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žavni arhiv Bjelovar" initials="DaB" lastIdx="1" clrIdx="0">
    <p:extLst>
      <p:ext uri="{19B8F6BF-5375-455C-9EA6-DF929625EA0E}">
        <p15:presenceInfo xmlns:p15="http://schemas.microsoft.com/office/powerpoint/2012/main" userId="bbcca3c7083089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69CAE-0E6E-4A4C-B4BE-1FE7FB8C775E}" type="datetimeFigureOut">
              <a:rPr lang="hr-HR" smtClean="0"/>
              <a:t>22.10.2019.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B4B6C-3485-46A1-B751-51F499824FF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01031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782FE-94D4-4F77-87FA-B9CAEECE2FF2}" type="datetimeFigureOut">
              <a:rPr lang="hr-HR" smtClean="0"/>
              <a:t>22.10.2019.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FC5CD-1BDA-4E79-8889-13F7BD4A400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2266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056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99770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964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1021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8649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8081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38694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48310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0461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471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204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4749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171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0591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0303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496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FC5CD-1BDA-4E79-8889-13F7BD4A400F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2166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72A90D-CAA3-4DB4-BA23-C647257F3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0728" y="1524000"/>
            <a:ext cx="8561747" cy="1827967"/>
          </a:xfrm>
        </p:spPr>
        <p:txBody>
          <a:bodyPr>
            <a:normAutofit/>
          </a:bodyPr>
          <a:lstStyle/>
          <a:p>
            <a:r>
              <a:rPr lang="hr-HR" sz="3200" dirty="0"/>
              <a:t>PROBLEMI ZAŠTITE I OČUVANJA SUVREMENOG GRADIVA U DIGITALNOM OBLIKU NA PRIMJERU DRŽAVNOG ARHIVA U BJELOVARU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97B75A9-BFF1-4683-87E7-57C91685E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6504" y="4445604"/>
            <a:ext cx="8561746" cy="977621"/>
          </a:xfrm>
        </p:spPr>
        <p:txBody>
          <a:bodyPr>
            <a:normAutofit/>
          </a:bodyPr>
          <a:lstStyle/>
          <a:p>
            <a:pPr algn="r"/>
            <a:r>
              <a:rPr lang="hr-HR" sz="1600" dirty="0"/>
              <a:t>Petra Špoljarić</a:t>
            </a:r>
          </a:p>
          <a:p>
            <a:pPr algn="r"/>
            <a:r>
              <a:rPr lang="hr-HR" sz="1600" dirty="0"/>
              <a:t>Državni arhiv u Bjelovaru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708" y="238636"/>
            <a:ext cx="2476542" cy="128536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1344" y="3646959"/>
            <a:ext cx="3141575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08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BAE0AF-8B5C-45EB-9C7D-43858ABDC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722277"/>
          </a:xfrm>
        </p:spPr>
        <p:txBody>
          <a:bodyPr>
            <a:normAutofit fontScale="90000"/>
          </a:bodyPr>
          <a:lstStyle/>
          <a:p>
            <a:r>
              <a:rPr lang="hr-HR" sz="2800" b="1" dirty="0"/>
              <a:t>Provjeravaju li stvaratelji/posjednici digitalnog gradiva čitljivosti podataka nakon pohrane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819BF371-CE7F-4FD7-9D39-357FCA757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3716" y="1935892"/>
            <a:ext cx="6862118" cy="349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38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6CE10D1-E426-4F16-AB70-4B0FDE65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706102"/>
          </a:xfrm>
        </p:spPr>
        <p:txBody>
          <a:bodyPr>
            <a:normAutofit fontScale="90000"/>
          </a:bodyPr>
          <a:lstStyle/>
          <a:p>
            <a:r>
              <a:rPr lang="hr-HR" sz="2800" b="1" dirty="0"/>
              <a:t>Da li stvaratelji/posjednici gradiva ispisuju digitalno gradivo na papir i zbog kojeg razloga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A030F066-23AF-4DED-B20A-674F16651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12315" y="1738184"/>
            <a:ext cx="6501467" cy="377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8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1AE977-FD2E-4B6E-A0D2-83BC7A469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804520"/>
            <a:ext cx="9580717" cy="713888"/>
          </a:xfrm>
        </p:spPr>
        <p:txBody>
          <a:bodyPr>
            <a:normAutofit fontScale="90000"/>
          </a:bodyPr>
          <a:lstStyle/>
          <a:p>
            <a:r>
              <a:rPr lang="hr-HR" sz="2800" b="1" dirty="0"/>
              <a:t>Da li stvaratelji/posjednici gradivo trajne vrijednosti pohranjuju u digitalnom obliku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9C3EB22-4EB7-4F3A-A552-F52B5389C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7341" y="1962721"/>
            <a:ext cx="7076302" cy="357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7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9A6067-8FC3-4EDB-A3AA-35BD8F9E0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804520"/>
            <a:ext cx="9958221" cy="437051"/>
          </a:xfrm>
        </p:spPr>
        <p:txBody>
          <a:bodyPr>
            <a:normAutofit fontScale="90000"/>
          </a:bodyPr>
          <a:lstStyle/>
          <a:p>
            <a:r>
              <a:rPr lang="hr-HR" sz="2800" b="1" dirty="0"/>
              <a:t>Procjena količine digitalnog gradiva stvaratelja/posjednika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0A90A35-94C6-459F-A266-A05A48FC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7699" y="1822564"/>
            <a:ext cx="6803471" cy="36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7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75F19A-A30A-4D33-9991-5599BFF7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043417"/>
            <a:ext cx="6011163" cy="504164"/>
          </a:xfrm>
        </p:spPr>
        <p:txBody>
          <a:bodyPr>
            <a:normAutofit fontScale="90000"/>
          </a:bodyPr>
          <a:lstStyle/>
          <a:p>
            <a:r>
              <a:rPr lang="hr-HR" sz="2800" b="1" dirty="0"/>
              <a:t>Stanje na terenu utvrđeno nadzorima i pregledima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DAC3C8E-C489-4D48-87CD-0BB14D7C6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895926"/>
            <a:ext cx="5574558" cy="3917632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Problemi zaštite i očuvanja digitalnog gradiva:</a:t>
            </a:r>
          </a:p>
          <a:p>
            <a:r>
              <a:rPr lang="hr-HR" dirty="0"/>
              <a:t>Nedovoljna educiranost djelatnika zaduženih za rad u pismohranama</a:t>
            </a:r>
          </a:p>
          <a:p>
            <a:r>
              <a:rPr lang="hr-HR" dirty="0"/>
              <a:t>Nedovoljna educiranost arhivskih djelatnika</a:t>
            </a:r>
          </a:p>
          <a:p>
            <a:r>
              <a:rPr lang="hr-HR" dirty="0"/>
              <a:t>Nepostojanje sustavnog procesa zaštite digitalnog gradiva</a:t>
            </a:r>
          </a:p>
          <a:p>
            <a:r>
              <a:rPr lang="hr-HR" dirty="0"/>
              <a:t>Ne posjedovanje informacija o gradivu koje se upisuje u baze podataka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859" y="718539"/>
            <a:ext cx="3389670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88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9EFE07A-5826-4DC6-9A99-96B966A25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Analiza trenutnog stanja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530E19-9BF6-4618-BFB4-F37351666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2356022"/>
            <a:ext cx="9520158" cy="3110323"/>
          </a:xfrm>
        </p:spPr>
        <p:txBody>
          <a:bodyPr/>
          <a:lstStyle/>
          <a:p>
            <a:r>
              <a:rPr lang="hr-HR" dirty="0"/>
              <a:t>Razloge možemo tražiti u ne postojanju jasnih propisa i smjernica za cjelovito upravljanje digitalnim gradivom kao i nedovoljnoj suradnji skupine ljudi različitih profila </a:t>
            </a:r>
          </a:p>
          <a:p>
            <a:r>
              <a:rPr lang="hr-HR" dirty="0"/>
              <a:t>Rezultati provedenog anketnog ispitivanja na malom uzorku potvrdila su poteškoće s kojima se susreću djelatnici državnih arhiva zaduženi za zaštitu gradiva izvan arhiva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941" y="379924"/>
            <a:ext cx="3229103" cy="189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1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Suvremena uloga arhiva i stvaratelja/posjednika gradiva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534696" y="2339546"/>
            <a:ext cx="9520158" cy="2986756"/>
          </a:xfrm>
        </p:spPr>
        <p:txBody>
          <a:bodyPr/>
          <a:lstStyle/>
          <a:p>
            <a:r>
              <a:rPr lang="en-GB" dirty="0" err="1"/>
              <a:t>uloga</a:t>
            </a:r>
            <a:r>
              <a:rPr lang="en-GB" dirty="0"/>
              <a:t> </a:t>
            </a:r>
            <a:r>
              <a:rPr lang="en-GB" dirty="0" err="1"/>
              <a:t>arhiva</a:t>
            </a:r>
            <a:r>
              <a:rPr lang="en-GB" dirty="0"/>
              <a:t> </a:t>
            </a:r>
            <a:r>
              <a:rPr lang="hr-HR" dirty="0"/>
              <a:t>treba biti usmjerena na pružanju savjetodavne pomoć stvarateljima i posjednicima gradiva u svojoj nadležnosti kako ispravno čuva</a:t>
            </a:r>
            <a:r>
              <a:rPr lang="en-GB" dirty="0"/>
              <a:t>t</a:t>
            </a:r>
            <a:r>
              <a:rPr lang="hr-HR" dirty="0"/>
              <a:t>i gradivo nastalo u digitalnom obliku</a:t>
            </a:r>
          </a:p>
          <a:p>
            <a:r>
              <a:rPr lang="hr-HR" dirty="0"/>
              <a:t>uloga stvaratelja/posjednika gradiva treba biti usmjerena na davanje arhivima pouzdanih informacija o vrsti, količini i načinu pohrane digitalnog gradiva nastalog njihovim radom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23532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7026875" y="1832058"/>
            <a:ext cx="4094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…” novonastalim izmjenama zakona i drugih propisa u Hrvatskoj se tek trebaju omogućiti uvjeti za razvoj cjelovitog i kontinuiranog suvremenog upravljanja spisima (</a:t>
            </a:r>
            <a:r>
              <a:rPr lang="hr-HR" dirty="0" err="1"/>
              <a:t>eng</a:t>
            </a:r>
            <a:r>
              <a:rPr lang="hr-HR" dirty="0"/>
              <a:t>. </a:t>
            </a:r>
            <a:r>
              <a:rPr lang="hr-HR" dirty="0" err="1"/>
              <a:t>records</a:t>
            </a:r>
            <a:r>
              <a:rPr lang="hr-HR" dirty="0"/>
              <a:t> management)”</a:t>
            </a:r>
          </a:p>
        </p:txBody>
      </p:sp>
      <p:pic>
        <p:nvPicPr>
          <p:cNvPr id="4" name="Slika 3" descr="Zaslonski isječc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690" y="469556"/>
            <a:ext cx="4069494" cy="528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0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493105" y="802299"/>
            <a:ext cx="8561747" cy="1611388"/>
          </a:xfrm>
        </p:spPr>
        <p:txBody>
          <a:bodyPr>
            <a:normAutofit/>
          </a:bodyPr>
          <a:lstStyle/>
          <a:p>
            <a:pPr algn="ctr"/>
            <a:r>
              <a:rPr lang="hr-HR" sz="4800" dirty="0"/>
              <a:t>HVALA NA POZORNOSTI!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994" y="2723080"/>
            <a:ext cx="4281201" cy="250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8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355B85-5D7C-43AA-BCD9-1FE09756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445441"/>
          </a:xfrm>
        </p:spPr>
        <p:txBody>
          <a:bodyPr>
            <a:noAutofit/>
          </a:bodyPr>
          <a:lstStyle/>
          <a:p>
            <a:r>
              <a:rPr lang="hr-HR" sz="2800" b="1" dirty="0"/>
              <a:t>UVOD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E8A68A-F6D6-4C61-AEAA-8464E52AF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878227"/>
            <a:ext cx="9520158" cy="3588118"/>
          </a:xfrm>
        </p:spPr>
        <p:txBody>
          <a:bodyPr/>
          <a:lstStyle/>
          <a:p>
            <a:r>
              <a:rPr lang="hr-HR" sz="2400" dirty="0"/>
              <a:t>Važnost komunikacije</a:t>
            </a:r>
          </a:p>
          <a:p>
            <a:r>
              <a:rPr lang="hr-HR" sz="2400" dirty="0"/>
              <a:t>Temelj ostvarivanja uspješne komunikacije</a:t>
            </a:r>
          </a:p>
          <a:p>
            <a:r>
              <a:rPr lang="hr-HR" sz="2400" dirty="0"/>
              <a:t>Uloga arhiva i arhivske službe u posljednjih 25 godina</a:t>
            </a:r>
          </a:p>
          <a:p>
            <a:r>
              <a:rPr lang="hr-HR" sz="2400" dirty="0"/>
              <a:t>Razlozi dosadašnje nedovoljne pozornosti na očuvanje suvremenog gradiva u digitalnom obliku</a:t>
            </a:r>
          </a:p>
          <a:p>
            <a:pPr marL="0" indent="0">
              <a:buNone/>
            </a:pPr>
            <a:endParaRPr lang="hr-HR" sz="2400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783" y="474767"/>
            <a:ext cx="3847071" cy="181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42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22CC20-2DD6-4A9D-B822-1047662EB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587136"/>
          </a:xfrm>
        </p:spPr>
        <p:txBody>
          <a:bodyPr>
            <a:normAutofit/>
          </a:bodyPr>
          <a:lstStyle/>
          <a:p>
            <a:r>
              <a:rPr lang="hr-HR" sz="2800" b="1" dirty="0"/>
              <a:t>PROPISI I SMJERNICE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983EDE3-F442-46A4-9785-D6F0F19CA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589902"/>
            <a:ext cx="8812028" cy="43737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sz="1600" dirty="0"/>
              <a:t>U skladu s razvojem novih informatičkih tehnologija arhivska struka reagirala je odgovarajućom stručnom literaturom:</a:t>
            </a:r>
          </a:p>
          <a:p>
            <a:r>
              <a:rPr lang="hr-HR" sz="1600" i="1" dirty="0"/>
              <a:t>Vodič za upravljanje elektroničkim gradivom s arhivskog stajališta (1999.)</a:t>
            </a:r>
          </a:p>
          <a:p>
            <a:r>
              <a:rPr lang="hr-HR" sz="1600" i="1" dirty="0"/>
              <a:t>Smjernice za korištenje elektroničkih informacija (1999.)</a:t>
            </a:r>
          </a:p>
          <a:p>
            <a:r>
              <a:rPr lang="hr-HR" sz="1600" i="1" dirty="0"/>
              <a:t>Elektronički zapisi (2003.)</a:t>
            </a:r>
          </a:p>
          <a:p>
            <a:r>
              <a:rPr lang="hr-HR" sz="1600" i="1" dirty="0"/>
              <a:t>Model zahtjeva za upravljanje elektroničkim zapisima (</a:t>
            </a:r>
            <a:r>
              <a:rPr lang="hr-HR" sz="1600" i="1" dirty="0" err="1"/>
              <a:t>MoReq</a:t>
            </a:r>
            <a:r>
              <a:rPr lang="hr-HR" sz="1600" i="1" dirty="0"/>
              <a:t>) (2003.)</a:t>
            </a:r>
          </a:p>
          <a:p>
            <a:r>
              <a:rPr lang="hr-HR" sz="1600" i="1" dirty="0"/>
              <a:t>Smjernice za odabir građe za digitalizaciju (2007.)</a:t>
            </a:r>
          </a:p>
          <a:p>
            <a:r>
              <a:rPr lang="hr-HR" sz="1600" i="1" dirty="0"/>
              <a:t>Formati datoteka za pohranu i korištenje (2007.)</a:t>
            </a:r>
          </a:p>
          <a:p>
            <a:r>
              <a:rPr lang="hr-HR" sz="1600" i="1" dirty="0"/>
              <a:t>Digitalizacija (2009.)</a:t>
            </a:r>
          </a:p>
          <a:p>
            <a:r>
              <a:rPr lang="hr-HR" sz="1600" i="1" dirty="0"/>
              <a:t>Smjernice za digitalizaciju u okviru Nacionalnog plana digitalizacije kulturne baštine 2025. (u pripremi)</a:t>
            </a:r>
          </a:p>
          <a:p>
            <a:r>
              <a:rPr lang="hr-HR" sz="1600" i="1" dirty="0"/>
              <a:t>Zakon o arhivskom gradivu i arhivima (NN 61/2018) i Pravilnik o upravljanju dokumentarnim gradivom izvan arhiva (u pripremi)</a:t>
            </a:r>
          </a:p>
          <a:p>
            <a:endParaRPr lang="hr-HR" sz="1700" i="1" dirty="0"/>
          </a:p>
          <a:p>
            <a:endParaRPr lang="hr-HR" i="1" dirty="0"/>
          </a:p>
          <a:p>
            <a:endParaRPr lang="hr-HR" i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674" y="278916"/>
            <a:ext cx="1838325" cy="265438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2397" y="3032424"/>
            <a:ext cx="1845602" cy="265438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1038" y="2124975"/>
            <a:ext cx="1790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8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B657B8-7BE5-42C1-9A6C-AF13A978C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587136"/>
          </a:xfrm>
        </p:spPr>
        <p:txBody>
          <a:bodyPr>
            <a:normAutofit/>
          </a:bodyPr>
          <a:lstStyle/>
          <a:p>
            <a:r>
              <a:rPr lang="hr-HR" sz="2800" b="1" dirty="0"/>
              <a:t>ANKETA I REZULTATI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476D2BC-9B90-4E4C-B33D-9B885E65A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742189"/>
            <a:ext cx="9520158" cy="3872437"/>
          </a:xfrm>
        </p:spPr>
        <p:txBody>
          <a:bodyPr/>
          <a:lstStyle/>
          <a:p>
            <a:r>
              <a:rPr lang="hr-HR" dirty="0"/>
              <a:t>Cilj provedenog anketnog ispitivanja - prikupiti informacije o digitalnom gradivu koje nastaje radom stvaratelja/posjednika gradiva u nadležnosti DABJ</a:t>
            </a:r>
          </a:p>
          <a:p>
            <a:r>
              <a:rPr lang="hr-HR" dirty="0"/>
              <a:t>Ideja za provedbu anketnog ispitivanja potaknuta je stupanjem na snagu novog Zakona o arhivskom gradivu i arhivima (NN 61/2018)</a:t>
            </a:r>
          </a:p>
          <a:p>
            <a:r>
              <a:rPr lang="hr-HR" dirty="0"/>
              <a:t>Pitanja su formulirana na načina da iz odgovora na njih može ustanoviti količina, način upravljanja i pohrane digitalnog gradiva</a:t>
            </a:r>
          </a:p>
          <a:p>
            <a:r>
              <a:rPr lang="hr-HR" dirty="0"/>
              <a:t>Analiza prikupljenih podataka iako dobivena metodom malog uzorka trebala bi arhivskim djelatnicima dati barem približnu sliku stanja na terenu</a:t>
            </a:r>
          </a:p>
        </p:txBody>
      </p:sp>
    </p:spTree>
    <p:extLst>
      <p:ext uri="{BB962C8B-B14F-4D97-AF65-F5344CB8AC3E}">
        <p14:creationId xmlns:p14="http://schemas.microsoft.com/office/powerpoint/2010/main" val="197763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45387AB-082E-460E-A0AC-CC4A21DAD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804890"/>
            <a:ext cx="9520157" cy="594248"/>
          </a:xfrm>
        </p:spPr>
        <p:txBody>
          <a:bodyPr>
            <a:normAutofit/>
          </a:bodyPr>
          <a:lstStyle/>
          <a:p>
            <a:r>
              <a:rPr lang="hr-HR" sz="2800" b="1" dirty="0"/>
              <a:t>ANKETNI UPITNIK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B40678E-F966-4CC7-A834-B00464060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34695" y="1593908"/>
            <a:ext cx="4608576" cy="3855114"/>
          </a:xfrm>
        </p:spPr>
        <p:txBody>
          <a:bodyPr>
            <a:normAutofit lnSpcReduction="10000"/>
          </a:bodyPr>
          <a:lstStyle/>
          <a:p>
            <a:r>
              <a:rPr lang="hr-HR" dirty="0"/>
              <a:t>U anketi je sudjelovalo 18 polaznika Seminara za djelatnike u pismohranama</a:t>
            </a:r>
          </a:p>
          <a:p>
            <a:r>
              <a:rPr lang="hr-HR" dirty="0"/>
              <a:t>Polaznici seminara bili su iz različitih grana djelatnosti (sudovi, razvojne agencije, zavodi za zapošljavanje i hitnu medicinu, općine, škole, vrtići, domovi za starije, radiopostaje i privatna poduzeća)</a:t>
            </a:r>
          </a:p>
          <a:p>
            <a:r>
              <a:rPr lang="hr-HR" dirty="0"/>
              <a:t>Anketni upitnik sadrži 8 pitanja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6E04677B-6004-405E-93A4-9A12FCCBEC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06696" y="263610"/>
            <a:ext cx="4246190" cy="55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13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DAE299-E899-49E5-90DA-C4A10C1B6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587136"/>
          </a:xfrm>
        </p:spPr>
        <p:txBody>
          <a:bodyPr>
            <a:normAutofit fontScale="90000"/>
          </a:bodyPr>
          <a:lstStyle/>
          <a:p>
            <a:pPr algn="ctr"/>
            <a:r>
              <a:rPr lang="hr-HR" sz="2800" b="1" dirty="0"/>
              <a:t>Stvaraju li stvaratelji/posjednici gradivo u digitalnom obliku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B60C52E-DD78-465D-85B6-73B48890E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7341" y="1554060"/>
            <a:ext cx="6682028" cy="37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6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5B95E45-B635-412B-B47E-3F5574AFD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764222"/>
          </a:xfrm>
        </p:spPr>
        <p:txBody>
          <a:bodyPr>
            <a:normAutofit fontScale="90000"/>
          </a:bodyPr>
          <a:lstStyle/>
          <a:p>
            <a:pPr algn="ctr"/>
            <a:r>
              <a:rPr lang="hr-HR" sz="2800" b="1" dirty="0"/>
              <a:t>Načini nastanka digitalnog gradiva kod stvaratelja/posjednika gradiva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A748EA8-C951-41E7-A9CC-25E77D2465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7538" y="1637950"/>
            <a:ext cx="6954473" cy="366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90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A95959-B6D1-49A2-B995-D849AFBF6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195" y="770964"/>
            <a:ext cx="9520158" cy="537719"/>
          </a:xfrm>
        </p:spPr>
        <p:txBody>
          <a:bodyPr>
            <a:normAutofit fontScale="90000"/>
          </a:bodyPr>
          <a:lstStyle/>
          <a:p>
            <a:pPr algn="ctr"/>
            <a:r>
              <a:rPr lang="hr-HR" sz="2800" b="1" dirty="0"/>
              <a:t>Načini kako stvaratelji/posjednici gradiva postupaju s digitalnim gradivom koje pristiže od drugih subjekata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AF35FAC3-57E5-488A-86C8-1A28EA76E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32014" y="1537282"/>
            <a:ext cx="6727971" cy="378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95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8876196-036A-4AE2-AAC7-5A851DA02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706102"/>
          </a:xfrm>
        </p:spPr>
        <p:txBody>
          <a:bodyPr>
            <a:normAutofit fontScale="90000"/>
          </a:bodyPr>
          <a:lstStyle/>
          <a:p>
            <a:pPr algn="ctr"/>
            <a:r>
              <a:rPr lang="hr-HR" sz="2800" b="1" dirty="0"/>
              <a:t>Način pohrane digitalnog gradiva nastalog radom stvaratelja/posjednika gradiva</a:t>
            </a:r>
          </a:p>
        </p:txBody>
      </p:sp>
      <p:pic>
        <p:nvPicPr>
          <p:cNvPr id="3" name="Rezervirano mjesto sadržaja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2359" y="1871270"/>
            <a:ext cx="6744831" cy="369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0888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TM10001114[[fn=Galerija]]</Template>
  <TotalTime>1129</TotalTime>
  <Words>587</Words>
  <Application>Microsoft Office PowerPoint</Application>
  <PresentationFormat>Široki zaslon</PresentationFormat>
  <Paragraphs>76</Paragraphs>
  <Slides>18</Slides>
  <Notes>17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2" baseType="lpstr">
      <vt:lpstr>Arial</vt:lpstr>
      <vt:lpstr>Calibri</vt:lpstr>
      <vt:lpstr>Palatino Linotype</vt:lpstr>
      <vt:lpstr>Galerija</vt:lpstr>
      <vt:lpstr>PROBLEMI ZAŠTITE I OČUVANJA SUVREMENOG GRADIVA U DIGITALNOM OBLIKU NA PRIMJERU DRŽAVNOG ARHIVA U BJELOVARU</vt:lpstr>
      <vt:lpstr>UVOD</vt:lpstr>
      <vt:lpstr>PROPISI I SMJERNICE</vt:lpstr>
      <vt:lpstr>ANKETA I REZULTATI</vt:lpstr>
      <vt:lpstr>ANKETNI UPITNIK</vt:lpstr>
      <vt:lpstr>Stvaraju li stvaratelji/posjednici gradivo u digitalnom obliku</vt:lpstr>
      <vt:lpstr>Načini nastanka digitalnog gradiva kod stvaratelja/posjednika gradiva</vt:lpstr>
      <vt:lpstr>Načini kako stvaratelji/posjednici gradiva postupaju s digitalnim gradivom koje pristiže od drugih subjekata</vt:lpstr>
      <vt:lpstr>Način pohrane digitalnog gradiva nastalog radom stvaratelja/posjednika gradiva</vt:lpstr>
      <vt:lpstr>Provjeravaju li stvaratelji/posjednici digitalnog gradiva čitljivosti podataka nakon pohrane</vt:lpstr>
      <vt:lpstr>Da li stvaratelji/posjednici gradiva ispisuju digitalno gradivo na papir i zbog kojeg razloga</vt:lpstr>
      <vt:lpstr>Da li stvaratelji/posjednici gradivo trajne vrijednosti pohranjuju u digitalnom obliku</vt:lpstr>
      <vt:lpstr>Procjena količine digitalnog gradiva stvaratelja/posjednika</vt:lpstr>
      <vt:lpstr>Stanje na terenu utvrđeno nadzorima i pregledima</vt:lpstr>
      <vt:lpstr>Analiza trenutnog stanja</vt:lpstr>
      <vt:lpstr>Suvremena uloga arhiva i stvaratelja/posjednika gradiva</vt:lpstr>
      <vt:lpstr>PowerPoint prezentacija</vt:lpstr>
      <vt:lpstr>HVALA NA POZORNOSTI!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PROBLEMI ZAŠTITE I OČUVANJA SUVREMENOG GRADIVA U DIGITALNOM OBLIKU NA PRIMJERU DRŽAVNOG ARHIVA U BJELOVARU</dc:title>
  <dc:creator>Državni arhiv Bjelovar</dc:creator>
  <cp:lastModifiedBy>Korisnik</cp:lastModifiedBy>
  <cp:revision>59</cp:revision>
  <dcterms:created xsi:type="dcterms:W3CDTF">2019-10-11T09:35:22Z</dcterms:created>
  <dcterms:modified xsi:type="dcterms:W3CDTF">2019-10-22T09:40:53Z</dcterms:modified>
</cp:coreProperties>
</file>