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5715000" type="screen16x10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116" y="87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282E-D53A-4D1A-BBA4-1A02943C1098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BA5E7-CC47-4734-9E3F-14B368D444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674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697260"/>
            <a:ext cx="7772400" cy="2232248"/>
          </a:xfrm>
        </p:spPr>
        <p:txBody>
          <a:bodyPr/>
          <a:lstStyle>
            <a:lvl1pPr algn="ctr">
              <a:defRPr/>
            </a:lvl1pPr>
          </a:lstStyle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99526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F17E-BB60-4ACA-AA6D-2C265DDABE9F}" type="datetime1">
              <a:rPr lang="sr-Latn-CS" smtClean="0"/>
              <a:t>22.10.2019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E69D-591B-44E3-8FBF-68681B4CF764}" type="datetime1">
              <a:rPr lang="sr-Latn-CS" smtClean="0"/>
              <a:t>22.10.2019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4E45B-305F-4D6D-86C0-B0A8DB783EFD}" type="datetime1">
              <a:rPr lang="sr-Latn-CS" smtClean="0"/>
              <a:t>22.10.2019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EC982-C61D-4038-B39B-CE4EF57EB326}" type="datetime1">
              <a:rPr lang="sr-Latn-CS" smtClean="0"/>
              <a:t>22.10.2019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2DFA9-FE5F-4CD5-9DCB-5F8FB5B01DF5}" type="datetime1">
              <a:rPr lang="sr-Latn-CS" smtClean="0"/>
              <a:t>22.10.2019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9F4D-0452-4A16-90F9-A46473E41A72}" type="datetime1">
              <a:rPr lang="sr-Latn-CS" smtClean="0"/>
              <a:t>22.10.2019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2A930-80AC-44EE-A1BF-B838458DAD4C}" type="datetime1">
              <a:rPr lang="sr-Latn-CS" smtClean="0"/>
              <a:t>22.10.2019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1C6F1-45CF-4010-8DA0-2F1294537C85}" type="datetime1">
              <a:rPr lang="sr-Latn-CS" smtClean="0"/>
              <a:t>22.10.2019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F9CF9-1777-47D4-8071-CB44CE2691F0}" type="datetime1">
              <a:rPr lang="sr-Latn-CS" smtClean="0"/>
              <a:t>22.10.2019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B52B-E5D1-4F0F-935B-317D8E909373}" type="datetime1">
              <a:rPr lang="sr-Latn-CS" smtClean="0"/>
              <a:t>22.10.2019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35496" y="24545"/>
            <a:ext cx="9073008" cy="7447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 dirty="0"/>
              <a:t>Kliknite da biste uredili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35496" y="841276"/>
            <a:ext cx="9073008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/>
              <a:t>Kliknite da biste uredili stilove teksta matrice</a:t>
            </a:r>
          </a:p>
          <a:p>
            <a:pPr lvl="1"/>
            <a:r>
              <a:rPr lang="hr-HR" dirty="0"/>
              <a:t>Druga razina</a:t>
            </a:r>
          </a:p>
          <a:p>
            <a:pPr lvl="2"/>
            <a:r>
              <a:rPr lang="hr-HR" dirty="0"/>
              <a:t>Treća razina</a:t>
            </a:r>
          </a:p>
          <a:p>
            <a:pPr lvl="3"/>
            <a:r>
              <a:rPr lang="hr-HR" dirty="0"/>
              <a:t>Četvrta razina</a:t>
            </a:r>
          </a:p>
          <a:p>
            <a:pPr lvl="4"/>
            <a:r>
              <a:rPr lang="hr-HR" dirty="0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0" y="5563558"/>
            <a:ext cx="827584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E1995-1D8E-4C0B-B671-63BF3CAC737C}" type="datetime1">
              <a:rPr lang="sr-Latn-CS" smtClean="0"/>
              <a:t>22.10.2019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755576" y="5563558"/>
            <a:ext cx="7704856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532440" y="5563558"/>
            <a:ext cx="611560" cy="1514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03A18-1BE2-487D-92D8-585057AF460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113" indent="-265113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stancic@ffzg.h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cgdigital.com/big-data-advanced-analytics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hyperlink" Target="https://homes.cs.washington.edu/~jheer/projects/enron/v1/" TargetMode="Externa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romthepage.com/stanforduniversityarchives/people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hstancic@ffzg.h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773A02-C4EF-4C72-BAF1-BA67183C77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7217"/>
            <a:ext cx="9144000" cy="992510"/>
          </a:xfrm>
        </p:spPr>
        <p:txBody>
          <a:bodyPr/>
          <a:lstStyle/>
          <a:p>
            <a:r>
              <a:rPr lang="hr-HR" sz="4800" dirty="0">
                <a:solidFill>
                  <a:schemeClr val="bg1"/>
                </a:solidFill>
              </a:rPr>
              <a:t>Disruptivne tehnologije u arhivima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3278" y="4153644"/>
            <a:ext cx="6400800" cy="1561356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hr-HR" dirty="0">
                <a:solidFill>
                  <a:schemeClr val="bg1"/>
                </a:solidFill>
              </a:rPr>
              <a:t>prof. dr. sc. </a:t>
            </a:r>
            <a:r>
              <a:rPr lang="hr-HR" b="1" dirty="0">
                <a:solidFill>
                  <a:schemeClr val="bg1"/>
                </a:solidFill>
              </a:rPr>
              <a:t>Hrvoje Stančić</a:t>
            </a:r>
          </a:p>
          <a:p>
            <a:pPr lvl="0">
              <a:spcBef>
                <a:spcPts val="0"/>
              </a:spcBef>
            </a:pPr>
            <a:r>
              <a:rPr lang="hr-HR" sz="2000" dirty="0">
                <a:solidFill>
                  <a:schemeClr val="bg1"/>
                </a:solidFill>
              </a:rPr>
              <a:t>Odsjek za informacijske i komunikacijske znanosti</a:t>
            </a:r>
          </a:p>
          <a:p>
            <a:pPr lvl="0">
              <a:spcBef>
                <a:spcPts val="0"/>
              </a:spcBef>
            </a:pPr>
            <a:r>
              <a:rPr lang="hr-HR" sz="2000" dirty="0">
                <a:solidFill>
                  <a:schemeClr val="bg1"/>
                </a:solidFill>
              </a:rPr>
              <a:t>Filozofski fakultet Sveučilišta u Zagrebu</a:t>
            </a:r>
          </a:p>
          <a:p>
            <a:pPr lvl="0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hstancic@ffzg.hr</a:t>
            </a:r>
            <a:r>
              <a:rPr lang="hr-HR" sz="2000" dirty="0">
                <a:solidFill>
                  <a:schemeClr val="bg1"/>
                </a:solidFill>
              </a:rPr>
              <a:t> 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81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6EC5-2E6F-4EB4-9F25-9A1BF43E0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2c. Velika količina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C3099-B006-42E0-8D3D-C5FDEFD3C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engl. Big Data</a:t>
            </a:r>
          </a:p>
          <a:p>
            <a:r>
              <a:rPr lang="hr-HR" dirty="0"/>
              <a:t>Napredna analitika</a:t>
            </a:r>
          </a:p>
          <a:p>
            <a:r>
              <a:rPr lang="hr-HR" dirty="0"/>
              <a:t>Uočavanje uzoraka </a:t>
            </a:r>
          </a:p>
          <a:p>
            <a:r>
              <a:rPr lang="hr-HR" dirty="0"/>
              <a:t>Otkrivanje povezanosti</a:t>
            </a:r>
          </a:p>
          <a:p>
            <a:r>
              <a:rPr lang="hr-HR" dirty="0"/>
              <a:t>Vizualizacija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5427A-64A3-452C-97F6-403F98C6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10</a:t>
            </a:fld>
            <a:endParaRPr lang="hr-HR"/>
          </a:p>
        </p:txBody>
      </p:sp>
      <p:pic>
        <p:nvPicPr>
          <p:cNvPr id="2052" name="Picture 4" descr="Image result for big data">
            <a:extLst>
              <a:ext uri="{FF2B5EF4-FFF2-40B4-BE49-F238E27FC236}">
                <a16:creationId xmlns:a16="http://schemas.microsoft.com/office/drawing/2014/main" id="{420AE578-62C2-4711-9FE8-5FED48105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532" y="3073524"/>
            <a:ext cx="6192688" cy="2214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60F4CB-3878-4A57-AE6F-9F46C22A746E}"/>
              </a:ext>
            </a:extLst>
          </p:cNvPr>
          <p:cNvSpPr txBox="1"/>
          <p:nvPr/>
        </p:nvSpPr>
        <p:spPr>
          <a:xfrm>
            <a:off x="2555992" y="5419591"/>
            <a:ext cx="35012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dirty="0"/>
              <a:t>Izvor: </a:t>
            </a:r>
            <a:r>
              <a:rPr lang="hr-HR" sz="1000" dirty="0">
                <a:hlinkClick r:id="rId3"/>
              </a:rPr>
              <a:t>https://www.tcgdigital.com/big-data-advanced-analytics/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3428721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86EC5-2E6F-4EB4-9F25-9A1BF43E0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2c. Velika količina podataka – u arhivima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C3099-B006-42E0-8D3D-C5FDEFD3C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Prostorna i vremenska vizualizacija podataka</a:t>
            </a:r>
          </a:p>
          <a:p>
            <a:r>
              <a:rPr lang="hr-HR" dirty="0"/>
              <a:t>Budućnost istraživanja digitalnih izvora</a:t>
            </a:r>
          </a:p>
          <a:p>
            <a:r>
              <a:rPr lang="hr-HR" dirty="0"/>
              <a:t>Imaju li povjesničari takva znanja?</a:t>
            </a:r>
          </a:p>
          <a:p>
            <a:r>
              <a:rPr lang="hr-HR" dirty="0"/>
              <a:t>Gradivo + analitika = uočavanje </a:t>
            </a:r>
            <a:br>
              <a:rPr lang="hr-HR" dirty="0"/>
            </a:br>
            <a:r>
              <a:rPr lang="hr-HR" dirty="0"/>
              <a:t>uzročno-posljedičnih veza </a:t>
            </a:r>
            <a:br>
              <a:rPr lang="hr-HR" dirty="0"/>
            </a:br>
            <a:r>
              <a:rPr lang="hr-HR" dirty="0">
                <a:sym typeface="Symbol" panose="05050102010706020507" pitchFamily="18" charset="2"/>
              </a:rPr>
              <a:t> donošenje kvalitetnih zaključaka</a:t>
            </a:r>
            <a:endParaRPr lang="hr-H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5427A-64A3-452C-97F6-403F98C6A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11</a:t>
            </a:fld>
            <a:endParaRPr lang="hr-HR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0953E46A-BC32-417F-9463-D26071327C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655055"/>
              </p:ext>
            </p:extLst>
          </p:nvPr>
        </p:nvGraphicFramePr>
        <p:xfrm>
          <a:off x="5588053" y="2353444"/>
          <a:ext cx="3249786" cy="305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Image" r:id="rId3" imgW="4050720" imgH="3809520" progId="Photoshop.Image.13">
                  <p:embed/>
                </p:oleObj>
              </mc:Choice>
              <mc:Fallback>
                <p:oleObj name="Image" r:id="rId3" imgW="4050720" imgH="3809520" progId="Photoshop.Image.13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D09F797-BA88-44EE-991C-5243B678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88053" y="2353444"/>
                        <a:ext cx="3249786" cy="305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A036DE1-007B-4391-8552-239FF85DD2F7}"/>
              </a:ext>
            </a:extLst>
          </p:cNvPr>
          <p:cNvSpPr txBox="1"/>
          <p:nvPr/>
        </p:nvSpPr>
        <p:spPr>
          <a:xfrm>
            <a:off x="5448858" y="5419591"/>
            <a:ext cx="3528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/>
              <a:t>Izvor: </a:t>
            </a:r>
            <a:r>
              <a:rPr lang="hr-HR" sz="10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https://homes.cs.washington.edu/~jheer//projects/enron/v1/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3015615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5582D-9B09-4509-88C9-DE31C868E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2d. Tehnologije digitalne participacije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14304-ED8C-481E-A5CC-D803B0E2C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Informacijski sustavi potpomognuti mnoštvom</a:t>
            </a:r>
          </a:p>
          <a:p>
            <a:pPr lvl="1"/>
            <a:r>
              <a:rPr lang="hr-HR" dirty="0"/>
              <a:t>korištenje mnoštva (engl. </a:t>
            </a:r>
            <a:r>
              <a:rPr lang="en-GB" dirty="0"/>
              <a:t>crowdsourcing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igrifikacija (engl. </a:t>
            </a:r>
            <a:r>
              <a:rPr lang="hr-HR" dirty="0" err="1"/>
              <a:t>gamification</a:t>
            </a:r>
            <a:r>
              <a:rPr lang="hr-HR" dirty="0"/>
              <a:t>)</a:t>
            </a:r>
          </a:p>
          <a:p>
            <a:r>
              <a:rPr lang="hr-HR" dirty="0"/>
              <a:t>Kultura sudjelovanja u stvaranju digitalnih sadržaja</a:t>
            </a:r>
          </a:p>
          <a:p>
            <a:r>
              <a:rPr lang="hr-HR" dirty="0"/>
              <a:t>Suradnički sustavi</a:t>
            </a:r>
          </a:p>
          <a:p>
            <a:pPr lvl="1"/>
            <a:r>
              <a:rPr lang="hr-HR" dirty="0"/>
              <a:t>zainteresirana javnost </a:t>
            </a:r>
            <a:br>
              <a:rPr lang="hr-HR" dirty="0"/>
            </a:br>
            <a:r>
              <a:rPr lang="hr-HR" dirty="0"/>
              <a:t>opisuje fotografije</a:t>
            </a:r>
          </a:p>
          <a:p>
            <a:pPr lvl="1"/>
            <a:r>
              <a:rPr lang="hr-HR" dirty="0"/>
              <a:t>transkripcija (</a:t>
            </a:r>
            <a:r>
              <a:rPr lang="hr-HR" dirty="0" err="1"/>
              <a:t>reCaptcha</a:t>
            </a:r>
            <a:r>
              <a:rPr lang="hr-HR" dirty="0"/>
              <a:t>)</a:t>
            </a:r>
          </a:p>
          <a:p>
            <a:r>
              <a:rPr lang="hr-HR" dirty="0"/>
              <a:t>Natjecateljski sustavi</a:t>
            </a:r>
          </a:p>
          <a:p>
            <a:pPr lvl="1"/>
            <a:r>
              <a:rPr lang="hr-HR" dirty="0"/>
              <a:t>"Imam već pet zvjezdica!"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188AA-6157-4B98-A695-9CFC8327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12</a:t>
            </a:fld>
            <a:endParaRPr lang="hr-H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5A11E-3015-4F5B-9B5F-7EC001AA56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29508"/>
            <a:ext cx="3039789" cy="2469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754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5582D-9B09-4509-88C9-DE31C868E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2d. Digitalna participacija – u arhivima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14304-ED8C-481E-A5CC-D803B0E2C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Prilika za obradu velike količine materijala</a:t>
            </a:r>
          </a:p>
          <a:p>
            <a:pPr lvl="1"/>
            <a:r>
              <a:rPr lang="hr-HR" dirty="0"/>
              <a:t>detektirati zainteresirane grupe korisnika</a:t>
            </a:r>
          </a:p>
          <a:p>
            <a:pPr lvl="1"/>
            <a:r>
              <a:rPr lang="hr-HR" dirty="0"/>
              <a:t>ispričati motivirajuću priču</a:t>
            </a:r>
          </a:p>
          <a:p>
            <a:pPr lvl="1"/>
            <a:r>
              <a:rPr lang="hr-HR" dirty="0"/>
              <a:t>osmisliti dobru </a:t>
            </a:r>
            <a:br>
              <a:rPr lang="hr-HR" dirty="0"/>
            </a:br>
            <a:r>
              <a:rPr lang="hr-HR" dirty="0"/>
              <a:t>marketinšku kampanju</a:t>
            </a:r>
          </a:p>
          <a:p>
            <a:pPr lvl="1"/>
            <a:r>
              <a:rPr lang="hr-HR" dirty="0"/>
              <a:t>pronaći sponzore</a:t>
            </a:r>
          </a:p>
          <a:p>
            <a:pPr lvl="1"/>
            <a:r>
              <a:rPr lang="hr-HR" dirty="0"/>
              <a:t>...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188AA-6157-4B98-A695-9CFC83275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13</a:t>
            </a:fld>
            <a:endParaRPr lang="hr-HR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76FFCE4-1D7C-407E-B1FF-4153C8EE30BD}"/>
              </a:ext>
            </a:extLst>
          </p:cNvPr>
          <p:cNvGrpSpPr/>
          <p:nvPr/>
        </p:nvGrpSpPr>
        <p:grpSpPr>
          <a:xfrm>
            <a:off x="4410872" y="1777380"/>
            <a:ext cx="4427347" cy="3598903"/>
            <a:chOff x="4323678" y="1912465"/>
            <a:chExt cx="4496150" cy="365483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F7DE8AF-EE86-45FA-AFA2-1F34536892AD}"/>
                </a:ext>
              </a:extLst>
            </p:cNvPr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573" b="1408"/>
            <a:stretch/>
          </p:blipFill>
          <p:spPr bwMode="auto">
            <a:xfrm>
              <a:off x="4323678" y="1912465"/>
              <a:ext cx="4496150" cy="34617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9A85A9F-9136-4B11-9F9D-C2B0A839AA17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3678" y="5369288"/>
              <a:ext cx="4496150" cy="1980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C99A862-9F57-40A0-91EF-EF920AC49354}"/>
              </a:ext>
            </a:extLst>
          </p:cNvPr>
          <p:cNvSpPr txBox="1"/>
          <p:nvPr/>
        </p:nvSpPr>
        <p:spPr>
          <a:xfrm>
            <a:off x="5076056" y="5419591"/>
            <a:ext cx="39009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/>
              <a:t>Izvor: </a:t>
            </a:r>
            <a:r>
              <a:rPr lang="hr-HR" sz="10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https://www.fromthepage.com/stanforduniversityarchives/people</a:t>
            </a:r>
            <a:endParaRPr lang="hr-HR" sz="1000" dirty="0"/>
          </a:p>
        </p:txBody>
      </p:sp>
    </p:spTree>
    <p:extLst>
      <p:ext uri="{BB962C8B-B14F-4D97-AF65-F5344CB8AC3E}">
        <p14:creationId xmlns:p14="http://schemas.microsoft.com/office/powerpoint/2010/main" val="1991954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7A5DD-8CBB-4A48-8A70-C4F09DDD0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3. Zaključak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1A651-DAE4-4E40-A87F-B1967A121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Digitalni zapisi – eksponencijalno povećanje obima posla</a:t>
            </a:r>
          </a:p>
          <a:p>
            <a:r>
              <a:rPr lang="hr-HR" dirty="0"/>
              <a:t>Gradivo tehnički drugačije – uvesti nove</a:t>
            </a:r>
          </a:p>
          <a:p>
            <a:pPr lvl="1"/>
            <a:r>
              <a:rPr lang="hr-HR" dirty="0"/>
              <a:t>tehnologije</a:t>
            </a:r>
          </a:p>
          <a:p>
            <a:pPr lvl="1"/>
            <a:r>
              <a:rPr lang="hr-HR" dirty="0"/>
              <a:t>principe djelovanja</a:t>
            </a:r>
          </a:p>
          <a:p>
            <a:pPr lvl="1"/>
            <a:r>
              <a:rPr lang="hr-HR" dirty="0"/>
              <a:t>stručnjake</a:t>
            </a:r>
          </a:p>
          <a:p>
            <a:pPr lvl="1"/>
            <a:r>
              <a:rPr lang="hr-HR" dirty="0"/>
              <a:t>načine financiranja (projekti vs. programi)</a:t>
            </a:r>
          </a:p>
          <a:p>
            <a:r>
              <a:rPr lang="hr-HR" dirty="0"/>
              <a:t>Arhivi u digitalnoj krizi – zahtjevi veći, a kapaciteti isti</a:t>
            </a:r>
          </a:p>
          <a:p>
            <a:r>
              <a:rPr lang="hr-HR" dirty="0"/>
              <a:t>Okretanje disruptivnim tehnologijama</a:t>
            </a:r>
          </a:p>
          <a:p>
            <a:pPr lvl="1"/>
            <a:r>
              <a:rPr lang="hr-HR" dirty="0"/>
              <a:t>jednostavnije i efikasnije poboljšanje usluge, stvaranje novih vrijednosti i privlačenje dodatnih financija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6BA98-2564-436B-A412-BDCA32F7D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14</a:t>
            </a:fld>
            <a:endParaRPr lang="hr-HR"/>
          </a:p>
        </p:txBody>
      </p:sp>
      <p:pic>
        <p:nvPicPr>
          <p:cNvPr id="10244" name="Picture 4" descr="Related image">
            <a:extLst>
              <a:ext uri="{FF2B5EF4-FFF2-40B4-BE49-F238E27FC236}">
                <a16:creationId xmlns:a16="http://schemas.microsoft.com/office/drawing/2014/main" id="{5C24F103-239C-4B13-9121-C0956FB80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056" y="1738164"/>
            <a:ext cx="1551384" cy="1551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323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773A02-C4EF-4C72-BAF1-BA67183C77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72902"/>
            <a:ext cx="9144000" cy="992510"/>
          </a:xfrm>
          <a:solidFill>
            <a:schemeClr val="bg1">
              <a:alpha val="50000"/>
            </a:schemeClr>
          </a:solidFill>
          <a:ln>
            <a:noFill/>
          </a:ln>
        </p:spPr>
        <p:txBody>
          <a:bodyPr/>
          <a:lstStyle/>
          <a:p>
            <a:r>
              <a:rPr lang="hr-HR" sz="4800" dirty="0"/>
              <a:t>Disruptivne tehnologije u arhivima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3278" y="4153644"/>
            <a:ext cx="6400800" cy="1561356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hr-HR" dirty="0">
                <a:solidFill>
                  <a:schemeClr val="bg1"/>
                </a:solidFill>
              </a:rPr>
              <a:t>prof. dr. sc. </a:t>
            </a:r>
            <a:r>
              <a:rPr lang="hr-HR" b="1" dirty="0">
                <a:solidFill>
                  <a:schemeClr val="bg1"/>
                </a:solidFill>
              </a:rPr>
              <a:t>Hrvoje Stančić</a:t>
            </a:r>
          </a:p>
          <a:p>
            <a:pPr lvl="0">
              <a:spcBef>
                <a:spcPts val="0"/>
              </a:spcBef>
            </a:pPr>
            <a:r>
              <a:rPr lang="hr-HR" sz="2000" dirty="0">
                <a:solidFill>
                  <a:schemeClr val="bg1"/>
                </a:solidFill>
              </a:rPr>
              <a:t>Odsjek za informacijske i komunikacijske znanosti</a:t>
            </a:r>
          </a:p>
          <a:p>
            <a:pPr lvl="0">
              <a:spcBef>
                <a:spcPts val="0"/>
              </a:spcBef>
            </a:pPr>
            <a:r>
              <a:rPr lang="hr-HR" sz="2000" dirty="0">
                <a:solidFill>
                  <a:schemeClr val="bg1"/>
                </a:solidFill>
              </a:rPr>
              <a:t>Filozofski fakultet Sveučilišta u Zagrebu</a:t>
            </a:r>
          </a:p>
          <a:p>
            <a:pPr lvl="0"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hstancic@ffzg.hr</a:t>
            </a:r>
            <a:r>
              <a:rPr lang="hr-HR" sz="2000" dirty="0">
                <a:solidFill>
                  <a:schemeClr val="bg1"/>
                </a:solidFill>
              </a:rPr>
              <a:t> 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ACC906E-196F-4BB2-B283-EF31B5BADBCC}"/>
              </a:ext>
            </a:extLst>
          </p:cNvPr>
          <p:cNvSpPr txBox="1">
            <a:spLocks/>
          </p:cNvSpPr>
          <p:nvPr/>
        </p:nvSpPr>
        <p:spPr>
          <a:xfrm>
            <a:off x="179512" y="121196"/>
            <a:ext cx="878497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8000" dirty="0">
                <a:solidFill>
                  <a:schemeClr val="bg1"/>
                </a:solidFill>
              </a:rPr>
              <a:t>HVALA NA PAŽNJI!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90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Sadržaj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/>
              <a:t>Uvod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Disruptivne tehnologije i njihova primjena u arhivima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Zaključak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2</a:t>
            </a:fld>
            <a:endParaRPr lang="hr-HR"/>
          </a:p>
        </p:txBody>
      </p:sp>
      <p:pic>
        <p:nvPicPr>
          <p:cNvPr id="6148" name="Picture 4" descr="Related image">
            <a:extLst>
              <a:ext uri="{FF2B5EF4-FFF2-40B4-BE49-F238E27FC236}">
                <a16:creationId xmlns:a16="http://schemas.microsoft.com/office/drawing/2014/main" id="{93784840-8AC4-4998-9A39-389A90F75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9508"/>
            <a:ext cx="3981822" cy="2081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12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4C5B1-EECB-40D1-B715-8EEFB2C32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1. Uvod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46EBA-6F18-4368-91F3-35721A2A6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Arhivi u procesu digitalne transformacije</a:t>
            </a:r>
          </a:p>
          <a:p>
            <a:r>
              <a:rPr lang="hr-HR" dirty="0"/>
              <a:t>Istovremeno "na dva fronta"</a:t>
            </a:r>
          </a:p>
          <a:p>
            <a:pPr lvl="1"/>
            <a:r>
              <a:rPr lang="hr-HR" dirty="0"/>
              <a:t>analogno gradivo</a:t>
            </a:r>
          </a:p>
          <a:p>
            <a:pPr lvl="1"/>
            <a:r>
              <a:rPr lang="hr-HR" dirty="0"/>
              <a:t>digitalno gradivo</a:t>
            </a:r>
          </a:p>
          <a:p>
            <a:pPr lvl="2"/>
            <a:r>
              <a:rPr lang="hr-HR" dirty="0"/>
              <a:t>digitalizacija</a:t>
            </a:r>
          </a:p>
          <a:p>
            <a:pPr lvl="2"/>
            <a:r>
              <a:rPr lang="hr-HR" dirty="0"/>
              <a:t>izvorno digitalno</a:t>
            </a:r>
          </a:p>
          <a:p>
            <a:r>
              <a:rPr lang="hr-HR" dirty="0"/>
              <a:t>Upravljanje velikim količinama gradiva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7E4679-22A8-4951-B89F-4B9A4303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3</a:t>
            </a:fld>
            <a:endParaRPr lang="hr-HR"/>
          </a:p>
        </p:txBody>
      </p:sp>
      <p:pic>
        <p:nvPicPr>
          <p:cNvPr id="8194" name="Picture 2" descr="Image result for digital transformation icon">
            <a:extLst>
              <a:ext uri="{FF2B5EF4-FFF2-40B4-BE49-F238E27FC236}">
                <a16:creationId xmlns:a16="http://schemas.microsoft.com/office/drawing/2014/main" id="{4824B171-4A2B-4AE8-8300-C4C86256F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9" t="17639" r="9292" b="11801"/>
          <a:stretch/>
        </p:blipFill>
        <p:spPr bwMode="auto">
          <a:xfrm>
            <a:off x="5940152" y="3577580"/>
            <a:ext cx="2160241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C8B52-73B4-4C64-9330-740527FAA96A}"/>
              </a:ext>
            </a:extLst>
          </p:cNvPr>
          <p:cNvSpPr txBox="1"/>
          <p:nvPr/>
        </p:nvSpPr>
        <p:spPr>
          <a:xfrm>
            <a:off x="7994476" y="5027265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10011010</a:t>
            </a:r>
          </a:p>
        </p:txBody>
      </p:sp>
    </p:spTree>
    <p:extLst>
      <p:ext uri="{BB962C8B-B14F-4D97-AF65-F5344CB8AC3E}">
        <p14:creationId xmlns:p14="http://schemas.microsoft.com/office/powerpoint/2010/main" val="4230336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65F18-2D08-4D24-A3EC-B1824F7F3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2. Disruptivne tehnologije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7EAB4-FB66-45B6-8F55-F86AC33DB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Pomoć obavljanju temeljnih zadaća</a:t>
            </a:r>
          </a:p>
          <a:p>
            <a:r>
              <a:rPr lang="hr-HR" dirty="0"/>
              <a:t>Donose korjenite promjene</a:t>
            </a:r>
          </a:p>
          <a:p>
            <a:r>
              <a:rPr lang="hr-HR" dirty="0"/>
              <a:t>Iz temelja mijenjaju ustaljene procese</a:t>
            </a:r>
          </a:p>
          <a:p>
            <a:r>
              <a:rPr lang="hr-HR" dirty="0"/>
              <a:t>Disruptivne tehnologije (i njihova primjena u arhivima)</a:t>
            </a:r>
          </a:p>
          <a:p>
            <a:pPr marL="914400" lvl="1" indent="-457200">
              <a:buFont typeface="+mj-lt"/>
              <a:buAutoNum type="alphaLcParenR"/>
            </a:pPr>
            <a:r>
              <a:rPr lang="hr-HR" dirty="0"/>
              <a:t>umjetna inteligencija (engl. </a:t>
            </a:r>
            <a:r>
              <a:rPr lang="en-GB" dirty="0"/>
              <a:t>artificial intelligence, AI</a:t>
            </a:r>
            <a:r>
              <a:rPr lang="hr-HR" dirty="0"/>
              <a:t>)</a:t>
            </a:r>
          </a:p>
          <a:p>
            <a:pPr marL="914400" lvl="1" indent="-457200">
              <a:buFont typeface="+mj-lt"/>
              <a:buAutoNum type="alphaLcParenR"/>
            </a:pPr>
            <a:r>
              <a:rPr lang="hr-HR" dirty="0"/>
              <a:t>ulančani blokovi (engl. </a:t>
            </a:r>
            <a:r>
              <a:rPr lang="en-GB" dirty="0"/>
              <a:t>blockchain</a:t>
            </a:r>
            <a:r>
              <a:rPr lang="hr-HR" dirty="0"/>
              <a:t>)</a:t>
            </a:r>
          </a:p>
          <a:p>
            <a:pPr marL="914400" lvl="1" indent="-457200">
              <a:buFont typeface="+mj-lt"/>
              <a:buAutoNum type="alphaLcParenR"/>
            </a:pPr>
            <a:r>
              <a:rPr lang="hr-HR" dirty="0"/>
              <a:t>velika količina podataka (engl. </a:t>
            </a:r>
            <a:r>
              <a:rPr lang="en-GB" dirty="0"/>
              <a:t>big data</a:t>
            </a:r>
            <a:r>
              <a:rPr lang="hr-HR" dirty="0"/>
              <a:t>)</a:t>
            </a:r>
          </a:p>
          <a:p>
            <a:pPr marL="914400" lvl="1" indent="-457200">
              <a:buFont typeface="+mj-lt"/>
              <a:buAutoNum type="alphaLcParenR"/>
            </a:pPr>
            <a:r>
              <a:rPr lang="hr-HR" dirty="0"/>
              <a:t>tehnologije digitalne participacije </a:t>
            </a:r>
            <a:br>
              <a:rPr lang="hr-HR" dirty="0"/>
            </a:br>
            <a:r>
              <a:rPr lang="hr-HR" dirty="0"/>
              <a:t>(engl. </a:t>
            </a:r>
            <a:r>
              <a:rPr lang="en-GB" dirty="0"/>
              <a:t>crowdsourcing</a:t>
            </a:r>
            <a:r>
              <a:rPr lang="hr-HR" dirty="0"/>
              <a:t>, </a:t>
            </a:r>
            <a:r>
              <a:rPr lang="hr-HR" dirty="0" err="1"/>
              <a:t>gamification</a:t>
            </a:r>
            <a:r>
              <a:rPr lang="hr-HR" dirty="0"/>
              <a:t> itd.)</a:t>
            </a:r>
          </a:p>
          <a:p>
            <a:pPr lvl="1"/>
            <a:r>
              <a:rPr lang="hr-HR" dirty="0"/>
              <a:t>i druge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B12A6-4D1B-4E80-BC62-5BEC421F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4</a:t>
            </a:fld>
            <a:endParaRPr lang="hr-HR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C7ABACC3-8436-454F-BC16-D6D9C314D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76629"/>
            <a:ext cx="3439666" cy="3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64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E7FF2-FEA1-4864-9F68-5557992D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2a. Umjetna inteligencija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71E76-4701-437D-BFA9-4C051DD4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4680520"/>
          </a:xfrm>
        </p:spPr>
        <p:txBody>
          <a:bodyPr/>
          <a:lstStyle/>
          <a:p>
            <a:r>
              <a:rPr lang="hr-HR" dirty="0"/>
              <a:t>Pojam širok – rješenja specijalizirana</a:t>
            </a:r>
          </a:p>
          <a:p>
            <a:pPr lvl="1"/>
            <a:r>
              <a:rPr lang="hr-HR" dirty="0"/>
              <a:t>ekspertni sustavi</a:t>
            </a:r>
          </a:p>
          <a:p>
            <a:pPr lvl="1"/>
            <a:r>
              <a:rPr lang="hr-HR" dirty="0"/>
              <a:t>podrška korisnicima</a:t>
            </a:r>
          </a:p>
          <a:p>
            <a:r>
              <a:rPr lang="hr-HR" dirty="0"/>
              <a:t>Treniranje sustava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B63EE-3528-430C-8DB6-AF5B8843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5</a:t>
            </a:fld>
            <a:endParaRPr lang="hr-HR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0989EA-368D-462E-9F47-D29FB8B4D33D}"/>
              </a:ext>
            </a:extLst>
          </p:cNvPr>
          <p:cNvGrpSpPr/>
          <p:nvPr/>
        </p:nvGrpSpPr>
        <p:grpSpPr>
          <a:xfrm>
            <a:off x="1985646" y="2831212"/>
            <a:ext cx="5172708" cy="1390016"/>
            <a:chOff x="0" y="0"/>
            <a:chExt cx="5172812" cy="1390426"/>
          </a:xfrm>
        </p:grpSpPr>
        <p:sp>
          <p:nvSpPr>
            <p:cNvPr id="6" name="Text Box 3">
              <a:extLst>
                <a:ext uri="{FF2B5EF4-FFF2-40B4-BE49-F238E27FC236}">
                  <a16:creationId xmlns:a16="http://schemas.microsoft.com/office/drawing/2014/main" id="{DDD49670-70AB-4A03-8667-1DAD70E57142}"/>
                </a:ext>
              </a:extLst>
            </p:cNvPr>
            <p:cNvSpPr txBox="1"/>
            <p:nvPr/>
          </p:nvSpPr>
          <p:spPr>
            <a:xfrm>
              <a:off x="3043517" y="779930"/>
              <a:ext cx="842859" cy="414001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Treniranje</a:t>
              </a:r>
            </a:p>
          </p:txBody>
        </p:sp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1F12FA62-B7A9-40BB-89D1-88C1E54AF5F1}"/>
                </a:ext>
              </a:extLst>
            </p:cNvPr>
            <p:cNvSpPr txBox="1"/>
            <p:nvPr/>
          </p:nvSpPr>
          <p:spPr>
            <a:xfrm>
              <a:off x="4329953" y="779930"/>
              <a:ext cx="842859" cy="41400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Model</a:t>
              </a:r>
            </a:p>
          </p:txBody>
        </p:sp>
        <p:sp>
          <p:nvSpPr>
            <p:cNvPr id="8" name="Text Box 1">
              <a:extLst>
                <a:ext uri="{FF2B5EF4-FFF2-40B4-BE49-F238E27FC236}">
                  <a16:creationId xmlns:a16="http://schemas.microsoft.com/office/drawing/2014/main" id="{8333EEF9-3262-4053-BBB7-D5ED82E44943}"/>
                </a:ext>
              </a:extLst>
            </p:cNvPr>
            <p:cNvSpPr txBox="1"/>
            <p:nvPr/>
          </p:nvSpPr>
          <p:spPr>
            <a:xfrm>
              <a:off x="2244114" y="840716"/>
              <a:ext cx="406985" cy="29249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(...)</a:t>
              </a:r>
            </a:p>
          </p:txBody>
        </p:sp>
        <p:sp>
          <p:nvSpPr>
            <p:cNvPr id="9" name="Text Box 11">
              <a:extLst>
                <a:ext uri="{FF2B5EF4-FFF2-40B4-BE49-F238E27FC236}">
                  <a16:creationId xmlns:a16="http://schemas.microsoft.com/office/drawing/2014/main" id="{E00227D8-5993-4928-BFDD-642B368A6555}"/>
                </a:ext>
              </a:extLst>
            </p:cNvPr>
            <p:cNvSpPr txBox="1"/>
            <p:nvPr/>
          </p:nvSpPr>
          <p:spPr>
            <a:xfrm>
              <a:off x="71717" y="0"/>
              <a:ext cx="2156303" cy="27966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Podaci za treniranje</a:t>
              </a:r>
            </a:p>
          </p:txBody>
        </p:sp>
        <p:sp>
          <p:nvSpPr>
            <p:cNvPr id="10" name="Right Arrow 5">
              <a:extLst>
                <a:ext uri="{FF2B5EF4-FFF2-40B4-BE49-F238E27FC236}">
                  <a16:creationId xmlns:a16="http://schemas.microsoft.com/office/drawing/2014/main" id="{B41EEF4B-848E-4561-A0A5-C39CF4C67BD6}"/>
                </a:ext>
              </a:extLst>
            </p:cNvPr>
            <p:cNvSpPr/>
            <p:nvPr/>
          </p:nvSpPr>
          <p:spPr>
            <a:xfrm>
              <a:off x="2658035" y="869577"/>
              <a:ext cx="314286" cy="228415"/>
            </a:xfrm>
            <a:prstGeom prst="right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r-HR"/>
            </a:p>
          </p:txBody>
        </p:sp>
        <p:sp>
          <p:nvSpPr>
            <p:cNvPr id="11" name="Right Arrow 6">
              <a:extLst>
                <a:ext uri="{FF2B5EF4-FFF2-40B4-BE49-F238E27FC236}">
                  <a16:creationId xmlns:a16="http://schemas.microsoft.com/office/drawing/2014/main" id="{BD06D2E5-EFE0-49E1-888C-0030A65839F0}"/>
                </a:ext>
              </a:extLst>
            </p:cNvPr>
            <p:cNvSpPr/>
            <p:nvPr/>
          </p:nvSpPr>
          <p:spPr>
            <a:xfrm>
              <a:off x="3957917" y="869577"/>
              <a:ext cx="314286" cy="228415"/>
            </a:xfrm>
            <a:prstGeom prst="right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r-HR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F2327E1-17B0-4EE4-B71C-23661076D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277906"/>
              <a:ext cx="2277745" cy="111252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F381CB7-8619-483D-8E75-0DC3D1121760}"/>
              </a:ext>
            </a:extLst>
          </p:cNvPr>
          <p:cNvGrpSpPr/>
          <p:nvPr/>
        </p:nvGrpSpPr>
        <p:grpSpPr>
          <a:xfrm>
            <a:off x="2283777" y="4541715"/>
            <a:ext cx="4576451" cy="730250"/>
            <a:chOff x="0" y="0"/>
            <a:chExt cx="4576670" cy="73062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A0C4A2E-9DBB-4476-BB68-F652347745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5129" y="313764"/>
              <a:ext cx="353695" cy="33083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 Box 9">
              <a:extLst>
                <a:ext uri="{FF2B5EF4-FFF2-40B4-BE49-F238E27FC236}">
                  <a16:creationId xmlns:a16="http://schemas.microsoft.com/office/drawing/2014/main" id="{0B7E8250-C72D-4C24-994A-AB7C0376DB46}"/>
                </a:ext>
              </a:extLst>
            </p:cNvPr>
            <p:cNvSpPr txBox="1"/>
            <p:nvPr/>
          </p:nvSpPr>
          <p:spPr>
            <a:xfrm>
              <a:off x="0" y="0"/>
              <a:ext cx="1277658" cy="27966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Novi podaci</a:t>
              </a:r>
            </a:p>
          </p:txBody>
        </p:sp>
        <p:sp>
          <p:nvSpPr>
            <p:cNvPr id="16" name="Right Arrow 12">
              <a:extLst>
                <a:ext uri="{FF2B5EF4-FFF2-40B4-BE49-F238E27FC236}">
                  <a16:creationId xmlns:a16="http://schemas.microsoft.com/office/drawing/2014/main" id="{C7F5D0BB-370F-46EF-81A3-247D60D0D309}"/>
                </a:ext>
              </a:extLst>
            </p:cNvPr>
            <p:cNvSpPr/>
            <p:nvPr/>
          </p:nvSpPr>
          <p:spPr>
            <a:xfrm>
              <a:off x="1174376" y="372035"/>
              <a:ext cx="314286" cy="228415"/>
            </a:xfrm>
            <a:prstGeom prst="right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r-HR"/>
            </a:p>
          </p:txBody>
        </p:sp>
        <p:sp>
          <p:nvSpPr>
            <p:cNvPr id="17" name="Text Box 13">
              <a:extLst>
                <a:ext uri="{FF2B5EF4-FFF2-40B4-BE49-F238E27FC236}">
                  <a16:creationId xmlns:a16="http://schemas.microsoft.com/office/drawing/2014/main" id="{68D08BEC-66BC-47DE-AE73-7C340A2A61C2}"/>
                </a:ext>
              </a:extLst>
            </p:cNvPr>
            <p:cNvSpPr txBox="1"/>
            <p:nvPr/>
          </p:nvSpPr>
          <p:spPr>
            <a:xfrm>
              <a:off x="1725706" y="138953"/>
              <a:ext cx="1205753" cy="59167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Zaključivanje</a:t>
              </a:r>
            </a:p>
          </p:txBody>
        </p:sp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F7EB7634-AEB7-4B5F-B8F4-1A1C1C6084DD}"/>
                </a:ext>
              </a:extLst>
            </p:cNvPr>
            <p:cNvSpPr txBox="1"/>
            <p:nvPr/>
          </p:nvSpPr>
          <p:spPr>
            <a:xfrm>
              <a:off x="1909482" y="403411"/>
              <a:ext cx="842645" cy="2689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Model</a:t>
              </a:r>
            </a:p>
          </p:txBody>
        </p:sp>
        <p:sp>
          <p:nvSpPr>
            <p:cNvPr id="19" name="Right Arrow 17">
              <a:extLst>
                <a:ext uri="{FF2B5EF4-FFF2-40B4-BE49-F238E27FC236}">
                  <a16:creationId xmlns:a16="http://schemas.microsoft.com/office/drawing/2014/main" id="{B53A91AE-AF31-461A-8196-9AC356FF7786}"/>
                </a:ext>
              </a:extLst>
            </p:cNvPr>
            <p:cNvSpPr/>
            <p:nvPr/>
          </p:nvSpPr>
          <p:spPr>
            <a:xfrm>
              <a:off x="3200400" y="372035"/>
              <a:ext cx="314286" cy="228415"/>
            </a:xfrm>
            <a:prstGeom prst="rightArrow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hr-HR"/>
            </a:p>
          </p:txBody>
        </p:sp>
        <p:sp>
          <p:nvSpPr>
            <p:cNvPr id="20" name="Text Box 18">
              <a:extLst>
                <a:ext uri="{FF2B5EF4-FFF2-40B4-BE49-F238E27FC236}">
                  <a16:creationId xmlns:a16="http://schemas.microsoft.com/office/drawing/2014/main" id="{1A2697AC-2A64-4F8A-937E-26D04C1B6AD3}"/>
                </a:ext>
              </a:extLst>
            </p:cNvPr>
            <p:cNvSpPr txBox="1"/>
            <p:nvPr/>
          </p:nvSpPr>
          <p:spPr>
            <a:xfrm>
              <a:off x="3299012" y="0"/>
              <a:ext cx="1277658" cy="279668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Predikcija</a:t>
              </a: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3D0E99B2-9880-436E-AE6E-FA800914C715}"/>
                </a:ext>
              </a:extLst>
            </p:cNvPr>
            <p:cNvSpPr txBox="1"/>
            <p:nvPr/>
          </p:nvSpPr>
          <p:spPr>
            <a:xfrm flipH="1">
              <a:off x="3784779" y="349098"/>
              <a:ext cx="322730" cy="27940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hr-HR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6210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E7FF2-FEA1-4864-9F68-5557992D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2a. Umjetna inteligencija – u arhivima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71E76-4701-437D-BFA9-4C051DD4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4680520"/>
          </a:xfrm>
        </p:spPr>
        <p:txBody>
          <a:bodyPr/>
          <a:lstStyle/>
          <a:p>
            <a:r>
              <a:rPr lang="hr-HR" dirty="0"/>
              <a:t>Automatizacija redakture</a:t>
            </a:r>
          </a:p>
          <a:p>
            <a:pPr lvl="1"/>
            <a:r>
              <a:rPr lang="hr-HR" dirty="0"/>
              <a:t>digitaliziranih i preuzetih digitalnih zapisa</a:t>
            </a:r>
          </a:p>
          <a:p>
            <a:pPr lvl="1"/>
            <a:r>
              <a:rPr lang="hr-HR" dirty="0"/>
              <a:t>prepoznavanje </a:t>
            </a:r>
          </a:p>
          <a:p>
            <a:pPr lvl="2"/>
            <a:r>
              <a:rPr lang="hr-HR" dirty="0"/>
              <a:t>osobnih imena, naziva institucija, geografskih mjesta, kodova (npr. poštanskih i sl.)</a:t>
            </a:r>
          </a:p>
          <a:p>
            <a:pPr lvl="2"/>
            <a:r>
              <a:rPr lang="hr-HR" dirty="0"/>
              <a:t>obrada prirodnog jezika</a:t>
            </a:r>
          </a:p>
          <a:p>
            <a:r>
              <a:rPr lang="hr-HR" dirty="0"/>
              <a:t>Analiza video zapisa</a:t>
            </a:r>
          </a:p>
          <a:p>
            <a:pPr lvl="1"/>
            <a:r>
              <a:rPr lang="hr-HR" dirty="0"/>
              <a:t>vizualna i zvučna komponenta</a:t>
            </a:r>
          </a:p>
          <a:p>
            <a:pPr lvl="1"/>
            <a:r>
              <a:rPr lang="hr-HR" dirty="0"/>
              <a:t>primjer BBC-a (nogometna utakmica i Marshallov plan)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B63EE-3528-430C-8DB6-AF5B8843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4886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F3B3-E5E7-43CE-9657-37B75402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2b. Ulančani blokovi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C27B2-16E3-4F7F-AF55-827CCCF5E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4680520"/>
          </a:xfrm>
        </p:spPr>
        <p:txBody>
          <a:bodyPr/>
          <a:lstStyle/>
          <a:p>
            <a:r>
              <a:rPr lang="hr-HR" dirty="0"/>
              <a:t>engl. Blockchain</a:t>
            </a:r>
          </a:p>
          <a:p>
            <a:r>
              <a:rPr lang="hr-HR" dirty="0"/>
              <a:t>Dokaz na temelju kriptografskog sažetka (engl. </a:t>
            </a:r>
            <a:r>
              <a:rPr lang="hr-HR" dirty="0" err="1"/>
              <a:t>hash</a:t>
            </a:r>
            <a:r>
              <a:rPr lang="hr-HR" dirty="0"/>
              <a:t>)</a:t>
            </a:r>
          </a:p>
          <a:p>
            <a:pPr lvl="1"/>
            <a:r>
              <a:rPr lang="hr-HR" dirty="0"/>
              <a:t>jedinstven</a:t>
            </a:r>
          </a:p>
          <a:p>
            <a:pPr lvl="1"/>
            <a:r>
              <a:rPr lang="hr-HR" dirty="0"/>
              <a:t>jednosmjeran</a:t>
            </a:r>
          </a:p>
          <a:p>
            <a:pPr lvl="1"/>
            <a:r>
              <a:rPr lang="hr-HR" dirty="0"/>
              <a:t>može se agregirati</a:t>
            </a:r>
          </a:p>
          <a:p>
            <a:pPr lvl="1"/>
            <a:r>
              <a:rPr lang="hr-HR" dirty="0"/>
              <a:t>provjerljiv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693A4-2908-427C-B9E3-F86B4F2A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7</a:t>
            </a:fld>
            <a:endParaRPr lang="hr-HR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90B7340-73CD-4F8F-8994-CCD3DA9D26D8}"/>
              </a:ext>
            </a:extLst>
          </p:cNvPr>
          <p:cNvGrpSpPr/>
          <p:nvPr/>
        </p:nvGrpSpPr>
        <p:grpSpPr>
          <a:xfrm>
            <a:off x="2648358" y="2210483"/>
            <a:ext cx="6495641" cy="3012993"/>
            <a:chOff x="357188" y="1290688"/>
            <a:chExt cx="8786812" cy="4075749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984148-E396-429B-9690-3502D56AF1FB}"/>
                </a:ext>
              </a:extLst>
            </p:cNvPr>
            <p:cNvSpPr/>
            <p:nvPr/>
          </p:nvSpPr>
          <p:spPr>
            <a:xfrm>
              <a:off x="357188" y="3642411"/>
              <a:ext cx="300037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483D992-9B40-4AF2-822D-87ED826B49A3}"/>
                </a:ext>
              </a:extLst>
            </p:cNvPr>
            <p:cNvSpPr/>
            <p:nvPr/>
          </p:nvSpPr>
          <p:spPr>
            <a:xfrm>
              <a:off x="1108075" y="3642411"/>
              <a:ext cx="301625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E99386C-0F12-478F-AC10-83DEB9AC31BC}"/>
                </a:ext>
              </a:extLst>
            </p:cNvPr>
            <p:cNvSpPr/>
            <p:nvPr/>
          </p:nvSpPr>
          <p:spPr>
            <a:xfrm>
              <a:off x="1860550" y="3642411"/>
              <a:ext cx="300038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54DBA6A-6708-4180-90D0-8C00FE181C03}"/>
                </a:ext>
              </a:extLst>
            </p:cNvPr>
            <p:cNvSpPr/>
            <p:nvPr/>
          </p:nvSpPr>
          <p:spPr>
            <a:xfrm>
              <a:off x="2613025" y="3642411"/>
              <a:ext cx="300038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BD97EF1-7CE0-43B3-8A73-210FEE60D03A}"/>
                </a:ext>
              </a:extLst>
            </p:cNvPr>
            <p:cNvSpPr/>
            <p:nvPr/>
          </p:nvSpPr>
          <p:spPr>
            <a:xfrm>
              <a:off x="733425" y="3024873"/>
              <a:ext cx="300038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241C75E-8F87-4629-883B-845A542804A3}"/>
                </a:ext>
              </a:extLst>
            </p:cNvPr>
            <p:cNvSpPr/>
            <p:nvPr/>
          </p:nvSpPr>
          <p:spPr>
            <a:xfrm>
              <a:off x="2209800" y="3024873"/>
              <a:ext cx="300038" cy="301625"/>
            </a:xfrm>
            <a:prstGeom prst="ellipse">
              <a:avLst/>
            </a:prstGeom>
            <a:solidFill>
              <a:srgbClr val="73A9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BCBCD53-D40C-476D-951B-46397F002DFB}"/>
                </a:ext>
              </a:extLst>
            </p:cNvPr>
            <p:cNvSpPr/>
            <p:nvPr/>
          </p:nvSpPr>
          <p:spPr>
            <a:xfrm>
              <a:off x="1484313" y="2342248"/>
              <a:ext cx="301625" cy="300038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4D518E70-7B32-4443-8392-3C8B2A0EFB0B}"/>
                </a:ext>
              </a:extLst>
            </p:cNvPr>
            <p:cNvCxnSpPr>
              <a:stCxn id="5" idx="0"/>
              <a:endCxn id="9" idx="3"/>
            </p:cNvCxnSpPr>
            <p:nvPr/>
          </p:nvCxnSpPr>
          <p:spPr>
            <a:xfrm flipV="1">
              <a:off x="508000" y="3282048"/>
              <a:ext cx="268288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9D34CB9-1588-4B9A-B265-986F8E3591B8}"/>
                </a:ext>
              </a:extLst>
            </p:cNvPr>
            <p:cNvCxnSpPr>
              <a:stCxn id="6" idx="0"/>
              <a:endCxn id="9" idx="5"/>
            </p:cNvCxnSpPr>
            <p:nvPr/>
          </p:nvCxnSpPr>
          <p:spPr>
            <a:xfrm flipH="1" flipV="1">
              <a:off x="989013" y="3282048"/>
              <a:ext cx="269875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33AB3C5-9F78-4946-A408-EB5346A8639C}"/>
                </a:ext>
              </a:extLst>
            </p:cNvPr>
            <p:cNvCxnSpPr>
              <a:stCxn id="7" idx="0"/>
              <a:endCxn id="10" idx="3"/>
            </p:cNvCxnSpPr>
            <p:nvPr/>
          </p:nvCxnSpPr>
          <p:spPr>
            <a:xfrm flipV="1">
              <a:off x="2011363" y="3282048"/>
              <a:ext cx="242887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5707EAA8-4DB8-4EDF-9110-D347DC803121}"/>
                </a:ext>
              </a:extLst>
            </p:cNvPr>
            <p:cNvCxnSpPr>
              <a:stCxn id="8" idx="0"/>
              <a:endCxn id="10" idx="5"/>
            </p:cNvCxnSpPr>
            <p:nvPr/>
          </p:nvCxnSpPr>
          <p:spPr>
            <a:xfrm flipH="1" flipV="1">
              <a:off x="2466975" y="3282048"/>
              <a:ext cx="295275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21F5D54-5C49-485C-9581-97B60F01BDAD}"/>
                </a:ext>
              </a:extLst>
            </p:cNvPr>
            <p:cNvCxnSpPr>
              <a:stCxn id="9" idx="7"/>
              <a:endCxn id="11" idx="3"/>
            </p:cNvCxnSpPr>
            <p:nvPr/>
          </p:nvCxnSpPr>
          <p:spPr>
            <a:xfrm flipV="1">
              <a:off x="989013" y="2599423"/>
              <a:ext cx="539750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507BB3A-EE6A-4715-8760-59D7E0F96CE9}"/>
                </a:ext>
              </a:extLst>
            </p:cNvPr>
            <p:cNvCxnSpPr>
              <a:stCxn id="10" idx="1"/>
              <a:endCxn id="11" idx="5"/>
            </p:cNvCxnSpPr>
            <p:nvPr/>
          </p:nvCxnSpPr>
          <p:spPr>
            <a:xfrm flipH="1" flipV="1">
              <a:off x="1741488" y="2599423"/>
              <a:ext cx="512762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020E166-96F0-4EA5-913B-2302EAAEEEBB}"/>
                </a:ext>
              </a:extLst>
            </p:cNvPr>
            <p:cNvSpPr/>
            <p:nvPr/>
          </p:nvSpPr>
          <p:spPr>
            <a:xfrm>
              <a:off x="3213100" y="3642411"/>
              <a:ext cx="301625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6F6BB5F-2E62-490E-A433-FA6D5788BA33}"/>
                </a:ext>
              </a:extLst>
            </p:cNvPr>
            <p:cNvSpPr/>
            <p:nvPr/>
          </p:nvSpPr>
          <p:spPr>
            <a:xfrm>
              <a:off x="3965575" y="3642411"/>
              <a:ext cx="300038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8549C42-0C55-45C2-B90F-B1C7B85E99F3}"/>
                </a:ext>
              </a:extLst>
            </p:cNvPr>
            <p:cNvSpPr/>
            <p:nvPr/>
          </p:nvSpPr>
          <p:spPr>
            <a:xfrm>
              <a:off x="4716463" y="3642411"/>
              <a:ext cx="301625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8DA149C-709D-4963-B3CC-510DF8FEC817}"/>
                </a:ext>
              </a:extLst>
            </p:cNvPr>
            <p:cNvSpPr/>
            <p:nvPr/>
          </p:nvSpPr>
          <p:spPr>
            <a:xfrm>
              <a:off x="5468938" y="3642411"/>
              <a:ext cx="300037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30DA996-43BB-4106-80C4-B17F20F0E5A6}"/>
                </a:ext>
              </a:extLst>
            </p:cNvPr>
            <p:cNvSpPr/>
            <p:nvPr/>
          </p:nvSpPr>
          <p:spPr>
            <a:xfrm>
              <a:off x="3589338" y="3024873"/>
              <a:ext cx="300037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E189E2B-8327-4D7A-82C5-77052D937B83}"/>
                </a:ext>
              </a:extLst>
            </p:cNvPr>
            <p:cNvSpPr/>
            <p:nvPr/>
          </p:nvSpPr>
          <p:spPr>
            <a:xfrm>
              <a:off x="5065713" y="3024873"/>
              <a:ext cx="301625" cy="301625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69A2F37-6330-4214-895A-9EF01FE98452}"/>
                </a:ext>
              </a:extLst>
            </p:cNvPr>
            <p:cNvSpPr/>
            <p:nvPr/>
          </p:nvSpPr>
          <p:spPr>
            <a:xfrm>
              <a:off x="4341813" y="2342248"/>
              <a:ext cx="300037" cy="300038"/>
            </a:xfrm>
            <a:prstGeom prst="ellipse">
              <a:avLst/>
            </a:prstGeom>
            <a:solidFill>
              <a:srgbClr val="3483C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1B82B6D-B2FD-4720-8B0D-DD41082CE7FD}"/>
                </a:ext>
              </a:extLst>
            </p:cNvPr>
            <p:cNvCxnSpPr>
              <a:stCxn id="18" idx="0"/>
              <a:endCxn id="22" idx="3"/>
            </p:cNvCxnSpPr>
            <p:nvPr/>
          </p:nvCxnSpPr>
          <p:spPr>
            <a:xfrm flipV="1">
              <a:off x="3363913" y="3282048"/>
              <a:ext cx="269875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1F20182C-24EF-4543-9CF6-07C7F2B04175}"/>
                </a:ext>
              </a:extLst>
            </p:cNvPr>
            <p:cNvCxnSpPr>
              <a:stCxn id="19" idx="0"/>
              <a:endCxn id="22" idx="5"/>
            </p:cNvCxnSpPr>
            <p:nvPr/>
          </p:nvCxnSpPr>
          <p:spPr>
            <a:xfrm flipH="1" flipV="1">
              <a:off x="3846513" y="3282048"/>
              <a:ext cx="268287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2746E3E9-35D8-4294-8815-7A2AE0FD1E05}"/>
                </a:ext>
              </a:extLst>
            </p:cNvPr>
            <p:cNvCxnSpPr>
              <a:stCxn id="20" idx="0"/>
              <a:endCxn id="23" idx="3"/>
            </p:cNvCxnSpPr>
            <p:nvPr/>
          </p:nvCxnSpPr>
          <p:spPr>
            <a:xfrm flipV="1">
              <a:off x="4867275" y="3282048"/>
              <a:ext cx="242888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6B2AB3E-C28C-46A8-946F-ABDBFC61F4EC}"/>
                </a:ext>
              </a:extLst>
            </p:cNvPr>
            <p:cNvCxnSpPr>
              <a:stCxn id="21" idx="0"/>
              <a:endCxn id="23" idx="5"/>
            </p:cNvCxnSpPr>
            <p:nvPr/>
          </p:nvCxnSpPr>
          <p:spPr>
            <a:xfrm flipH="1" flipV="1">
              <a:off x="5322888" y="3282048"/>
              <a:ext cx="296862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3EDFC25-2FA6-4FF7-94A2-5AEA7F01C444}"/>
                </a:ext>
              </a:extLst>
            </p:cNvPr>
            <p:cNvCxnSpPr>
              <a:stCxn id="22" idx="7"/>
              <a:endCxn id="24" idx="3"/>
            </p:cNvCxnSpPr>
            <p:nvPr/>
          </p:nvCxnSpPr>
          <p:spPr>
            <a:xfrm flipV="1">
              <a:off x="3846513" y="2599423"/>
              <a:ext cx="538162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9782640-A184-4C54-8DDF-C1657AE03C8E}"/>
                </a:ext>
              </a:extLst>
            </p:cNvPr>
            <p:cNvCxnSpPr>
              <a:stCxn id="23" idx="1"/>
              <a:endCxn id="24" idx="5"/>
            </p:cNvCxnSpPr>
            <p:nvPr/>
          </p:nvCxnSpPr>
          <p:spPr>
            <a:xfrm flipH="1" flipV="1">
              <a:off x="4597400" y="2599423"/>
              <a:ext cx="512763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B4A94A6-C26D-4206-B1CF-1B81A12F43A1}"/>
                </a:ext>
              </a:extLst>
            </p:cNvPr>
            <p:cNvSpPr/>
            <p:nvPr/>
          </p:nvSpPr>
          <p:spPr>
            <a:xfrm>
              <a:off x="6045200" y="3642411"/>
              <a:ext cx="301625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F3A5E46-C18E-4D67-8BB2-8F752B560F36}"/>
                </a:ext>
              </a:extLst>
            </p:cNvPr>
            <p:cNvSpPr/>
            <p:nvPr/>
          </p:nvSpPr>
          <p:spPr>
            <a:xfrm>
              <a:off x="6797675" y="3642411"/>
              <a:ext cx="300038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AD25BB8-5472-4EC7-A331-CA84EAD3DFB3}"/>
                </a:ext>
              </a:extLst>
            </p:cNvPr>
            <p:cNvSpPr/>
            <p:nvPr/>
          </p:nvSpPr>
          <p:spPr>
            <a:xfrm>
              <a:off x="7548563" y="3642411"/>
              <a:ext cx="301625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B35ADF0-B29F-4B28-B2E1-87E50C4666B2}"/>
                </a:ext>
              </a:extLst>
            </p:cNvPr>
            <p:cNvSpPr/>
            <p:nvPr/>
          </p:nvSpPr>
          <p:spPr>
            <a:xfrm>
              <a:off x="8301038" y="3642411"/>
              <a:ext cx="300037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4A23713-5F8D-4D05-8788-3A3947B865F9}"/>
                </a:ext>
              </a:extLst>
            </p:cNvPr>
            <p:cNvSpPr/>
            <p:nvPr/>
          </p:nvSpPr>
          <p:spPr>
            <a:xfrm>
              <a:off x="6421438" y="3024873"/>
              <a:ext cx="300037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A7FA3C9-8F30-4429-A458-B7130F39877E}"/>
                </a:ext>
              </a:extLst>
            </p:cNvPr>
            <p:cNvSpPr/>
            <p:nvPr/>
          </p:nvSpPr>
          <p:spPr>
            <a:xfrm>
              <a:off x="7897813" y="3024873"/>
              <a:ext cx="300037" cy="301625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27EE63E-A305-437C-8EAC-182FEF8520D0}"/>
                </a:ext>
              </a:extLst>
            </p:cNvPr>
            <p:cNvSpPr/>
            <p:nvPr/>
          </p:nvSpPr>
          <p:spPr>
            <a:xfrm>
              <a:off x="7172325" y="2342248"/>
              <a:ext cx="301625" cy="300038"/>
            </a:xfrm>
            <a:prstGeom prst="ellipse">
              <a:avLst/>
            </a:prstGeom>
            <a:solidFill>
              <a:srgbClr val="2A69A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A154325F-29DB-4BAF-8675-4B9F2BAA0E48}"/>
                </a:ext>
              </a:extLst>
            </p:cNvPr>
            <p:cNvCxnSpPr>
              <a:stCxn id="31" idx="0"/>
              <a:endCxn id="35" idx="3"/>
            </p:cNvCxnSpPr>
            <p:nvPr/>
          </p:nvCxnSpPr>
          <p:spPr>
            <a:xfrm flipV="1">
              <a:off x="6196013" y="3282048"/>
              <a:ext cx="269875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573CF65-EA18-4E83-B866-1BAA5E6DA943}"/>
                </a:ext>
              </a:extLst>
            </p:cNvPr>
            <p:cNvCxnSpPr>
              <a:stCxn id="32" idx="0"/>
              <a:endCxn id="35" idx="5"/>
            </p:cNvCxnSpPr>
            <p:nvPr/>
          </p:nvCxnSpPr>
          <p:spPr>
            <a:xfrm flipH="1" flipV="1">
              <a:off x="6678613" y="3282048"/>
              <a:ext cx="268287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7C63D72-ACD7-46BB-AB50-57423D2215BE}"/>
                </a:ext>
              </a:extLst>
            </p:cNvPr>
            <p:cNvCxnSpPr>
              <a:stCxn id="33" idx="0"/>
              <a:endCxn id="36" idx="3"/>
            </p:cNvCxnSpPr>
            <p:nvPr/>
          </p:nvCxnSpPr>
          <p:spPr>
            <a:xfrm flipV="1">
              <a:off x="7699375" y="3282048"/>
              <a:ext cx="242888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C980BAF-FFE7-4757-BD16-8EA951320DFE}"/>
                </a:ext>
              </a:extLst>
            </p:cNvPr>
            <p:cNvCxnSpPr>
              <a:stCxn id="34" idx="0"/>
              <a:endCxn id="36" idx="5"/>
            </p:cNvCxnSpPr>
            <p:nvPr/>
          </p:nvCxnSpPr>
          <p:spPr>
            <a:xfrm flipH="1" flipV="1">
              <a:off x="8154988" y="3282048"/>
              <a:ext cx="295275" cy="3603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F0B772A-4D1C-486E-B8CC-EBD7FCC3A277}"/>
                </a:ext>
              </a:extLst>
            </p:cNvPr>
            <p:cNvCxnSpPr>
              <a:stCxn id="35" idx="7"/>
              <a:endCxn id="37" idx="3"/>
            </p:cNvCxnSpPr>
            <p:nvPr/>
          </p:nvCxnSpPr>
          <p:spPr>
            <a:xfrm flipV="1">
              <a:off x="6678613" y="2599423"/>
              <a:ext cx="538162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665603AD-567E-45E1-B15F-301233D201F6}"/>
                </a:ext>
              </a:extLst>
            </p:cNvPr>
            <p:cNvCxnSpPr>
              <a:stCxn id="36" idx="1"/>
              <a:endCxn id="37" idx="5"/>
            </p:cNvCxnSpPr>
            <p:nvPr/>
          </p:nvCxnSpPr>
          <p:spPr>
            <a:xfrm flipH="1" flipV="1">
              <a:off x="7429500" y="2599423"/>
              <a:ext cx="512763" cy="4699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04AF578-BECF-48E9-A911-819F0B4AAF4D}"/>
                </a:ext>
              </a:extLst>
            </p:cNvPr>
            <p:cNvSpPr/>
            <p:nvPr/>
          </p:nvSpPr>
          <p:spPr>
            <a:xfrm>
              <a:off x="4341813" y="1291323"/>
              <a:ext cx="300037" cy="301625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A8690D6-FE18-45F3-AD1F-48EED0040506}"/>
                </a:ext>
              </a:extLst>
            </p:cNvPr>
            <p:cNvSpPr/>
            <p:nvPr/>
          </p:nvSpPr>
          <p:spPr>
            <a:xfrm>
              <a:off x="7172325" y="1290688"/>
              <a:ext cx="301625" cy="300038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404"/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53B815F4-B60B-4842-AB09-7C358B51F9C8}"/>
                </a:ext>
              </a:extLst>
            </p:cNvPr>
            <p:cNvCxnSpPr>
              <a:stCxn id="11" idx="6"/>
              <a:endCxn id="44" idx="2"/>
            </p:cNvCxnSpPr>
            <p:nvPr/>
          </p:nvCxnSpPr>
          <p:spPr>
            <a:xfrm flipV="1">
              <a:off x="1785938" y="1442136"/>
              <a:ext cx="2555875" cy="10501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2F6E0C7-D105-404D-8D90-A404AF981EAB}"/>
                </a:ext>
              </a:extLst>
            </p:cNvPr>
            <p:cNvCxnSpPr>
              <a:endCxn id="44" idx="4"/>
            </p:cNvCxnSpPr>
            <p:nvPr/>
          </p:nvCxnSpPr>
          <p:spPr>
            <a:xfrm flipV="1">
              <a:off x="4491038" y="1592948"/>
              <a:ext cx="0" cy="7270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6FFC478C-C6AA-47D1-9B2A-EE200BE9A042}"/>
                </a:ext>
              </a:extLst>
            </p:cNvPr>
            <p:cNvCxnSpPr>
              <a:stCxn id="37" idx="0"/>
              <a:endCxn id="45" idx="4"/>
            </p:cNvCxnSpPr>
            <p:nvPr/>
          </p:nvCxnSpPr>
          <p:spPr>
            <a:xfrm flipV="1">
              <a:off x="7323138" y="1590726"/>
              <a:ext cx="0" cy="7515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191BE899-3D06-4E65-9BE5-FA4B4F7CDB05}"/>
                </a:ext>
              </a:extLst>
            </p:cNvPr>
            <p:cNvCxnSpPr>
              <a:stCxn id="44" idx="6"/>
              <a:endCxn id="45" idx="2"/>
            </p:cNvCxnSpPr>
            <p:nvPr/>
          </p:nvCxnSpPr>
          <p:spPr>
            <a:xfrm flipV="1">
              <a:off x="4641850" y="1440707"/>
              <a:ext cx="2530475" cy="14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F54F145-026B-461B-B2B2-F21DE89A4F92}"/>
                </a:ext>
              </a:extLst>
            </p:cNvPr>
            <p:cNvSpPr/>
            <p:nvPr/>
          </p:nvSpPr>
          <p:spPr>
            <a:xfrm>
              <a:off x="557213" y="3523348"/>
              <a:ext cx="654050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9C21B1A-5077-41CC-B71E-AE128A395A34}"/>
                </a:ext>
              </a:extLst>
            </p:cNvPr>
            <p:cNvSpPr/>
            <p:nvPr/>
          </p:nvSpPr>
          <p:spPr>
            <a:xfrm>
              <a:off x="2046288" y="3523348"/>
              <a:ext cx="654050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62366F4-A57D-4304-90C8-7E2E98936CFD}"/>
                </a:ext>
              </a:extLst>
            </p:cNvPr>
            <p:cNvSpPr/>
            <p:nvPr/>
          </p:nvSpPr>
          <p:spPr>
            <a:xfrm>
              <a:off x="3419475" y="3523348"/>
              <a:ext cx="655638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A835820-D135-40DD-AF8A-F4EDB2EDA484}"/>
                </a:ext>
              </a:extLst>
            </p:cNvPr>
            <p:cNvSpPr/>
            <p:nvPr/>
          </p:nvSpPr>
          <p:spPr>
            <a:xfrm>
              <a:off x="4916488" y="3523348"/>
              <a:ext cx="654050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A8056BF-7341-42FD-A6D8-1C51692071D7}"/>
                </a:ext>
              </a:extLst>
            </p:cNvPr>
            <p:cNvSpPr/>
            <p:nvPr/>
          </p:nvSpPr>
          <p:spPr>
            <a:xfrm>
              <a:off x="6243638" y="3523348"/>
              <a:ext cx="655637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D465755-91BE-4760-B4CA-216E470960C9}"/>
                </a:ext>
              </a:extLst>
            </p:cNvPr>
            <p:cNvSpPr/>
            <p:nvPr/>
          </p:nvSpPr>
          <p:spPr>
            <a:xfrm>
              <a:off x="7743825" y="3523348"/>
              <a:ext cx="654050" cy="5286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</a:rPr>
                <a:t>[…]</a:t>
              </a:r>
              <a:endParaRPr lang="en-GB" sz="1404" b="1" dirty="0">
                <a:solidFill>
                  <a:schemeClr val="bg1"/>
                </a:solidFill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FF74FCDC-C2E4-4EAF-8C1D-4C1BAF39680F}"/>
                </a:ext>
              </a:extLst>
            </p:cNvPr>
            <p:cNvCxnSpPr/>
            <p:nvPr/>
          </p:nvCxnSpPr>
          <p:spPr>
            <a:xfrm>
              <a:off x="7473950" y="1442136"/>
              <a:ext cx="12128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6" descr="Related image">
              <a:extLst>
                <a:ext uri="{FF2B5EF4-FFF2-40B4-BE49-F238E27FC236}">
                  <a16:creationId xmlns:a16="http://schemas.microsoft.com/office/drawing/2014/main" id="{483D692F-7EA6-49F4-A3BB-E0DC917A83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587" b="26474"/>
            <a:stretch/>
          </p:blipFill>
          <p:spPr bwMode="auto">
            <a:xfrm rot="10800000" flipV="1">
              <a:off x="1203474" y="4051986"/>
              <a:ext cx="4572000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6" descr="Related image">
              <a:extLst>
                <a:ext uri="{FF2B5EF4-FFF2-40B4-BE49-F238E27FC236}">
                  <a16:creationId xmlns:a16="http://schemas.microsoft.com/office/drawing/2014/main" id="{CF260D2A-CE71-4D48-A248-1FC2C70DCE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587" r="26319" b="26474"/>
            <a:stretch/>
          </p:blipFill>
          <p:spPr bwMode="auto">
            <a:xfrm>
              <a:off x="5775325" y="4051986"/>
              <a:ext cx="3368675" cy="1314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3F5A42B1-AB44-45F0-949D-1F8258F57CFC}"/>
              </a:ext>
            </a:extLst>
          </p:cNvPr>
          <p:cNvSpPr txBox="1"/>
          <p:nvPr/>
        </p:nvSpPr>
        <p:spPr>
          <a:xfrm>
            <a:off x="988731" y="5253286"/>
            <a:ext cx="7764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A74DE5FF208CD755391FC5D889361670EDB0BF056F06B0DE1396E2384092FAE3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9C7DF26-1232-4F93-BDBC-2A2B12F34A38}"/>
              </a:ext>
            </a:extLst>
          </p:cNvPr>
          <p:cNvCxnSpPr>
            <a:endCxn id="5" idx="3"/>
          </p:cNvCxnSpPr>
          <p:nvPr/>
        </p:nvCxnSpPr>
        <p:spPr>
          <a:xfrm flipV="1">
            <a:off x="2123728" y="4139314"/>
            <a:ext cx="557112" cy="116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Straight Arrow Connector 1023">
            <a:extLst>
              <a:ext uri="{FF2B5EF4-FFF2-40B4-BE49-F238E27FC236}">
                <a16:creationId xmlns:a16="http://schemas.microsoft.com/office/drawing/2014/main" id="{9D79DFDA-7D35-4CA7-994D-D35310026EED}"/>
              </a:ext>
            </a:extLst>
          </p:cNvPr>
          <p:cNvCxnSpPr>
            <a:cxnSpLocks/>
          </p:cNvCxnSpPr>
          <p:nvPr/>
        </p:nvCxnSpPr>
        <p:spPr>
          <a:xfrm>
            <a:off x="755576" y="5430156"/>
            <a:ext cx="252822" cy="7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2" descr="Image result for document">
            <a:extLst>
              <a:ext uri="{FF2B5EF4-FFF2-40B4-BE49-F238E27FC236}">
                <a16:creationId xmlns:a16="http://schemas.microsoft.com/office/drawing/2014/main" id="{33F9CA0C-7607-450D-B1FF-B5EC3446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58" y="5036052"/>
            <a:ext cx="654403" cy="654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44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F3B3-E5E7-43CE-9657-37B75402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2b. Ulančani blokovi – u arhivima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C27B2-16E3-4F7F-AF55-827CCCF5E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841276"/>
            <a:ext cx="9073008" cy="468052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/>
              <a:t>Potvrda cjelovitosti (integriteta) e-zapisa</a:t>
            </a:r>
            <a:endParaRPr lang="en-US" b="1" dirty="0"/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Potvrda o postojanju sadržaja u određenom vremenskom trenutku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Potvrda redoslijeda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Osiguranje neporecivosti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Potvrda valjanosti digitalnih potpisa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/>
              <a:t>Zaštita od (ne)namjerne promjene e-zapisa</a:t>
            </a:r>
          </a:p>
          <a:p>
            <a:pPr marL="0" indent="0">
              <a:buNone/>
            </a:pPr>
            <a:endParaRPr lang="hr-HR" sz="1800" dirty="0"/>
          </a:p>
          <a:p>
            <a:r>
              <a:rPr lang="hr-HR" dirty="0" err="1"/>
              <a:t>GDPR</a:t>
            </a:r>
            <a:r>
              <a:rPr lang="hr-HR" dirty="0"/>
              <a:t> – podaci NE IDU u </a:t>
            </a:r>
            <a:r>
              <a:rPr lang="hr-HR" i="1" dirty="0"/>
              <a:t>blockchain</a:t>
            </a:r>
            <a:r>
              <a:rPr lang="hr-HR" dirty="0"/>
              <a:t> – </a:t>
            </a:r>
            <a:r>
              <a:rPr lang="hr-HR" i="1" dirty="0" err="1"/>
              <a:t>hash</a:t>
            </a:r>
            <a:r>
              <a:rPr lang="hr-HR" dirty="0"/>
              <a:t> i minimalna količina metapodataka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693A4-2908-427C-B9E3-F86B4F2A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6697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F3B3-E5E7-43CE-9657-37B75402E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2b. Ulančani blokovi – u arhivima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3693A4-2908-427C-B9E3-F86B4F2AC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03A18-1BE2-487D-92D8-585057AF460F}" type="slidenum">
              <a:rPr lang="hr-HR" smtClean="0"/>
              <a:t>9</a:t>
            </a:fld>
            <a:endParaRPr lang="hr-H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38A4A41-4EA2-40E9-A3EC-E36EBFCC627B}"/>
              </a:ext>
            </a:extLst>
          </p:cNvPr>
          <p:cNvGrpSpPr/>
          <p:nvPr/>
        </p:nvGrpSpPr>
        <p:grpSpPr>
          <a:xfrm>
            <a:off x="251521" y="1082358"/>
            <a:ext cx="8161842" cy="3550284"/>
            <a:chOff x="251521" y="1854704"/>
            <a:chExt cx="8161842" cy="3550284"/>
          </a:xfrm>
        </p:grpSpPr>
        <p:sp>
          <p:nvSpPr>
            <p:cNvPr id="8" name="Text Box 32">
              <a:extLst>
                <a:ext uri="{FF2B5EF4-FFF2-40B4-BE49-F238E27FC236}">
                  <a16:creationId xmlns:a16="http://schemas.microsoft.com/office/drawing/2014/main" id="{76908514-01E1-4BE1-B4A6-E206F79611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6953" y="4349839"/>
              <a:ext cx="1828125" cy="801493"/>
            </a:xfrm>
            <a:prstGeom prst="rect">
              <a:avLst/>
            </a:prstGeom>
            <a:solidFill>
              <a:srgbClr val="000000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b="1" dirty="0" err="1">
                  <a:solidFill>
                    <a:schemeClr val="bg1"/>
                  </a:solidFill>
                </a:rPr>
                <a:t>DMS</a:t>
              </a:r>
              <a:r>
                <a:rPr lang="hr-HR" altLang="en-US" sz="2000" b="1" dirty="0">
                  <a:solidFill>
                    <a:schemeClr val="bg1"/>
                  </a:solidFill>
                </a:rPr>
                <a:t> / </a:t>
              </a:r>
              <a:r>
                <a:rPr lang="hr-HR" altLang="en-US" sz="2000" b="1" dirty="0" err="1">
                  <a:solidFill>
                    <a:schemeClr val="bg1"/>
                  </a:solidFill>
                </a:rPr>
                <a:t>RMS</a:t>
              </a:r>
              <a:r>
                <a:rPr lang="hr-HR" altLang="en-US" sz="2000" b="1" dirty="0">
                  <a:solidFill>
                    <a:schemeClr val="bg1"/>
                  </a:solidFill>
                </a:rPr>
                <a:t> / OAIS arhiv</a:t>
              </a:r>
              <a:endParaRPr lang="en-GB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 Box 33">
              <a:extLst>
                <a:ext uri="{FF2B5EF4-FFF2-40B4-BE49-F238E27FC236}">
                  <a16:creationId xmlns:a16="http://schemas.microsoft.com/office/drawing/2014/main" id="{6F1462D4-46A2-44CE-82A0-E2AFA82F9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670" y="4349839"/>
              <a:ext cx="1826624" cy="801493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Stvaratelji</a:t>
              </a:r>
            </a:p>
          </p:txBody>
        </p:sp>
        <p:sp>
          <p:nvSpPr>
            <p:cNvPr id="10" name="Text Box 34">
              <a:extLst>
                <a:ext uri="{FF2B5EF4-FFF2-40B4-BE49-F238E27FC236}">
                  <a16:creationId xmlns:a16="http://schemas.microsoft.com/office/drawing/2014/main" id="{11A153D4-1562-4E4D-A69F-BFBF18DF7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6738" y="4349839"/>
              <a:ext cx="1826625" cy="801493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Korisnici</a:t>
              </a:r>
            </a:p>
          </p:txBody>
        </p:sp>
        <p:sp>
          <p:nvSpPr>
            <p:cNvPr id="11" name="Line 35">
              <a:extLst>
                <a:ext uri="{FF2B5EF4-FFF2-40B4-BE49-F238E27FC236}">
                  <a16:creationId xmlns:a16="http://schemas.microsoft.com/office/drawing/2014/main" id="{5A83E665-7E81-47A6-84E3-2959A9C8FB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5294" y="4746083"/>
              <a:ext cx="10716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 sz="1400">
                <a:latin typeface="+mn-lt"/>
              </a:endParaRPr>
            </a:p>
          </p:txBody>
        </p:sp>
        <p:sp>
          <p:nvSpPr>
            <p:cNvPr id="12" name="Line 36">
              <a:extLst>
                <a:ext uri="{FF2B5EF4-FFF2-40B4-BE49-F238E27FC236}">
                  <a16:creationId xmlns:a16="http://schemas.microsoft.com/office/drawing/2014/main" id="{1414F411-B6C9-49BA-B4EB-44DE012690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5079" y="4746083"/>
              <a:ext cx="10716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 sz="1400">
                <a:latin typeface="+mn-lt"/>
              </a:endParaRPr>
            </a:p>
          </p:txBody>
        </p:sp>
        <p:sp>
          <p:nvSpPr>
            <p:cNvPr id="13" name="Text Box 32">
              <a:extLst>
                <a:ext uri="{FF2B5EF4-FFF2-40B4-BE49-F238E27FC236}">
                  <a16:creationId xmlns:a16="http://schemas.microsoft.com/office/drawing/2014/main" id="{BAC56AE5-126D-4193-9E9D-35DFA70864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86953" y="2977995"/>
              <a:ext cx="1828125" cy="801493"/>
            </a:xfrm>
            <a:prstGeom prst="rect">
              <a:avLst/>
            </a:prstGeom>
            <a:solidFill>
              <a:srgbClr val="0066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 algn="ctr"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2000" b="1" dirty="0">
                  <a:solidFill>
                    <a:schemeClr val="bg1"/>
                  </a:solidFill>
                  <a:latin typeface="+mn-lt"/>
                </a:rPr>
                <a:t>Blockchain agregator</a:t>
              </a:r>
              <a:endParaRPr lang="hr-HR" sz="2000" b="1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5A71175-3C50-4D05-905A-E3F2F0226C4C}"/>
                </a:ext>
              </a:extLst>
            </p:cNvPr>
            <p:cNvCxnSpPr/>
            <p:nvPr/>
          </p:nvCxnSpPr>
          <p:spPr>
            <a:xfrm>
              <a:off x="5076809" y="3779488"/>
              <a:ext cx="0" cy="570351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1C23F2D-39A0-4AFA-8C79-09EF8D7C146F}"/>
                </a:ext>
              </a:extLst>
            </p:cNvPr>
            <p:cNvCxnSpPr/>
            <p:nvPr/>
          </p:nvCxnSpPr>
          <p:spPr>
            <a:xfrm>
              <a:off x="4056181" y="3771233"/>
              <a:ext cx="0" cy="57035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 Box 37">
              <a:extLst>
                <a:ext uri="{FF2B5EF4-FFF2-40B4-BE49-F238E27FC236}">
                  <a16:creationId xmlns:a16="http://schemas.microsoft.com/office/drawing/2014/main" id="{6EC26FD2-CE06-4F04-99EF-24F4E3EB9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670" y="3849281"/>
              <a:ext cx="3267511" cy="475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2000" dirty="0"/>
                <a:t>hash</a:t>
              </a:r>
              <a:r>
                <a:rPr lang="hr-HR" altLang="en-US" sz="2000" dirty="0"/>
                <a:t> dokumenta ili zapisa</a:t>
              </a:r>
              <a:endParaRPr lang="en-GB" altLang="en-US" sz="2000" dirty="0"/>
            </a:p>
          </p:txBody>
        </p:sp>
        <p:sp>
          <p:nvSpPr>
            <p:cNvPr id="17" name="Text Box 37">
              <a:extLst>
                <a:ext uri="{FF2B5EF4-FFF2-40B4-BE49-F238E27FC236}">
                  <a16:creationId xmlns:a16="http://schemas.microsoft.com/office/drawing/2014/main" id="{A08D4793-B377-4D11-9D15-131CFA6C59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500" y="2964487"/>
              <a:ext cx="1506928" cy="475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vrijeme</a:t>
              </a:r>
              <a:endParaRPr lang="en-GB" altLang="en-US" sz="2000" dirty="0"/>
            </a:p>
          </p:txBody>
        </p:sp>
        <p:sp>
          <p:nvSpPr>
            <p:cNvPr id="18" name="Text Box 37">
              <a:extLst>
                <a:ext uri="{FF2B5EF4-FFF2-40B4-BE49-F238E27FC236}">
                  <a16:creationId xmlns:a16="http://schemas.microsoft.com/office/drawing/2014/main" id="{E6573F28-79C3-4703-84CB-087A63DCFD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521" y="3164215"/>
              <a:ext cx="1880476" cy="415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>
                  <a:solidFill>
                    <a:srgbClr val="3333FF"/>
                  </a:solidFill>
                </a:rPr>
                <a:t>Vrijeme</a:t>
              </a:r>
              <a:endParaRPr lang="en-GB" altLang="en-US" sz="3200" dirty="0">
                <a:solidFill>
                  <a:srgbClr val="3333FF"/>
                </a:solidFill>
                <a:latin typeface="Arial" charset="0"/>
              </a:endParaRPr>
            </a:p>
          </p:txBody>
        </p:sp>
        <p:sp>
          <p:nvSpPr>
            <p:cNvPr id="19" name="Line 35">
              <a:extLst>
                <a:ext uri="{FF2B5EF4-FFF2-40B4-BE49-F238E27FC236}">
                  <a16:creationId xmlns:a16="http://schemas.microsoft.com/office/drawing/2014/main" id="{43C07C6B-BF6E-46A7-A099-83D9022724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1996" y="3378742"/>
              <a:ext cx="155495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 sz="1400">
                <a:latin typeface="+mn-lt"/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91EF7AA-C0AE-40B1-85A6-4892F8BDAEA5}"/>
                </a:ext>
              </a:extLst>
            </p:cNvPr>
            <p:cNvCxnSpPr/>
            <p:nvPr/>
          </p:nvCxnSpPr>
          <p:spPr>
            <a:xfrm>
              <a:off x="4740603" y="2314586"/>
              <a:ext cx="0" cy="6634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 Box 37">
              <a:extLst>
                <a:ext uri="{FF2B5EF4-FFF2-40B4-BE49-F238E27FC236}">
                  <a16:creationId xmlns:a16="http://schemas.microsoft.com/office/drawing/2014/main" id="{170C5817-7DA7-4EFC-9CE5-FD67F396C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8093" y="1854704"/>
              <a:ext cx="4589824" cy="387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hr-HR" altLang="en-US" sz="2000" dirty="0">
                  <a:solidFill>
                    <a:srgbClr val="3333FF"/>
                  </a:solidFill>
                </a:rPr>
                <a:t>Blockchain</a:t>
              </a:r>
              <a:endParaRPr lang="en-GB" altLang="en-US" sz="2000" dirty="0">
                <a:solidFill>
                  <a:srgbClr val="3333FF"/>
                </a:solidFill>
              </a:endParaRPr>
            </a:p>
          </p:txBody>
        </p:sp>
        <p:sp>
          <p:nvSpPr>
            <p:cNvPr id="22" name="Line 35">
              <a:extLst>
                <a:ext uri="{FF2B5EF4-FFF2-40B4-BE49-F238E27FC236}">
                  <a16:creationId xmlns:a16="http://schemas.microsoft.com/office/drawing/2014/main" id="{E144F5E6-CCC2-4CD9-BE0F-A9B613EEE2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15079" y="3378742"/>
              <a:ext cx="140786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71323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hr-HR" sz="1400">
                <a:latin typeface="+mn-lt"/>
              </a:endParaRPr>
            </a:p>
          </p:txBody>
        </p:sp>
        <p:sp>
          <p:nvSpPr>
            <p:cNvPr id="23" name="Text Box 37">
              <a:extLst>
                <a:ext uri="{FF2B5EF4-FFF2-40B4-BE49-F238E27FC236}">
                  <a16:creationId xmlns:a16="http://schemas.microsoft.com/office/drawing/2014/main" id="{C99194E9-3625-4F72-886E-FB5FCE985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3319" y="3849281"/>
              <a:ext cx="2938809" cy="475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potvrda</a:t>
              </a:r>
              <a:endParaRPr lang="en-GB" altLang="en-US" sz="2000" dirty="0"/>
            </a:p>
          </p:txBody>
        </p:sp>
        <p:sp>
          <p:nvSpPr>
            <p:cNvPr id="24" name="Text Box 37">
              <a:extLst>
                <a:ext uri="{FF2B5EF4-FFF2-40B4-BE49-F238E27FC236}">
                  <a16:creationId xmlns:a16="http://schemas.microsoft.com/office/drawing/2014/main" id="{E59E1088-4C45-4EB8-B54B-AFBF2B9E7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3127" y="3013676"/>
              <a:ext cx="1218750" cy="743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potvrđeni</a:t>
              </a:r>
              <a:r>
                <a:rPr lang="en-GB" altLang="en-US" sz="2000" dirty="0"/>
                <a:t> </a:t>
              </a:r>
              <a:r>
                <a:rPr lang="en-GB" altLang="en-US" sz="2000" dirty="0" err="1"/>
                <a:t>blok</a:t>
              </a:r>
              <a:endParaRPr lang="en-GB" altLang="en-US" sz="2000" dirty="0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5C4FB6B-8DD2-4054-98DF-BF71EC6A02F4}"/>
                </a:ext>
              </a:extLst>
            </p:cNvPr>
            <p:cNvCxnSpPr/>
            <p:nvPr/>
          </p:nvCxnSpPr>
          <p:spPr>
            <a:xfrm>
              <a:off x="4447922" y="2314586"/>
              <a:ext cx="0" cy="663408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 Box 37">
              <a:extLst>
                <a:ext uri="{FF2B5EF4-FFF2-40B4-BE49-F238E27FC236}">
                  <a16:creationId xmlns:a16="http://schemas.microsoft.com/office/drawing/2014/main" id="{8617E64A-F2AA-4486-8200-6B39330AF9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5745" y="2242543"/>
              <a:ext cx="2252178" cy="7219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blok s vremenskim žigom</a:t>
              </a:r>
              <a:endParaRPr lang="en-GB" altLang="en-US" sz="2000" dirty="0"/>
            </a:p>
          </p:txBody>
        </p:sp>
        <p:sp>
          <p:nvSpPr>
            <p:cNvPr id="27" name="Text Box 37">
              <a:extLst>
                <a:ext uri="{FF2B5EF4-FFF2-40B4-BE49-F238E27FC236}">
                  <a16:creationId xmlns:a16="http://schemas.microsoft.com/office/drawing/2014/main" id="{48E139E7-A166-4181-8DD2-899B6832E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0114" y="2404643"/>
              <a:ext cx="1527940" cy="475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712788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hr-HR" altLang="en-US" sz="2000" dirty="0"/>
                <a:t>provjera</a:t>
              </a:r>
              <a:endParaRPr lang="en-GB" altLang="en-US" sz="2000" dirty="0"/>
            </a:p>
          </p:txBody>
        </p:sp>
        <p:pic>
          <p:nvPicPr>
            <p:cNvPr id="28" name="Picture 2" descr="Image result for document">
              <a:extLst>
                <a:ext uri="{FF2B5EF4-FFF2-40B4-BE49-F238E27FC236}">
                  <a16:creationId xmlns:a16="http://schemas.microsoft.com/office/drawing/2014/main" id="{4632C12A-24D0-493A-8669-0673C50013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3922" y="4750585"/>
              <a:ext cx="654403" cy="654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Image result for document">
              <a:extLst>
                <a:ext uri="{FF2B5EF4-FFF2-40B4-BE49-F238E27FC236}">
                  <a16:creationId xmlns:a16="http://schemas.microsoft.com/office/drawing/2014/main" id="{AA78AF6A-B7FB-4ECE-A2FD-2AC451060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3707" y="4750585"/>
              <a:ext cx="654403" cy="654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873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551</Words>
  <Application>Microsoft Office PowerPoint</Application>
  <PresentationFormat>On-screen Show (16:10)</PresentationFormat>
  <Paragraphs>147</Paragraphs>
  <Slides>15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Office tema</vt:lpstr>
      <vt:lpstr>Adobe Photoshop Image</vt:lpstr>
      <vt:lpstr>Disruptivne tehnologije u arhivima</vt:lpstr>
      <vt:lpstr>Sadržaj</vt:lpstr>
      <vt:lpstr>1. Uvod</vt:lpstr>
      <vt:lpstr>2. Disruptivne tehnologije</vt:lpstr>
      <vt:lpstr>2a. Umjetna inteligencija</vt:lpstr>
      <vt:lpstr>2a. Umjetna inteligencija – u arhivima</vt:lpstr>
      <vt:lpstr>2b. Ulančani blokovi</vt:lpstr>
      <vt:lpstr>2b. Ulančani blokovi – u arhivima</vt:lpstr>
      <vt:lpstr>2b. Ulančani blokovi – u arhivima</vt:lpstr>
      <vt:lpstr>2c. Velika količina podataka</vt:lpstr>
      <vt:lpstr>2c. Velika količina podataka – u arhivima</vt:lpstr>
      <vt:lpstr>2d. Tehnologije digitalne participacije</vt:lpstr>
      <vt:lpstr>2d. Digitalna participacija – u arhivima</vt:lpstr>
      <vt:lpstr>3. Zaključak</vt:lpstr>
      <vt:lpstr>Disruptivne tehnologije u arhivima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Hrvoje</dc:creator>
  <cp:lastModifiedBy>Hrvoje Stančić</cp:lastModifiedBy>
  <cp:revision>23</cp:revision>
  <dcterms:created xsi:type="dcterms:W3CDTF">2017-05-20T09:37:56Z</dcterms:created>
  <dcterms:modified xsi:type="dcterms:W3CDTF">2019-10-22T10:27:54Z</dcterms:modified>
</cp:coreProperties>
</file>