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9" r:id="rId3"/>
    <p:sldId id="257" r:id="rId4"/>
    <p:sldId id="27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69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9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6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309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1851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3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419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63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91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27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50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69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0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3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4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7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38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0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16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i.hr/jedinice-lokalne-i-podrucne-regionalne-samouprav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>
            <a:extLst>
              <a:ext uri="{FF2B5EF4-FFF2-40B4-BE49-F238E27FC236}">
                <a16:creationId xmlns:a16="http://schemas.microsoft.com/office/drawing/2014/main" id="{0E98B3B6-C11C-4615-A4B9-385A170D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UPRAVLJANJE I ZAŠTITA ELEKTRONIČKIH DOKUMENATA KOD STVARATELJA ARHIVSKOG GRADIVA – PROMIŠLJANJA I ISKUSTVA DRŽAVNOG ARHIVA U VIROVITICI</a:t>
            </a:r>
            <a:endParaRPr lang="hr-HR" dirty="0"/>
          </a:p>
        </p:txBody>
      </p:sp>
      <p:sp>
        <p:nvSpPr>
          <p:cNvPr id="7" name="Rezervirano mjesto teksta 6">
            <a:extLst>
              <a:ext uri="{FF2B5EF4-FFF2-40B4-BE49-F238E27FC236}">
                <a16:creationId xmlns:a16="http://schemas.microsoft.com/office/drawing/2014/main" id="{B379890E-A00F-4D20-8CCC-774E94EBA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hr-HR" dirty="0"/>
          </a:p>
          <a:p>
            <a:r>
              <a:rPr lang="hr-HR" dirty="0"/>
              <a:t>Marina Ribić</a:t>
            </a:r>
          </a:p>
          <a:p>
            <a:r>
              <a:rPr lang="hr-HR" dirty="0"/>
              <a:t>davt.vanjska@vt.t-com.hr</a:t>
            </a:r>
          </a:p>
        </p:txBody>
      </p:sp>
    </p:spTree>
    <p:extLst>
      <p:ext uri="{BB962C8B-B14F-4D97-AF65-F5344CB8AC3E}">
        <p14:creationId xmlns:p14="http://schemas.microsoft.com/office/powerpoint/2010/main" val="160655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B8F25B-1B17-4C5C-88D1-03BD2AB2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Računovodstvene/ knjigovodstvene aplikacije 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D4C317-1007-4430-98D9-FCCA8A6EE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14052"/>
            <a:ext cx="10820400" cy="5560142"/>
          </a:xfrm>
        </p:spPr>
        <p:txBody>
          <a:bodyPr>
            <a:noAutofit/>
          </a:bodyPr>
          <a:lstStyle/>
          <a:p>
            <a:r>
              <a:rPr lang="hr-HR" sz="2800" dirty="0"/>
              <a:t>Računovodstvene/knjigovodstvene aplikacije  - </a:t>
            </a:r>
            <a:r>
              <a:rPr lang="pl-PL" sz="2800" dirty="0"/>
              <a:t>programi i sustavi za financijsko poslovanje u elektroničkom obliku</a:t>
            </a:r>
          </a:p>
          <a:p>
            <a:r>
              <a:rPr lang="pl-PL" sz="2800" dirty="0"/>
              <a:t>45 stvaratelja – najveći broj stvaratelja (69,23%)</a:t>
            </a:r>
          </a:p>
          <a:p>
            <a:r>
              <a:rPr lang="pl-PL" sz="2800" dirty="0"/>
              <a:t>Najranije uvođeni programi kod stvaratelja različitih pružatelja usluga (</a:t>
            </a:r>
            <a:r>
              <a:rPr lang="hr-HR" sz="2800" dirty="0"/>
              <a:t>kraj 90-tih godina)</a:t>
            </a:r>
          </a:p>
          <a:p>
            <a:pPr algn="just"/>
            <a:r>
              <a:rPr lang="hr-HR" sz="2800" dirty="0"/>
              <a:t>Centralizirani obračun plaća (</a:t>
            </a:r>
            <a:r>
              <a:rPr lang="hr-HR" sz="2800" dirty="0" err="1"/>
              <a:t>COP</a:t>
            </a:r>
            <a:r>
              <a:rPr lang="hr-HR" sz="2800" dirty="0"/>
              <a:t>)</a:t>
            </a:r>
          </a:p>
          <a:p>
            <a:pPr marL="0" indent="0" algn="just">
              <a:buNone/>
            </a:pPr>
            <a:r>
              <a:rPr lang="hr-HR" sz="2400" dirty="0"/>
              <a:t>- </a:t>
            </a:r>
            <a:r>
              <a:rPr lang="hr-HR" sz="2600" dirty="0"/>
              <a:t>jedinstven, centraliziran, poslovno-informatički sustav, kojeg koristi 2.100 institucija javnog sektora. Ugovorom o pružanju usluga centraliziranog obračuna plaća i upravljanja ljudskim resursima od 25.10.2013. godine, Vlada RH je Financijskoj agenciji povjerila poslove uspostave i podrške informatičkog sustava. </a:t>
            </a:r>
          </a:p>
        </p:txBody>
      </p:sp>
    </p:spTree>
    <p:extLst>
      <p:ext uri="{BB962C8B-B14F-4D97-AF65-F5344CB8AC3E}">
        <p14:creationId xmlns:p14="http://schemas.microsoft.com/office/powerpoint/2010/main" val="42656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47D1B7-3048-4529-AD21-C573085B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Poslovni sustavi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0B2AFA-9825-4373-AEFA-3E074A377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Poslovni sustavi- sustavi koji pokrivaju određeno područje poslovanja i obuhvaćaju dokumentaciju i evidencije te pokrivaju pojedine poslovne procese</a:t>
            </a:r>
          </a:p>
          <a:p>
            <a:r>
              <a:rPr lang="hr-HR" sz="2800" dirty="0"/>
              <a:t>28 stvaratelja (43 %)</a:t>
            </a:r>
          </a:p>
          <a:p>
            <a:endParaRPr lang="hr-HR" sz="2800" dirty="0"/>
          </a:p>
          <a:p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771191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86B2C7-C1D2-49D9-8A3B-00E7FFB8D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253266"/>
          </a:xfrm>
        </p:spPr>
        <p:txBody>
          <a:bodyPr>
            <a:normAutofit fontScale="90000"/>
          </a:bodyPr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E3017DC-CF9F-4391-81A1-6D65EAC68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327355"/>
            <a:ext cx="5334000" cy="5530645"/>
          </a:xfrm>
        </p:spPr>
        <p:txBody>
          <a:bodyPr>
            <a:noAutofit/>
          </a:bodyPr>
          <a:lstStyle/>
          <a:p>
            <a:r>
              <a:rPr lang="hr-HR" sz="2000" dirty="0"/>
              <a:t>e-zdravstveno</a:t>
            </a:r>
          </a:p>
          <a:p>
            <a:r>
              <a:rPr lang="hr-HR" sz="2000" dirty="0"/>
              <a:t>e-mirovinsko</a:t>
            </a:r>
          </a:p>
          <a:p>
            <a:r>
              <a:rPr lang="hr-HR" sz="2000" dirty="0"/>
              <a:t>e-porezna</a:t>
            </a:r>
          </a:p>
          <a:p>
            <a:r>
              <a:rPr lang="hr-HR" sz="2000" dirty="0"/>
              <a:t>e-pristojbe</a:t>
            </a:r>
          </a:p>
          <a:p>
            <a:r>
              <a:rPr lang="hr-HR" sz="2000" dirty="0"/>
              <a:t>e -inspektorat</a:t>
            </a:r>
          </a:p>
          <a:p>
            <a:r>
              <a:rPr lang="hr-HR" sz="2000" dirty="0"/>
              <a:t>e-računi</a:t>
            </a:r>
          </a:p>
          <a:p>
            <a:r>
              <a:rPr lang="hr-HR" sz="2000" dirty="0"/>
              <a:t>e-spis</a:t>
            </a:r>
          </a:p>
          <a:p>
            <a:r>
              <a:rPr lang="hr-HR" sz="2000" dirty="0"/>
              <a:t>e-dozvola  </a:t>
            </a:r>
          </a:p>
          <a:p>
            <a:r>
              <a:rPr lang="hr-HR" sz="2000" dirty="0" err="1"/>
              <a:t>CEZIH</a:t>
            </a:r>
            <a:endParaRPr lang="hr-HR" sz="2000" dirty="0"/>
          </a:p>
          <a:p>
            <a:r>
              <a:rPr lang="hr-HR" sz="2000" dirty="0" err="1"/>
              <a:t>JCMS</a:t>
            </a:r>
            <a:r>
              <a:rPr lang="hr-HR" sz="2000" dirty="0"/>
              <a:t> </a:t>
            </a:r>
          </a:p>
          <a:p>
            <a:r>
              <a:rPr lang="hr-HR" sz="2000" dirty="0" err="1"/>
              <a:t>ZIS</a:t>
            </a:r>
            <a:r>
              <a:rPr lang="hr-HR" sz="2000" dirty="0"/>
              <a:t> </a:t>
            </a:r>
          </a:p>
          <a:p>
            <a:r>
              <a:rPr lang="hr-HR" sz="2000" dirty="0"/>
              <a:t>besplatna pravna pomoć</a:t>
            </a:r>
          </a:p>
          <a:p>
            <a:r>
              <a:rPr lang="hr-HR" sz="2400" dirty="0"/>
              <a:t>…..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1C4A353-9159-42A4-9071-E8974D5A4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8238" y="1327355"/>
            <a:ext cx="5334000" cy="553064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hr-HR" sz="2000" dirty="0"/>
              <a:t>Komunalni  informacijski  sustavi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Hotelski informacijski sustavi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Bolnički informacijski sustavi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Informacijski sustave za knjižnice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Muzejske baze podatka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Baze cestovnih podataka</a:t>
            </a:r>
          </a:p>
          <a:p>
            <a:pPr>
              <a:lnSpc>
                <a:spcPct val="120000"/>
              </a:lnSpc>
            </a:pPr>
            <a:r>
              <a:rPr lang="hr-HR" sz="2000" dirty="0"/>
              <a:t>Informacijske sustave za rad u liječničkim ordinacijama svih djelatnosti, u domovima zdravlja, zatim informacijske sustave za praćenje rada ljekarni, informacijske sustave za poslovanje zavoda za javno zdravstvo....</a:t>
            </a:r>
          </a:p>
        </p:txBody>
      </p:sp>
    </p:spTree>
    <p:extLst>
      <p:ext uri="{BB962C8B-B14F-4D97-AF65-F5344CB8AC3E}">
        <p14:creationId xmlns:p14="http://schemas.microsoft.com/office/powerpoint/2010/main" val="1504075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76B2B4-AE5A-487E-8C63-13B5F28ED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Sustavi za uredsko poslovanje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C31A4E-1FDA-4636-A463-D65669CD6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Sustavi za uredsko poslovanje - urudžbeni zapisnici i spisovodstveni sustavi koji sadrže izvorne elektroničke dokumente</a:t>
            </a:r>
          </a:p>
          <a:p>
            <a:r>
              <a:rPr lang="hr-HR" dirty="0"/>
              <a:t>27 stvaratelja (41,53)</a:t>
            </a:r>
          </a:p>
          <a:p>
            <a:r>
              <a:rPr lang="hr-HR" dirty="0"/>
              <a:t>Različite aplikacije – različiti pružatelji usluga </a:t>
            </a:r>
          </a:p>
          <a:p>
            <a:r>
              <a:rPr lang="hr-HR" dirty="0"/>
              <a:t>Najčešće jedna od aplikacija u sustavu aplikacija </a:t>
            </a:r>
          </a:p>
          <a:p>
            <a:r>
              <a:rPr lang="hr-HR" dirty="0"/>
              <a:t>„ako se upisnik predmeta, odnosno urudžbeni zapisnik vode u elektroničkom obliku, na kraju godine se ispisuju i također uvezuju u jednu ili više knjiga.“   Uredba o uredskom poslovanju (NN br. 07/2009), </a:t>
            </a:r>
            <a:r>
              <a:rPr lang="hr-HR" dirty="0" err="1"/>
              <a:t>čl.40</a:t>
            </a:r>
            <a:r>
              <a:rPr lang="hr-HR" dirty="0"/>
              <a:t>. st. 2.</a:t>
            </a:r>
          </a:p>
          <a:p>
            <a:r>
              <a:rPr lang="hr-HR" dirty="0"/>
              <a:t>stvaratelj se oslobađa obveze vođenja kazala ukoliko se evidencije vode u elektroničkom obliku. Isto, čl. 42. st. 4.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4295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C3579E-0141-4801-8ABF-A44638953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Elektronička pošta 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79BBB10-FC8C-45D3-8776-ABA4027FA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/>
              <a:t>25 stvaratelja (38,46%)</a:t>
            </a:r>
          </a:p>
          <a:p>
            <a:r>
              <a:rPr lang="hr-HR" sz="2800" dirty="0"/>
              <a:t>Zašto nisu svi stvaratelji naveli da posjeduju elektroničku poštu? </a:t>
            </a:r>
          </a:p>
          <a:p>
            <a:r>
              <a:rPr lang="hr-HR" sz="2800" dirty="0"/>
              <a:t>Zaključak autora: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r-HR" sz="2400" dirty="0"/>
              <a:t>jer ne arhiviraju ovu vrstu dokumentacije u elektroničkom obliku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r-HR" sz="2400" dirty="0"/>
              <a:t>ispisuju značajniju dokumentaciju na papir i uredno evidentiraju kroz uredske evidencije </a:t>
            </a:r>
          </a:p>
        </p:txBody>
      </p:sp>
    </p:spTree>
    <p:extLst>
      <p:ext uri="{BB962C8B-B14F-4D97-AF65-F5344CB8AC3E}">
        <p14:creationId xmlns:p14="http://schemas.microsoft.com/office/powerpoint/2010/main" val="326648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FCF583CF-745B-4057-B278-D7F5FC2EC0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27355"/>
            <a:ext cx="9448800" cy="3805084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„</a:t>
            </a:r>
            <a:r>
              <a:rPr lang="hr-HR" sz="3200" dirty="0"/>
              <a:t>Papir ne samo da se drži, nego njegova količina i raste, iako se veliki dio dokumenata na papiru proizvodi elektroničkim sredstvima. Jedan od uzroka otpornosti papira jest u tome da neki ljudi jednostavno moraju imati fizički entitet – komad papira s ispisanom informacijom koji oni mogu vidjeti i dodirnuti.”</a:t>
            </a:r>
          </a:p>
          <a:p>
            <a:endParaRPr lang="hr-HR" sz="3200" dirty="0"/>
          </a:p>
          <a:p>
            <a:pPr algn="r"/>
            <a:r>
              <a:rPr lang="hr-HR" sz="3200" dirty="0"/>
              <a:t>Charles M. </a:t>
            </a:r>
            <a:r>
              <a:rPr lang="hr-HR" sz="3200" dirty="0" err="1"/>
              <a:t>Dollar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2760699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ADD5F6-5E6B-45A1-BF33-B38985C5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Sustavi za kolaborativan rad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B7AADE7-8A1A-434F-91B7-BDFAD0C4A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 Sustavi za kolaborativan rad - sustavi kod kojih više ljude radi na istom resursu na intranetu </a:t>
            </a:r>
          </a:p>
          <a:p>
            <a:r>
              <a:rPr lang="hr-HR" dirty="0"/>
              <a:t>2 stvaratelja (3,07 %)</a:t>
            </a:r>
          </a:p>
          <a:p>
            <a:r>
              <a:rPr lang="hr-HR" dirty="0"/>
              <a:t>NAS </a:t>
            </a:r>
            <a:r>
              <a:rPr lang="hr-HR" dirty="0" err="1"/>
              <a:t>RAID</a:t>
            </a:r>
            <a:endParaRPr lang="hr-HR" dirty="0"/>
          </a:p>
          <a:p>
            <a:r>
              <a:rPr lang="hr-HR" dirty="0"/>
              <a:t>„Umrežena spremišta podataka ili NAS (eng. Network-</a:t>
            </a:r>
            <a:r>
              <a:rPr lang="hr-HR" dirty="0" err="1"/>
              <a:t>attached</a:t>
            </a:r>
            <a:r>
              <a:rPr lang="hr-HR" dirty="0"/>
              <a:t> </a:t>
            </a:r>
            <a:r>
              <a:rPr lang="hr-HR" dirty="0" err="1"/>
              <a:t>storage</a:t>
            </a:r>
            <a:r>
              <a:rPr lang="hr-HR" dirty="0"/>
              <a:t>) tehnologije su samostalna računala (ili drugi uređaji) priključena na mrežu, s osnovnom namjenom pružanja usluga pohrane podataka drugim uređajima na mreži.“ Hrvatska akademska i istraživačka mreža – CARNet: Umrežena spremišta podataka, 2009., str. 1-29.,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56675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B27F62-2E50-4231-9E3D-A6A3202F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884903"/>
            <a:ext cx="8610600" cy="1172498"/>
          </a:xfrm>
        </p:spPr>
        <p:txBody>
          <a:bodyPr>
            <a:normAutofit fontScale="90000"/>
          </a:bodyPr>
          <a:lstStyle/>
          <a:p>
            <a:br>
              <a:rPr lang="hr-HR" dirty="0"/>
            </a:br>
            <a:r>
              <a:rPr lang="hr-HR" dirty="0"/>
              <a:t>Sustavi koji pokrivaju cjelovito poslovanje stvaratelja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C14E66D-700A-4BCA-B757-F905DCA8A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15 stvaratelja (23%)</a:t>
            </a:r>
          </a:p>
          <a:p>
            <a:r>
              <a:rPr lang="hr-HR" dirty="0"/>
              <a:t>Prilagođeni su potrebama stvaratelja 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66232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99D6555-A0BC-4E89-9D37-D905C7634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0843E01-A7A7-414E-99E6-FF9017B3A7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863" y="1171650"/>
            <a:ext cx="6510337" cy="4621062"/>
          </a:xfrm>
          <a:prstGeom prst="rect">
            <a:avLst/>
          </a:prstGeom>
        </p:spPr>
      </p:pic>
      <p:sp>
        <p:nvSpPr>
          <p:cNvPr id="6" name="Rezervirano mjesto teksta 5">
            <a:extLst>
              <a:ext uri="{FF2B5EF4-FFF2-40B4-BE49-F238E27FC236}">
                <a16:creationId xmlns:a16="http://schemas.microsoft.com/office/drawing/2014/main" id="{E1FFDE01-72CB-4FF9-8182-0494B3985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r-HR" dirty="0"/>
              <a:t> </a:t>
            </a:r>
            <a:r>
              <a:rPr lang="hr-HR" dirty="0" err="1"/>
              <a:t>LIBUSOFT</a:t>
            </a:r>
            <a:r>
              <a:rPr lang="hr-HR" dirty="0"/>
              <a:t> CICOM je informatička tvrtka koja još od 1992. razvija vlastita aplikativna rješenja za vođenje proračunskog, profitnog i neprofitnog računovodstva. </a:t>
            </a:r>
          </a:p>
          <a:p>
            <a:r>
              <a:rPr lang="hr-HR" dirty="0"/>
              <a:t>Izvor: </a:t>
            </a:r>
            <a:r>
              <a:rPr lang="hr-HR" dirty="0">
                <a:hlinkClick r:id="rId3"/>
              </a:rPr>
              <a:t>http://www.spi.hr/jedinice-lokalne-i-podrucne-regionalne-samouprave</a:t>
            </a:r>
            <a:r>
              <a:rPr lang="hr-H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7415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6FB614-18A2-4721-B9A9-4E13ADD56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639614"/>
          </a:xfrm>
        </p:spPr>
        <p:txBody>
          <a:bodyPr>
            <a:normAutofit/>
          </a:bodyPr>
          <a:lstStyle/>
          <a:p>
            <a:r>
              <a:rPr lang="hr-HR" dirty="0"/>
              <a:t>Ostalo elektroničko gradivo 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8293604-3A33-445B-B6BE-348B7F0D3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403987"/>
            <a:ext cx="10820400" cy="3814698"/>
          </a:xfrm>
        </p:spPr>
        <p:txBody>
          <a:bodyPr/>
          <a:lstStyle/>
          <a:p>
            <a:r>
              <a:rPr lang="hr-HR" dirty="0"/>
              <a:t>19 stvaratelja (29,23%)</a:t>
            </a:r>
          </a:p>
          <a:p>
            <a:r>
              <a:rPr lang="hr-HR" dirty="0"/>
              <a:t>multimedijalni zapisi, audiovizualni zapisi, web stranice, intranet, sustav videonadzora</a:t>
            </a:r>
          </a:p>
        </p:txBody>
      </p:sp>
    </p:spTree>
    <p:extLst>
      <p:ext uri="{BB962C8B-B14F-4D97-AF65-F5344CB8AC3E}">
        <p14:creationId xmlns:p14="http://schemas.microsoft.com/office/powerpoint/2010/main" val="149108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F272F5-93DC-4D78-BD36-0C957EFD3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/>
              <a:t>Normativni okvir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B06934B-8854-4663-822F-F4C50A27DC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/>
              <a:t>Zakon o općem upravnom postupku </a:t>
            </a:r>
          </a:p>
          <a:p>
            <a:pPr marL="457200" lvl="1" indent="0">
              <a:buNone/>
            </a:pPr>
            <a:r>
              <a:rPr lang="hr-HR" dirty="0"/>
              <a:t>( NN br. 47/09)</a:t>
            </a:r>
          </a:p>
          <a:p>
            <a:r>
              <a:rPr lang="hr-HR" dirty="0"/>
              <a:t> Uredba o uredskom poslovanju </a:t>
            </a:r>
          </a:p>
          <a:p>
            <a:pPr marL="457200" lvl="1" indent="0">
              <a:buNone/>
            </a:pPr>
            <a:r>
              <a:rPr lang="hr-HR" dirty="0"/>
              <a:t>(NN br. 7/2009)</a:t>
            </a:r>
          </a:p>
          <a:p>
            <a:r>
              <a:rPr lang="hr-HR" dirty="0"/>
              <a:t> Zakon o elektroničkoj ispravi (NN br. 150/05),</a:t>
            </a:r>
          </a:p>
          <a:p>
            <a:r>
              <a:rPr lang="hr-HR" dirty="0"/>
              <a:t> Sudski poslovnik (NN br. 37/14, 49/14, 08/15, 35/15, 123/15, 45/16, 29/17, 33/17, 34/17, 57/17, 101/18, 119/18)</a:t>
            </a:r>
          </a:p>
          <a:p>
            <a:r>
              <a:rPr lang="hr-HR" dirty="0"/>
              <a:t> Pravilnik o radu u sustavu </a:t>
            </a:r>
            <a:r>
              <a:rPr lang="hr-HR" dirty="0" err="1"/>
              <a:t>eSPIS</a:t>
            </a:r>
            <a:r>
              <a:rPr lang="hr-HR" dirty="0"/>
              <a:t> (NN br. 35/15</a:t>
            </a:r>
          </a:p>
          <a:p>
            <a:r>
              <a:rPr lang="hr-HR" dirty="0"/>
              <a:t>Zakon o informacijskoj sigurnosti (NN br.  79/07)</a:t>
            </a:r>
          </a:p>
          <a:p>
            <a:r>
              <a:rPr lang="hr-HR" dirty="0"/>
              <a:t>……….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6AF57492-A616-4E87-B7EF-7B1691B9F5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/>
              <a:t>Zakon o arhivskom gradivu i arhivima (NN br. 61/2018)</a:t>
            </a:r>
          </a:p>
          <a:p>
            <a:pPr marL="457200" lvl="1" indent="0">
              <a:buNone/>
            </a:pPr>
            <a:r>
              <a:rPr lang="hr-HR" dirty="0"/>
              <a:t>Svrha Zakona -  Osigurati stvaranje, čuvanje i pretvorbu dokumentarnog i arhivskoga gradiva u digitalni oblik</a:t>
            </a:r>
          </a:p>
          <a:p>
            <a:endParaRPr lang="hr-HR" dirty="0"/>
          </a:p>
          <a:p>
            <a:r>
              <a:rPr lang="hr-HR" dirty="0"/>
              <a:t>Pravilnik o upravljanju dokumentarnim gradivom izvan arhiva </a:t>
            </a:r>
          </a:p>
        </p:txBody>
      </p:sp>
    </p:spTree>
    <p:extLst>
      <p:ext uri="{BB962C8B-B14F-4D97-AF65-F5344CB8AC3E}">
        <p14:creationId xmlns:p14="http://schemas.microsoft.com/office/powerpoint/2010/main" val="1356868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88511F-1A2E-4DB9-93B6-AD763B83F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Zaključak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7DD6756-6244-4E5B-BE81-FC05F606F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Smanjenje roka za preuzimanje digitalnog gradiva u odnosu na preuzimanje gradiva u papirnatom obliku – prednost za arhive </a:t>
            </a:r>
          </a:p>
          <a:p>
            <a:r>
              <a:rPr lang="hr-HR" dirty="0"/>
              <a:t>kompleksnost rada sa stvarateljima kada je riječ o digitalnom gradivu</a:t>
            </a:r>
          </a:p>
          <a:p>
            <a:r>
              <a:rPr lang="hr-HR" dirty="0"/>
              <a:t>nedostatak odgovarajućih stručnih kompetencija i znanja u cjelokupnome upravljanju životnim ciklusom elektroničkih dokumenata kako u arhivima, tako i u organizacijama stvaratelja (Državni arhiv u Virovitici nema zaposlenog informatičara, svi djelatnici su samoobrazovani kad je u pitanju informatičko znanje)</a:t>
            </a:r>
          </a:p>
          <a:p>
            <a:r>
              <a:rPr lang="hr-HR" dirty="0"/>
              <a:t>ubrzan životni ciklus informatičkih tehnologija zahtjeva permanentno obrazovanje kako stvaratelja tako i arhivista te je neophodno za daljnji uspjeh u zaštiti digitalnog gradiva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57428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15F8FD42-8D02-4556-A094-240911D555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hr-HR" sz="4800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148427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>
            <a:extLst>
              <a:ext uri="{FF2B5EF4-FFF2-40B4-BE49-F238E27FC236}">
                <a16:creationId xmlns:a16="http://schemas.microsoft.com/office/drawing/2014/main" id="{5740ADE8-6FDD-4075-B7EB-9FCCA7A86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119" y="0"/>
            <a:ext cx="100477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51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010340-1C6B-4E8B-A14A-FDF525EF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Obrazac za evidentiranje elektroničkog gradiva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F80DADC-4A4C-4B24-853F-F4DD24FFE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663440"/>
          </a:xfrm>
        </p:spPr>
        <p:txBody>
          <a:bodyPr numCol="2"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hr-HR" dirty="0"/>
              <a:t>REGISTRI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POSLOVNE EVIDENCIJE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RAČUNOVODSTVENE APLIKACIJE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POSLOVNI SUSTAVI 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SUSTAVI ZA UREDSKO POSLOVANJE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ELEKTRONIČKA POŠTA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SUSTAVI ZA KOLABORATIVAN RAD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SUSTAVI KOJI POKRIVAJU CJELOVITO POSLOVANJE STVARATELJA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OSTALO – multimedijalni zapisi i dr.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hr-HR" dirty="0"/>
              <a:t>Redni broj </a:t>
            </a:r>
          </a:p>
          <a:p>
            <a:pPr marL="457200" indent="-457200">
              <a:buAutoNum type="arabicPeriod"/>
            </a:pPr>
            <a:r>
              <a:rPr lang="hr-HR" dirty="0"/>
              <a:t>Naziv/ Sadržaj</a:t>
            </a:r>
          </a:p>
          <a:p>
            <a:pPr marL="457200" indent="-457200">
              <a:buAutoNum type="arabicPeriod"/>
            </a:pPr>
            <a:r>
              <a:rPr lang="hr-HR" dirty="0"/>
              <a:t>Vrijeme nastanka</a:t>
            </a:r>
          </a:p>
          <a:p>
            <a:pPr marL="457200" indent="-457200">
              <a:buAutoNum type="arabicPeriod"/>
            </a:pPr>
            <a:r>
              <a:rPr lang="hr-HR" dirty="0"/>
              <a:t>Aktivnost (pasivno ili aktivno)</a:t>
            </a:r>
          </a:p>
          <a:p>
            <a:pPr marL="457200" indent="-457200">
              <a:buAutoNum type="arabicPeriod"/>
            </a:pPr>
            <a:r>
              <a:rPr lang="hr-HR" dirty="0"/>
              <a:t>Tehnička karakteristika sustava</a:t>
            </a:r>
          </a:p>
          <a:p>
            <a:pPr marL="457200" indent="-457200">
              <a:buAutoNum type="arabicPeriod"/>
            </a:pPr>
            <a:r>
              <a:rPr lang="hr-HR" dirty="0"/>
              <a:t>Formati podataka</a:t>
            </a:r>
          </a:p>
          <a:p>
            <a:pPr marL="457200" indent="-457200">
              <a:buAutoNum type="arabicPeriod"/>
            </a:pPr>
            <a:r>
              <a:rPr lang="hr-HR" dirty="0"/>
              <a:t>Količina</a:t>
            </a:r>
          </a:p>
          <a:p>
            <a:pPr marL="457200" indent="-457200">
              <a:buAutoNum type="arabicPeriod"/>
            </a:pPr>
            <a:r>
              <a:rPr lang="hr-HR" dirty="0"/>
              <a:t>Objavljivanje</a:t>
            </a:r>
          </a:p>
          <a:p>
            <a:pPr marL="457200" indent="-457200">
              <a:buAutoNum type="arabicPeriod"/>
            </a:pPr>
            <a:r>
              <a:rPr lang="hr-HR" dirty="0"/>
              <a:t>Medij pohrane</a:t>
            </a:r>
          </a:p>
          <a:p>
            <a:pPr marL="457200" indent="-457200">
              <a:buAutoNum type="arabicPeriod"/>
            </a:pPr>
            <a:r>
              <a:rPr lang="hr-HR" dirty="0"/>
              <a:t> </a:t>
            </a:r>
            <a:r>
              <a:rPr lang="hr-HR" dirty="0" err="1"/>
              <a:t>Back</a:t>
            </a:r>
            <a:r>
              <a:rPr lang="hr-HR" dirty="0"/>
              <a:t> </a:t>
            </a:r>
            <a:r>
              <a:rPr lang="hr-HR" dirty="0" err="1"/>
              <a:t>up</a:t>
            </a:r>
            <a:r>
              <a:rPr lang="hr-HR" dirty="0"/>
              <a:t> (pričuva)</a:t>
            </a:r>
          </a:p>
          <a:p>
            <a:pPr marL="457200" indent="-457200">
              <a:buAutoNum type="arabicPeriod"/>
            </a:pPr>
            <a:r>
              <a:rPr lang="hr-HR" dirty="0"/>
              <a:t>Sigurnosna politika</a:t>
            </a:r>
          </a:p>
          <a:p>
            <a:pPr marL="457200" indent="-457200">
              <a:buAutoNum type="arabicPeriod"/>
            </a:pPr>
            <a:r>
              <a:rPr lang="hr-HR" dirty="0"/>
              <a:t>Smještaj gradiva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7523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056ECD9-191C-4784-8512-BFA611D5A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209368"/>
            <a:ext cx="8610600" cy="1696063"/>
          </a:xfrm>
        </p:spPr>
        <p:txBody>
          <a:bodyPr>
            <a:normAutofit fontScale="90000"/>
          </a:bodyPr>
          <a:lstStyle/>
          <a:p>
            <a:pPr algn="l"/>
            <a:r>
              <a:rPr lang="hr-HR" dirty="0"/>
              <a:t>ANALIZA PRIKUPLJENIH PODATAKA O ELEKTRONIČKOM GRADIVU KOD STVARATELJA DOKUMENTARNOG GRADIVA</a:t>
            </a:r>
            <a:br>
              <a:rPr lang="hr-HR" dirty="0"/>
            </a:br>
            <a:endParaRPr lang="hr-HR" dirty="0"/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3AD128AA-C442-42A0-B7BA-1590B0DFB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787445"/>
            <a:ext cx="10820400" cy="3431240"/>
          </a:xfrm>
        </p:spPr>
        <p:txBody>
          <a:bodyPr/>
          <a:lstStyle/>
          <a:p>
            <a:endParaRPr lang="hr-HR" dirty="0"/>
          </a:p>
          <a:p>
            <a:r>
              <a:rPr lang="hr-HR" dirty="0"/>
              <a:t>do pisanja rada zaprimljeno je 75 odgovora od stvaratelja</a:t>
            </a:r>
          </a:p>
          <a:p>
            <a:r>
              <a:rPr lang="hr-HR" dirty="0"/>
              <a:t>Ne posjeduju digitalno gradivo odgovorilo - 10 stvaratelja</a:t>
            </a:r>
          </a:p>
          <a:p>
            <a:r>
              <a:rPr lang="hr-HR" dirty="0"/>
              <a:t>Nemaju digitalnog gradiva ? – Svi stvaratelji imaju web stranicu, e-mail, neki imaju i profil na Facebooku</a:t>
            </a:r>
          </a:p>
          <a:p>
            <a:endParaRPr lang="hr-HR" dirty="0"/>
          </a:p>
          <a:p>
            <a:r>
              <a:rPr lang="hr-HR" dirty="0"/>
              <a:t>Zašto su naveli da ne posjeduju digitalno gradivo?</a:t>
            </a:r>
          </a:p>
        </p:txBody>
      </p:sp>
    </p:spTree>
    <p:extLst>
      <p:ext uri="{BB962C8B-B14F-4D97-AF65-F5344CB8AC3E}">
        <p14:creationId xmlns:p14="http://schemas.microsoft.com/office/powerpoint/2010/main" val="210056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CB9276C-1E3A-4CDB-9270-D94FC1C8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REGISTRI</a:t>
            </a:r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C76623A8-FE9C-4BD5-9D90-A3FA2B879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 </a:t>
            </a:r>
            <a:r>
              <a:rPr lang="hr-HR" b="1" dirty="0"/>
              <a:t>Registri </a:t>
            </a:r>
            <a:r>
              <a:rPr lang="hr-HR" dirty="0"/>
              <a:t>- službene evidencije koje vode </a:t>
            </a:r>
            <a:r>
              <a:rPr lang="hr-HR" b="1" dirty="0"/>
              <a:t>na temelju propisa </a:t>
            </a:r>
            <a:r>
              <a:rPr lang="hr-HR" dirty="0"/>
              <a:t>u elektroničkom obliku</a:t>
            </a:r>
          </a:p>
          <a:p>
            <a:r>
              <a:rPr lang="hr-HR" dirty="0"/>
              <a:t>32 stvaratelja (49,23 %)</a:t>
            </a:r>
          </a:p>
          <a:p>
            <a:r>
              <a:rPr lang="hr-HR" dirty="0"/>
              <a:t>Registar zaposlenih u javnom sektoru (</a:t>
            </a:r>
            <a:r>
              <a:rPr lang="hr-HR" dirty="0" err="1"/>
              <a:t>RegZap</a:t>
            </a:r>
            <a:r>
              <a:rPr lang="hr-HR" dirty="0"/>
              <a:t>), e- Matica, e-Dnevnik, obrtni registar, registar birača i biračkih mjesta, registar udruga RH, registar stranih udruga,  knjiga državljana, registar prijevoznika u cestovnom prometu, registar zaklada RH, registar stranih zaklada,  državne matice rođenih, umrlih i vjenčanih , registar nerazvrstanih cesta, registar ugovora, registar državne imovine, knjiga poslovnih udjela. 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6817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042A81-7BB3-4B21-94A2-DC8B5BAC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52A2DF4-9C07-416D-8D1D-17253285D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sz="3000" dirty="0"/>
              <a:t>Provenijencija elektroničkih zapisa – </a:t>
            </a:r>
            <a:r>
              <a:rPr lang="hr-HR" sz="3000" dirty="0" err="1"/>
              <a:t>metapodaci</a:t>
            </a:r>
            <a:r>
              <a:rPr lang="hr-HR" sz="3000" dirty="0"/>
              <a:t>-  dijeljeno informacijsko okružje – problem formiranja arhivskih fondova </a:t>
            </a:r>
          </a:p>
          <a:p>
            <a:r>
              <a:rPr lang="hr-HR" sz="3000" dirty="0"/>
              <a:t> Cjelovitim se smatra ukupno arhivsko gradivo nastalo radom javnopravne osobe u vremenskom razdoblju za koje se predaje arhivu. Pravilnik o primopredaji arhivskog gradiva (NN br. 90/2002) čl. 9. </a:t>
            </a:r>
            <a:r>
              <a:rPr lang="hr-HR" sz="3000" dirty="0" err="1"/>
              <a:t>st.1</a:t>
            </a:r>
            <a:r>
              <a:rPr lang="hr-HR" sz="3000" dirty="0"/>
              <a:t>.</a:t>
            </a:r>
          </a:p>
          <a:p>
            <a:r>
              <a:rPr lang="hr-HR" sz="3000" dirty="0"/>
              <a:t>Učestale organizacijske promjene kod stvaratelja </a:t>
            </a:r>
          </a:p>
          <a:p>
            <a:r>
              <a:rPr lang="hr-HR" sz="3000" dirty="0"/>
              <a:t>Urede državne uprave preuzimaju Županije – najavljeno sa 01.01.2020. </a:t>
            </a:r>
          </a:p>
          <a:p>
            <a:r>
              <a:rPr lang="hr-HR" sz="3000" dirty="0"/>
              <a:t>Pitanje: Bi li arhiv trebao preuzimati digitalno gradivo, kako bi se sačuvalo i osigurala njegova autentičnost, odmah nakon gašenja određenih stvaratelja?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1548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456017-BB2A-4E42-984B-6BA2220A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6CBB60-0D63-44DF-B237-31DA89FAA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… </a:t>
            </a:r>
            <a:r>
              <a:rPr lang="hr-HR" sz="2800" dirty="0"/>
              <a:t>bez obzira koja pravna osoba čuva zapise u nekom elektroničkom sustavu na dulji vremenski rok, te ako pritom želi očuvati i biti sposobna dokazati autentičnost pohranjenih zapisa, ona tada mora imati uspostavljen takav sustav za očuvanje koji, za dokazivanje autentičnosti, mora podržavati mogućnost provjere identiteta i integriteta očuvanog zapisa. </a:t>
            </a:r>
          </a:p>
          <a:p>
            <a:pPr marL="3657600" lvl="8" indent="0">
              <a:buNone/>
            </a:pPr>
            <a:r>
              <a:rPr lang="hr-HR" sz="2800" dirty="0"/>
              <a:t>Hrvoje Stančić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35324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8DB427-62EA-42D1-BF6D-13D4D2B3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POSLOVNE EVIDENCIJE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710B831-DCA2-4A13-AB80-BC408F1CC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/>
              <a:t>Poslovne evidencije - evidencije koje se vode iz poslovnih potreba</a:t>
            </a:r>
          </a:p>
          <a:p>
            <a:r>
              <a:rPr lang="hr-HR" sz="2800" dirty="0"/>
              <a:t>20 stvaratelja (30,77%)</a:t>
            </a:r>
          </a:p>
          <a:p>
            <a:r>
              <a:rPr lang="hr-HR" sz="2800" dirty="0"/>
              <a:t>Poslovne evidencije stvaratelja: evidencije kupaca, dobavljača, osnovnih sredstava, ugovora, općih akata, službenih putovanja</a:t>
            </a:r>
          </a:p>
          <a:p>
            <a:r>
              <a:rPr lang="hr-HR" sz="2800" dirty="0"/>
              <a:t>Ove evidencije su najčešće samo dijelovi poslovnih informacijskih sustava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74538751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TM04033937[[fn=Isparavanje]]</Template>
  <TotalTime>404</TotalTime>
  <Words>1185</Words>
  <Application>Microsoft Office PowerPoint</Application>
  <PresentationFormat>Široki zaslon</PresentationFormat>
  <Paragraphs>130</Paragraphs>
  <Slides>21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</vt:lpstr>
      <vt:lpstr>Isparavanje</vt:lpstr>
      <vt:lpstr>UPRAVLJANJE I ZAŠTITA ELEKTRONIČKIH DOKUMENATA KOD STVARATELJA ARHIVSKOG GRADIVA – PROMIŠLJANJA I ISKUSTVA DRŽAVNOG ARHIVA U VIROVITICI</vt:lpstr>
      <vt:lpstr>Normativni okvir</vt:lpstr>
      <vt:lpstr>PowerPoint prezentacija</vt:lpstr>
      <vt:lpstr>Obrazac za evidentiranje elektroničkog gradiva</vt:lpstr>
      <vt:lpstr>ANALIZA PRIKUPLJENIH PODATAKA O ELEKTRONIČKOM GRADIVU KOD STVARATELJA DOKUMENTARNOG GRADIVA </vt:lpstr>
      <vt:lpstr>REGISTRI</vt:lpstr>
      <vt:lpstr>PowerPoint prezentacija</vt:lpstr>
      <vt:lpstr>PowerPoint prezentacija</vt:lpstr>
      <vt:lpstr>POSLOVNE EVIDENCIJE</vt:lpstr>
      <vt:lpstr>Računovodstvene/ knjigovodstvene aplikacije  </vt:lpstr>
      <vt:lpstr>Poslovni sustavi </vt:lpstr>
      <vt:lpstr>PowerPoint prezentacija</vt:lpstr>
      <vt:lpstr>Sustavi za uredsko poslovanje</vt:lpstr>
      <vt:lpstr>Elektronička pošta  </vt:lpstr>
      <vt:lpstr>PowerPoint prezentacija</vt:lpstr>
      <vt:lpstr>Sustavi za kolaborativan rad </vt:lpstr>
      <vt:lpstr> Sustavi koji pokrivaju cjelovito poslovanje stvaratelja </vt:lpstr>
      <vt:lpstr>PowerPoint prezentacija</vt:lpstr>
      <vt:lpstr>Ostalo elektroničko gradivo  </vt:lpstr>
      <vt:lpstr>Zaključak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UPRAVLJANJE I ZAŠTITA ELEKTRONIČKIH DOKUMENATA KOD STVARATELJA ARHIVSKOG GRADIVA – PROMIŠLJANJA I ISKUSTVA DRŽAVNOG ARHIVA U VIROVITICI</dc:title>
  <dc:creator>Marina Ribić</dc:creator>
  <cp:lastModifiedBy>Marina Ribić</cp:lastModifiedBy>
  <cp:revision>39</cp:revision>
  <dcterms:created xsi:type="dcterms:W3CDTF">2019-10-22T07:15:05Z</dcterms:created>
  <dcterms:modified xsi:type="dcterms:W3CDTF">2019-10-23T05:26:13Z</dcterms:modified>
</cp:coreProperties>
</file>