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61" r:id="rId3"/>
    <p:sldId id="258" r:id="rId4"/>
    <p:sldId id="259" r:id="rId5"/>
    <p:sldId id="260" r:id="rId6"/>
    <p:sldId id="276" r:id="rId7"/>
    <p:sldId id="275" r:id="rId8"/>
    <p:sldId id="262" r:id="rId9"/>
    <p:sldId id="273" r:id="rId10"/>
    <p:sldId id="277" r:id="rId11"/>
    <p:sldId id="278" r:id="rId12"/>
    <p:sldId id="279" r:id="rId13"/>
    <p:sldId id="274" r:id="rId14"/>
    <p:sldId id="270" r:id="rId15"/>
    <p:sldId id="271" r:id="rId16"/>
    <p:sldId id="272" r:id="rId17"/>
    <p:sldId id="267" r:id="rId1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5"/>
    <p:restoredTop sz="94671"/>
  </p:normalViewPr>
  <p:slideViewPr>
    <p:cSldViewPr snapToGrid="0" snapToObjects="1">
      <p:cViewPr varScale="1">
        <p:scale>
          <a:sx n="86" d="100"/>
          <a:sy n="86" d="100"/>
        </p:scale>
        <p:origin x="8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9B1000-933F-7C45-BE51-271512E00520}" type="datetimeFigureOut">
              <a:rPr lang="hr-HR" smtClean="0"/>
              <a:t>23.10.2019.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7F97C9-10EF-4340-A80B-C7EEE2278A3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50291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DDA30-7DE7-D241-99F7-22620E31F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39243F-CACE-0A40-91E0-4A316EA343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222FB-ACC3-C243-8F9C-A53E00B10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3370A-BAB1-8648-AA80-D13FD8D00FE5}" type="datetime1">
              <a:rPr lang="hr-HR" smtClean="0"/>
              <a:t>23.10.2019.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4D1D7-514C-6441-81CA-1B92785D7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51. savjetovanje hrvatskih arhivista, Slavonski Brod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770744-C2BC-6E44-8D4D-0E66C5242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85016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08C0-E789-D141-AFCC-7D878CB14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582263-BC9F-7843-8E4D-DF1B30A9A3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68BB1-7E0A-2248-9132-B6AF8C9A5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A0D9D-7136-8F40-BE5A-F95B99AD6AF6}" type="datetime1">
              <a:rPr lang="hr-HR" smtClean="0"/>
              <a:t>23.10.2019.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E9325-B304-A344-AACB-4F98E2507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51. savjetovanje hrvatskih arhivista, Slavonski Brod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E0088-6B28-E64E-83BC-D4BF57FA1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6552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35B8D2-2669-CE40-989B-5AD7138F5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E557A6-4A43-064B-B3DB-ACE00E760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60B65A-6D43-E84E-8B32-3D2A43E4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57A5D-8353-654A-B518-ADC84EBEF97D}" type="datetime1">
              <a:rPr lang="hr-HR" smtClean="0"/>
              <a:t>23.10.2019.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86EB5-B225-5943-96E9-CFD7449A5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51. savjetovanje hrvatskih arhivista, Slavonski Brod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83C7E-652A-0140-AFE5-ECBA3D81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4448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9998B-6BD6-504A-A421-1A4EEAC74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BDD26-BC1E-2942-8DD3-92D6D3EC9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F337A-67C8-4D4B-A983-0EA60F526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715ED-A4F0-4E40-BFAD-8C9794E19DD2}" type="datetime1">
              <a:rPr lang="hr-HR" smtClean="0"/>
              <a:t>23.10.2019.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3F39B-81D2-DE46-B522-8A325BE19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51. savjetovanje hrvatskih arhivista, Slavonski Brod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F205B-9D23-7045-95AF-7D06FFB25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608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21C7C-A58F-DA46-B3CE-F6CFADC2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56064-57F1-214D-88BF-B20AD4441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DEED9-5536-644C-8F10-472527A41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9D956-E507-4040-A7DC-A44A94A24BAC}" type="datetime1">
              <a:rPr lang="hr-HR" smtClean="0"/>
              <a:t>23.10.2019.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D8370-ACEE-464A-9DBB-62DBF26EA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51. savjetovanje hrvatskih arhivista, Slavonski Brod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5A52F-61B6-9A4B-AC16-84BF56F1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062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28364-3A0A-1A43-B5F0-BE1670AC5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80135-7315-AB4B-BE22-E7AB9D2747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81283F-AD2B-184A-A91A-A891D73A9C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671C11-BE92-7E4E-8AEE-12A875B5B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7204A-5998-714B-A5B8-526B02CF2B40}" type="datetime1">
              <a:rPr lang="hr-HR" smtClean="0"/>
              <a:t>23.10.2019.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0420B3-EE77-6F45-A994-A1E067630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51. savjetovanje hrvatskih arhivista, Slavonski Brod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3C04E1-33F6-0D4D-9AE9-209A390AB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74869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10222-B39F-0D47-8C0C-8C7EC1A8A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7ADD29-6828-2240-9A80-65F22E27D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22980A-A7D9-F642-A0ED-F0C836C49F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FA191C-3CB4-2B48-B2E1-2CBDF22FA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184687-FC77-B144-828F-021710D32F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311313-1F91-254A-83BD-7883F9278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BB5D5-FD35-F74E-8962-7A804C6C10AD}" type="datetime1">
              <a:rPr lang="hr-HR" smtClean="0"/>
              <a:t>23.10.2019.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A40DB3-7FA3-E142-A3DC-A60A37CC4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51. savjetovanje hrvatskih arhivista, Slavonski Brod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469DA5-B95A-0F4C-B86F-10376E6B4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28499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D6721-3257-C74A-8545-09CE0F8A2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8090D6-297B-A741-B830-241B40246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226-1803-7C46-AB9F-35570B00B15E}" type="datetime1">
              <a:rPr lang="hr-HR" smtClean="0"/>
              <a:t>23.10.2019.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CA400E-33BE-044F-B647-D4E052AEE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51. savjetovanje hrvatskih arhivista, Slavonski Brod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9BDC9-F925-9347-B7D6-5557C3B6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50201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2A1B94-BC76-AE43-8A03-D26E9425A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9AD2F-575E-604F-AA72-089C003884B1}" type="datetime1">
              <a:rPr lang="hr-HR" smtClean="0"/>
              <a:t>23.10.2019.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54020B-605E-6944-9722-5740265D8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51. savjetovanje hrvatskih arhivista, Slavonski Brod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498DA-96AE-084A-8238-CE2A946B9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3692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81B1A-3F96-A94A-A9AB-19B59BB7C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CB141-00C1-BF45-996D-12317A262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67802-37D3-294A-95F4-2228A9DB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F37628-AD4D-0A48-8528-17BBB90F4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198D-B732-564B-A4A7-594377EF7910}" type="datetime1">
              <a:rPr lang="hr-HR" smtClean="0"/>
              <a:t>23.10.2019.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957329-2BD0-204C-B99A-6F0AE82F6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51. savjetovanje hrvatskih arhivista, Slavonski Brod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E94228-889F-344D-A61A-94E844EF0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35194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53F4A-1231-C94E-9527-A7FDF8B14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75592E-8439-D649-83F5-2598B88B3C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FA3D31-180C-DB43-A996-93E9376B04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E4553C-11D8-A043-9C22-CC241BA95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E8ADB-1617-3F49-BF76-EB59E8D3BDD9}" type="datetime1">
              <a:rPr lang="hr-HR" smtClean="0"/>
              <a:t>23.10.2019.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755419-ACC3-C741-96CA-1FD7F31AF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/>
              <a:t>51. savjetovanje hrvatskih arhivista, Slavonski Brod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567C8C-E9C0-B840-B127-ABF7972B4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48348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B8A645-8375-624E-9A9A-64684C60A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8F498-E6CC-4747-B5C4-61A2C9A68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23CE3-4170-AC42-A62D-3103EFE40D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26D78-D390-544B-B96D-40BE19BCAEB3}" type="datetime1">
              <a:rPr lang="hr-HR" smtClean="0"/>
              <a:t>23.10.2019.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64B0E7-614A-AE47-BD2F-7F0A11CBF5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r-HR"/>
              <a:t>51. savjetovanje hrvatskih arhivista, Slavonski Brod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F1A5CB-1B4E-B348-A00E-19FFBFD15A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4C3B2-6708-B741-8AF8-2879157BAEC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74045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Subtitle 17">
            <a:extLst>
              <a:ext uri="{FF2B5EF4-FFF2-40B4-BE49-F238E27FC236}">
                <a16:creationId xmlns:a16="http://schemas.microsoft.com/office/drawing/2014/main" id="{AC42FEE7-44A7-424B-8212-52F3D3DFFC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88" y="776377"/>
            <a:ext cx="4805691" cy="5339610"/>
          </a:xfrm>
        </p:spPr>
        <p:txBody>
          <a:bodyPr anchor="b">
            <a:normAutofit/>
          </a:bodyPr>
          <a:lstStyle/>
          <a:p>
            <a:r>
              <a:rPr lang="hr-HR" dirty="0">
                <a:solidFill>
                  <a:schemeClr val="bg2">
                    <a:lumMod val="50000"/>
                  </a:schemeClr>
                </a:solidFill>
              </a:rPr>
              <a:t>Dr. </a:t>
            </a:r>
            <a:r>
              <a:rPr lang="hr-HR" dirty="0" err="1">
                <a:solidFill>
                  <a:schemeClr val="bg2">
                    <a:lumMod val="50000"/>
                  </a:schemeClr>
                </a:solidFill>
              </a:rPr>
              <a:t>sc</a:t>
            </a:r>
            <a:r>
              <a:rPr lang="hr-HR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hr-HR" dirty="0" err="1">
                <a:solidFill>
                  <a:schemeClr val="bg2">
                    <a:lumMod val="50000"/>
                  </a:schemeClr>
                </a:solidFill>
              </a:rPr>
              <a:t>Arian</a:t>
            </a:r>
            <a:r>
              <a:rPr lang="hr-HR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hr-HR" dirty="0" err="1">
                <a:solidFill>
                  <a:schemeClr val="bg2">
                    <a:lumMod val="50000"/>
                  </a:schemeClr>
                </a:solidFill>
              </a:rPr>
              <a:t>Rajh</a:t>
            </a:r>
            <a:r>
              <a:rPr lang="hr-HR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hr-HR" dirty="0" err="1">
                <a:solidFill>
                  <a:schemeClr val="bg2">
                    <a:lumMod val="50000"/>
                  </a:schemeClr>
                </a:solidFill>
              </a:rPr>
              <a:t>nasl</a:t>
            </a:r>
            <a:r>
              <a:rPr lang="hr-HR" dirty="0">
                <a:solidFill>
                  <a:schemeClr val="bg2">
                    <a:lumMod val="50000"/>
                  </a:schemeClr>
                </a:solidFill>
              </a:rPr>
              <a:t>. izv. prof.</a:t>
            </a:r>
          </a:p>
          <a:p>
            <a:r>
              <a:rPr lang="hr-HR" dirty="0" err="1">
                <a:solidFill>
                  <a:schemeClr val="bg2">
                    <a:lumMod val="50000"/>
                  </a:schemeClr>
                </a:solidFill>
              </a:rPr>
              <a:t>Highflott</a:t>
            </a:r>
            <a:r>
              <a:rPr lang="hr-HR" dirty="0">
                <a:solidFill>
                  <a:schemeClr val="bg2">
                    <a:lumMod val="50000"/>
                  </a:schemeClr>
                </a:solidFill>
              </a:rPr>
              <a:t> d.o.o.</a:t>
            </a:r>
          </a:p>
          <a:p>
            <a:endParaRPr lang="hr-H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r-HR" sz="5400" b="1" dirty="0"/>
              <a:t>AMMA MODEL ZRELOSTI:</a:t>
            </a:r>
            <a:endParaRPr lang="hr-HR" sz="2800" dirty="0"/>
          </a:p>
          <a:p>
            <a:r>
              <a:rPr lang="hr-HR" sz="2800" dirty="0"/>
              <a:t>Procjene zrelosti procesa s gradivom u pismohranama i arhivima</a:t>
            </a:r>
          </a:p>
          <a:p>
            <a:endParaRPr lang="hr-HR" sz="2800" dirty="0"/>
          </a:p>
          <a:p>
            <a:pPr algn="l"/>
            <a:endParaRPr lang="hr-HR" sz="1800" dirty="0">
              <a:solidFill>
                <a:srgbClr val="000000"/>
              </a:solidFill>
            </a:endParaRPr>
          </a:p>
        </p:txBody>
      </p:sp>
      <p:sp>
        <p:nvSpPr>
          <p:cNvPr id="27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6025A-36C0-A343-ADE3-82A0BDE9E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100" dirty="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pic>
        <p:nvPicPr>
          <p:cNvPr id="21" name="Graphic 20" descr="Presentation with bar chart">
            <a:extLst>
              <a:ext uri="{FF2B5EF4-FFF2-40B4-BE49-F238E27FC236}">
                <a16:creationId xmlns:a16="http://schemas.microsoft.com/office/drawing/2014/main" id="{FEB13431-2A33-FB4E-818E-30A976E1B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66432" y="1936631"/>
            <a:ext cx="3820768" cy="382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250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B5869B-2320-43F0-B805-E4E01DFE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2693976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E10A4E-5011-3245-AE1A-97CA62D89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dirty="0">
                <a:solidFill>
                  <a:srgbClr val="FFFFFF"/>
                </a:solidFill>
              </a:rPr>
              <a:t>AMMA model zrelosti </a:t>
            </a:r>
            <a:br>
              <a:rPr lang="hr-HR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(Archives Management Maturity Assessment)</a:t>
            </a:r>
            <a:endParaRPr lang="hr-HR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2992E-6700-BA44-B4E6-3738BFB46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93976"/>
            <a:ext cx="4916774" cy="3337344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rgbClr val="000000"/>
                </a:solidFill>
              </a:rPr>
              <a:t>unutar kriterija definirani elementi 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obrada</a:t>
            </a:r>
          </a:p>
          <a:p>
            <a:pPr marL="1428750" lvl="2" indent="-514350">
              <a:buFont typeface="+mj-lt"/>
              <a:buAutoNum type="arabicPeriod"/>
            </a:pPr>
            <a:r>
              <a:rPr lang="hr-HR" sz="2400" dirty="0">
                <a:solidFill>
                  <a:srgbClr val="000000"/>
                </a:solidFill>
              </a:rPr>
              <a:t>zahvaćanje, prihvat i/ili stjecanje</a:t>
            </a:r>
          </a:p>
          <a:p>
            <a:pPr marL="1428750" lvl="2" indent="-514350">
              <a:buFont typeface="+mj-lt"/>
              <a:buAutoNum type="arabicPeriod"/>
            </a:pPr>
            <a:r>
              <a:rPr lang="hr-HR" sz="2400" dirty="0">
                <a:solidFill>
                  <a:srgbClr val="000000"/>
                </a:solidFill>
              </a:rPr>
              <a:t>organizacija i sređivanje</a:t>
            </a:r>
          </a:p>
          <a:p>
            <a:pPr marL="1428750" lvl="2" indent="-514350">
              <a:buFont typeface="+mj-lt"/>
              <a:buAutoNum type="arabicPeriod"/>
            </a:pPr>
            <a:r>
              <a:rPr lang="hr-HR" sz="2400" dirty="0">
                <a:solidFill>
                  <a:srgbClr val="000000"/>
                </a:solidFill>
              </a:rPr>
              <a:t>evidencija i/ili opis i formatiranje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E9E57-BA3B-3749-8F68-A986EFBA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00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4ADF7-DBF3-C740-9DCB-C8335706A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FF0FA-271C-F74C-B635-83550D0F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10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13326AB-9B00-AF45-BD91-A42D8471593E}"/>
              </a:ext>
            </a:extLst>
          </p:cNvPr>
          <p:cNvSpPr txBox="1">
            <a:spLocks/>
          </p:cNvSpPr>
          <p:nvPr/>
        </p:nvSpPr>
        <p:spPr>
          <a:xfrm>
            <a:off x="5966085" y="2687424"/>
            <a:ext cx="5420254" cy="35362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lvl="1" indent="-514350">
              <a:buFont typeface="+mj-lt"/>
              <a:buAutoNum type="arabicPeriod" startAt="2"/>
            </a:pPr>
            <a:r>
              <a:rPr lang="hr-H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očuvanje</a:t>
            </a:r>
            <a:endParaRPr lang="hr-HR" sz="2800" dirty="0">
              <a:solidFill>
                <a:srgbClr val="000000"/>
              </a:solidFill>
            </a:endParaRPr>
          </a:p>
          <a:p>
            <a:pPr marL="1428750" lvl="2" indent="-514350">
              <a:buFont typeface="+mj-lt"/>
              <a:buAutoNum type="arabicPeriod" startAt="2"/>
            </a:pPr>
            <a:r>
              <a:rPr lang="hr-HR" sz="2400" dirty="0">
                <a:solidFill>
                  <a:srgbClr val="000000"/>
                </a:solidFill>
              </a:rPr>
              <a:t>podizanje svijesti i edukacija</a:t>
            </a:r>
          </a:p>
          <a:p>
            <a:pPr marL="1428750" lvl="2" indent="-514350">
              <a:buFont typeface="+mj-lt"/>
              <a:buAutoNum type="arabicPeriod" startAt="2"/>
            </a:pPr>
            <a:r>
              <a:rPr lang="hr-HR" sz="2400" dirty="0" err="1">
                <a:solidFill>
                  <a:srgbClr val="000000"/>
                </a:solidFill>
              </a:rPr>
              <a:t>proaktivno</a:t>
            </a:r>
            <a:r>
              <a:rPr lang="hr-HR" sz="2400" dirty="0">
                <a:solidFill>
                  <a:srgbClr val="000000"/>
                </a:solidFill>
              </a:rPr>
              <a:t> očuvanje</a:t>
            </a:r>
          </a:p>
          <a:p>
            <a:pPr marL="1428750" lvl="2" indent="-514350">
              <a:buFont typeface="+mj-lt"/>
              <a:buAutoNum type="arabicPeriod" startAt="2"/>
            </a:pPr>
            <a:r>
              <a:rPr lang="hr-HR" sz="2400" dirty="0">
                <a:solidFill>
                  <a:srgbClr val="000000"/>
                </a:solidFill>
              </a:rPr>
              <a:t>prijenos u drugu okolinu</a:t>
            </a:r>
          </a:p>
          <a:p>
            <a:pPr marL="1428750" lvl="2" indent="-514350">
              <a:buFont typeface="+mj-lt"/>
              <a:buAutoNum type="arabicPeriod" startAt="2"/>
            </a:pPr>
            <a:endParaRPr lang="hr-HR" sz="2400" dirty="0">
              <a:solidFill>
                <a:srgbClr val="000000"/>
              </a:solidFill>
            </a:endParaRPr>
          </a:p>
          <a:p>
            <a:pPr marL="971550" lvl="1" indent="-514350">
              <a:buFont typeface="+mj-lt"/>
              <a:buAutoNum type="arabicPeriod" startAt="2"/>
            </a:pPr>
            <a:r>
              <a:rPr lang="hr-HR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korištenje</a:t>
            </a:r>
            <a:endParaRPr lang="hr-HR" sz="2800" dirty="0">
              <a:solidFill>
                <a:srgbClr val="000000"/>
              </a:solidFill>
            </a:endParaRPr>
          </a:p>
          <a:p>
            <a:pPr marL="1428750" lvl="2" indent="-514350">
              <a:buFont typeface="+mj-lt"/>
              <a:buAutoNum type="arabicPeriod"/>
            </a:pPr>
            <a:r>
              <a:rPr lang="hr-HR" sz="2400" dirty="0">
                <a:solidFill>
                  <a:srgbClr val="000000"/>
                </a:solidFill>
              </a:rPr>
              <a:t>pretraživanje</a:t>
            </a:r>
          </a:p>
          <a:p>
            <a:pPr marL="1428750" lvl="2" indent="-514350">
              <a:buFont typeface="+mj-lt"/>
              <a:buAutoNum type="arabicPeriod"/>
            </a:pPr>
            <a:r>
              <a:rPr lang="hr-HR" sz="2400" dirty="0">
                <a:solidFill>
                  <a:srgbClr val="000000"/>
                </a:solidFill>
              </a:rPr>
              <a:t>diseminacija i korištenje</a:t>
            </a:r>
          </a:p>
          <a:p>
            <a:pPr marL="1428750" lvl="2" indent="-514350">
              <a:buFont typeface="+mj-lt"/>
              <a:buAutoNum type="arabicPeriod"/>
            </a:pPr>
            <a:r>
              <a:rPr lang="hr-HR" sz="2400" dirty="0">
                <a:solidFill>
                  <a:srgbClr val="000000"/>
                </a:solidFill>
              </a:rPr>
              <a:t>dostupne usluge</a:t>
            </a:r>
          </a:p>
          <a:p>
            <a:pPr marL="1428750" lvl="2" indent="-514350">
              <a:buFont typeface="+mj-lt"/>
              <a:buAutoNum type="arabicPeriod"/>
            </a:pPr>
            <a:endParaRPr lang="hr-HR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76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B5869B-2320-43F0-B805-E4E01DFE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2693976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E10A4E-5011-3245-AE1A-97CA62D89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dirty="0">
                <a:solidFill>
                  <a:srgbClr val="FFFFFF"/>
                </a:solidFill>
              </a:rPr>
              <a:t>AMMA model zrelosti </a:t>
            </a:r>
            <a:br>
              <a:rPr lang="hr-HR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(Archives Management Maturity Assessment)</a:t>
            </a:r>
            <a:endParaRPr lang="hr-HR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2992E-6700-BA44-B4E6-3738BFB46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661" y="3092970"/>
            <a:ext cx="7061473" cy="2693976"/>
          </a:xfrm>
        </p:spPr>
        <p:txBody>
          <a:bodyPr>
            <a:normAutofit fontScale="92500"/>
          </a:bodyPr>
          <a:lstStyle/>
          <a:p>
            <a:r>
              <a:rPr lang="hr-HR" sz="3500" dirty="0">
                <a:solidFill>
                  <a:srgbClr val="000000"/>
                </a:solidFill>
              </a:rPr>
              <a:t>razine zrelosti AMMA modela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800" dirty="0">
                <a:solidFill>
                  <a:srgbClr val="000000"/>
                </a:solidFill>
              </a:rPr>
              <a:t>osnovna – nedokumentirani procesi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800" dirty="0">
                <a:solidFill>
                  <a:srgbClr val="000000"/>
                </a:solidFill>
              </a:rPr>
              <a:t>definirana – ciljane karakteristike se postižu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800" dirty="0">
                <a:solidFill>
                  <a:srgbClr val="000000"/>
                </a:solidFill>
              </a:rPr>
              <a:t>upravljana – predvidljivi rezultati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800" dirty="0">
                <a:solidFill>
                  <a:srgbClr val="000000"/>
                </a:solidFill>
              </a:rPr>
              <a:t>napredna – metrika procesa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800" dirty="0" err="1">
                <a:solidFill>
                  <a:srgbClr val="000000"/>
                </a:solidFill>
              </a:rPr>
              <a:t>optimizirajuća</a:t>
            </a:r>
            <a:r>
              <a:rPr lang="hr-HR" sz="2800" dirty="0">
                <a:solidFill>
                  <a:srgbClr val="000000"/>
                </a:solidFill>
              </a:rPr>
              <a:t> – kontinuirana poboljšanja</a:t>
            </a:r>
          </a:p>
          <a:p>
            <a:pPr marL="971550" lvl="1" indent="-514350">
              <a:buFont typeface="+mj-lt"/>
              <a:buAutoNum type="arabicPeriod"/>
            </a:pPr>
            <a:endParaRPr lang="hr-HR" sz="2800" dirty="0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E9E57-BA3B-3749-8F68-A986EFBA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000" dirty="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4ADF7-DBF3-C740-9DCB-C8335706A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FF0FA-271C-F74C-B635-83550D0F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11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FC43983-B30B-A64A-974F-DA30656F8816}"/>
              </a:ext>
            </a:extLst>
          </p:cNvPr>
          <p:cNvSpPr txBox="1">
            <a:spLocks/>
          </p:cNvSpPr>
          <p:nvPr/>
        </p:nvSpPr>
        <p:spPr>
          <a:xfrm>
            <a:off x="8155458" y="3092970"/>
            <a:ext cx="3241199" cy="27128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3200" dirty="0">
                <a:solidFill>
                  <a:schemeClr val="bg1">
                    <a:lumMod val="50000"/>
                  </a:schemeClr>
                </a:solidFill>
              </a:rPr>
              <a:t>za napredak sa svake razine na njoj višu razinu određene su mjere poboljšanja</a:t>
            </a:r>
            <a:endParaRPr lang="hr-HR" sz="2800" dirty="0">
              <a:solidFill>
                <a:schemeClr val="bg1">
                  <a:lumMod val="50000"/>
                </a:schemeClr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endParaRPr lang="hr-HR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2253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B5869B-2320-43F0-B805-E4E01DFE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2693976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E10A4E-5011-3245-AE1A-97CA62D89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dirty="0">
                <a:solidFill>
                  <a:srgbClr val="FFFFFF"/>
                </a:solidFill>
              </a:rPr>
              <a:t>AMMA model zrelosti </a:t>
            </a:r>
            <a:br>
              <a:rPr lang="hr-HR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(Archives Management Maturity Assessment)</a:t>
            </a:r>
            <a:endParaRPr lang="hr-HR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2992E-6700-BA44-B4E6-3738BFB46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83243"/>
            <a:ext cx="9833548" cy="3340459"/>
          </a:xfrm>
        </p:spPr>
        <p:txBody>
          <a:bodyPr>
            <a:normAutofit fontScale="92500" lnSpcReduction="10000"/>
          </a:bodyPr>
          <a:lstStyle/>
          <a:p>
            <a:r>
              <a:rPr lang="hr-HR" sz="3000" dirty="0">
                <a:solidFill>
                  <a:srgbClr val="000000"/>
                </a:solidFill>
              </a:rPr>
              <a:t>dizajn instrumenta procjene zrelosti</a:t>
            </a:r>
          </a:p>
          <a:p>
            <a:pPr lvl="1"/>
            <a:r>
              <a:rPr lang="hr-HR" sz="2600" dirty="0">
                <a:solidFill>
                  <a:srgbClr val="000000"/>
                </a:solidFill>
              </a:rPr>
              <a:t>pet svojstava (stanja) po elementu</a:t>
            </a:r>
          </a:p>
          <a:p>
            <a:pPr lvl="1"/>
            <a:r>
              <a:rPr lang="hr-HR" sz="2600" dirty="0">
                <a:solidFill>
                  <a:srgbClr val="000000"/>
                </a:solidFill>
              </a:rPr>
              <a:t>prva tri svojstva odnose se na razine 1-3</a:t>
            </a:r>
          </a:p>
          <a:p>
            <a:pPr lvl="1"/>
            <a:r>
              <a:rPr lang="hr-HR" sz="2600" dirty="0">
                <a:solidFill>
                  <a:srgbClr val="000000"/>
                </a:solidFill>
              </a:rPr>
              <a:t>4. i 5. svojstvo odnose se na 4. i 5. razinu</a:t>
            </a:r>
          </a:p>
          <a:p>
            <a:pPr lvl="1"/>
            <a:r>
              <a:rPr lang="hr-HR" sz="2600" dirty="0">
                <a:solidFill>
                  <a:srgbClr val="000000"/>
                </a:solidFill>
              </a:rPr>
              <a:t>ocjene</a:t>
            </a:r>
          </a:p>
          <a:p>
            <a:pPr marL="914400" lvl="2" indent="0">
              <a:buNone/>
            </a:pPr>
            <a:r>
              <a:rPr lang="hr-HR" sz="2400" dirty="0">
                <a:solidFill>
                  <a:srgbClr val="000000"/>
                </a:solidFill>
              </a:rPr>
              <a:t>0 – nedostignuto stanje (svojstvo)</a:t>
            </a:r>
          </a:p>
          <a:p>
            <a:pPr marL="914400" lvl="2" indent="0">
              <a:buNone/>
            </a:pPr>
            <a:r>
              <a:rPr lang="hr-HR" sz="2400" dirty="0">
                <a:solidFill>
                  <a:srgbClr val="000000"/>
                </a:solidFill>
              </a:rPr>
              <a:t>1 – djelomično postignuto stanje</a:t>
            </a:r>
          </a:p>
          <a:p>
            <a:pPr marL="914400" lvl="2" indent="0">
              <a:buNone/>
            </a:pPr>
            <a:r>
              <a:rPr lang="hr-HR" sz="2400" dirty="0">
                <a:solidFill>
                  <a:srgbClr val="000000"/>
                </a:solidFill>
              </a:rPr>
              <a:t>3 – pretežno postignuto stanje</a:t>
            </a:r>
          </a:p>
          <a:p>
            <a:pPr marL="914400" lvl="2" indent="0">
              <a:buNone/>
            </a:pPr>
            <a:r>
              <a:rPr lang="hr-HR" sz="2400" dirty="0">
                <a:solidFill>
                  <a:srgbClr val="000000"/>
                </a:solidFill>
              </a:rPr>
              <a:t>5 – potpuno postignuto stanje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E9E57-BA3B-3749-8F68-A986EFBA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000" dirty="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4ADF7-DBF3-C740-9DCB-C8335706A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FF0FA-271C-F74C-B635-83550D0F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12</a:t>
            </a:fld>
            <a:endParaRPr lang="hr-HR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688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B5869B-2320-43F0-B805-E4E01DFE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2693976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E10A4E-5011-3245-AE1A-97CA62D89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dirty="0">
                <a:solidFill>
                  <a:srgbClr val="FFFFFF"/>
                </a:solidFill>
              </a:rPr>
              <a:t>AMMA model zrelosti </a:t>
            </a:r>
            <a:br>
              <a:rPr lang="hr-HR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(Archives Management Maturity Assessment)</a:t>
            </a:r>
            <a:endParaRPr lang="hr-HR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2992E-6700-BA44-B4E6-3738BFB46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3130732"/>
          </a:xfrm>
        </p:spPr>
        <p:txBody>
          <a:bodyPr>
            <a:normAutofit fontScale="85000" lnSpcReduction="20000"/>
          </a:bodyPr>
          <a:lstStyle/>
          <a:p>
            <a:r>
              <a:rPr lang="hr-HR" sz="3300" dirty="0">
                <a:solidFill>
                  <a:srgbClr val="000000"/>
                </a:solidFill>
              </a:rPr>
              <a:t>dizajn upitnika</a:t>
            </a:r>
          </a:p>
          <a:p>
            <a:pPr lvl="1"/>
            <a:r>
              <a:rPr lang="hr-HR" sz="2800" dirty="0">
                <a:solidFill>
                  <a:srgbClr val="000000"/>
                </a:solidFill>
              </a:rPr>
              <a:t>svojstva se propituju </a:t>
            </a:r>
            <a:r>
              <a:rPr lang="hr-HR" sz="2800" dirty="0">
                <a:solidFill>
                  <a:schemeClr val="bg1">
                    <a:lumMod val="50000"/>
                  </a:schemeClr>
                </a:solidFill>
              </a:rPr>
              <a:t>(model sadrži pitanja)</a:t>
            </a:r>
          </a:p>
          <a:p>
            <a:pPr lvl="2"/>
            <a:r>
              <a:rPr lang="hr-HR" sz="2400" dirty="0">
                <a:solidFill>
                  <a:srgbClr val="000000"/>
                </a:solidFill>
              </a:rPr>
              <a:t>npr. u elementu Prijenos u drugu okolinu:</a:t>
            </a:r>
          </a:p>
          <a:p>
            <a:pPr marL="1614488" lvl="2" indent="-452438" fontAlgn="base">
              <a:buFont typeface="+mj-lt"/>
              <a:buAutoNum type="arabicPeriod"/>
            </a:pPr>
            <a:r>
              <a:rPr lang="hr-HR" dirty="0"/>
              <a:t>Jesu li pripreme za prijenos, predaju ili pobiranje gradiva usklađene sa zakonodavstvom i/ili s globalnim normama za to područje? </a:t>
            </a:r>
          </a:p>
          <a:p>
            <a:pPr marL="1614488" lvl="2" indent="-452438" fontAlgn="base">
              <a:buFont typeface="+mj-lt"/>
              <a:buAutoNum type="arabicPeriod"/>
            </a:pPr>
            <a:r>
              <a:rPr lang="hr-HR" dirty="0"/>
              <a:t>Jesu li objekti koji se prenose, predaju ili pobiru, ili njihovi </a:t>
            </a:r>
            <a:r>
              <a:rPr lang="hr-HR" dirty="0" err="1"/>
              <a:t>lokatori</a:t>
            </a:r>
            <a:r>
              <a:rPr lang="hr-HR" dirty="0"/>
              <a:t> i identifikatori, formalno definirani? </a:t>
            </a:r>
          </a:p>
          <a:p>
            <a:pPr marL="1614488" lvl="2" indent="-452438" fontAlgn="base">
              <a:buFont typeface="+mj-lt"/>
              <a:buAutoNum type="arabicPeriod"/>
            </a:pPr>
            <a:r>
              <a:rPr lang="hr-HR" dirty="0"/>
              <a:t>Podržava li proces prijenosa, predaje ili pobiranja obavezne ili odabrane norme i/ili strukture i može li se to dokazati validacijom? </a:t>
            </a:r>
          </a:p>
          <a:p>
            <a:pPr marL="1614488" lvl="2" indent="-452438" fontAlgn="base">
              <a:buFont typeface="+mj-lt"/>
              <a:buAutoNum type="arabicPeriod"/>
            </a:pPr>
            <a:r>
              <a:rPr lang="hr-HR" dirty="0"/>
              <a:t>Je li proces validacije automatiziran? </a:t>
            </a:r>
          </a:p>
          <a:p>
            <a:pPr marL="1614488" lvl="2" indent="-452438" fontAlgn="base">
              <a:buFont typeface="+mj-lt"/>
              <a:buAutoNum type="arabicPeriod"/>
            </a:pPr>
            <a:r>
              <a:rPr lang="hr-HR" dirty="0"/>
              <a:t>Jesu li rizici vezani uz prijenos, predaju ili pobiranje identificirani i postoje li mjere za smanjenje ili uklanjanje rizika?   </a:t>
            </a:r>
          </a:p>
          <a:p>
            <a:pPr marL="1828800" lvl="3" indent="-457200">
              <a:buFont typeface="+mj-lt"/>
              <a:buAutoNum type="arabicPeriod"/>
            </a:pPr>
            <a:endParaRPr lang="hr-HR" sz="2000" dirty="0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E9E57-BA3B-3749-8F68-A986EFBA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00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4ADF7-DBF3-C740-9DCB-C8335706A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FF0FA-271C-F74C-B635-83550D0F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13</a:t>
            </a:fld>
            <a:endParaRPr lang="hr-HR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351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90572" cy="6858000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1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D87D78-4CC2-204A-A13D-7D77F2707D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864" y="341916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 smtClean="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DDC00FE0-108C-DD47-80E6-09AF6915CD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992571" y="655983"/>
            <a:ext cx="4733621" cy="3697139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B6283-5BE5-A94D-9787-6359CEA4D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36367" y="6223702"/>
            <a:ext cx="5289562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hr-HR" sz="1000" dirty="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8B3FF-3144-D741-9E42-F4C30CCA7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 smtClean="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14</a:t>
            </a:fld>
            <a:endParaRPr lang="hr-HR" sz="1000">
              <a:solidFill>
                <a:srgbClr val="898989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999844"/>
              </p:ext>
            </p:extLst>
          </p:nvPr>
        </p:nvGraphicFramePr>
        <p:xfrm>
          <a:off x="84319" y="2323069"/>
          <a:ext cx="6228260" cy="3383986"/>
        </p:xfrm>
        <a:graphic>
          <a:graphicData uri="http://schemas.openxmlformats.org/drawingml/2006/table">
            <a:tbl>
              <a:tblPr/>
              <a:tblGrid>
                <a:gridCol w="1313502">
                  <a:extLst>
                    <a:ext uri="{9D8B030D-6E8A-4147-A177-3AD203B41FA5}">
                      <a16:colId xmlns:a16="http://schemas.microsoft.com/office/drawing/2014/main" val="1187958854"/>
                    </a:ext>
                  </a:extLst>
                </a:gridCol>
                <a:gridCol w="1313502">
                  <a:extLst>
                    <a:ext uri="{9D8B030D-6E8A-4147-A177-3AD203B41FA5}">
                      <a16:colId xmlns:a16="http://schemas.microsoft.com/office/drawing/2014/main" val="1750342972"/>
                    </a:ext>
                  </a:extLst>
                </a:gridCol>
                <a:gridCol w="1165624">
                  <a:extLst>
                    <a:ext uri="{9D8B030D-6E8A-4147-A177-3AD203B41FA5}">
                      <a16:colId xmlns:a16="http://schemas.microsoft.com/office/drawing/2014/main" val="3037273245"/>
                    </a:ext>
                  </a:extLst>
                </a:gridCol>
                <a:gridCol w="1165624">
                  <a:extLst>
                    <a:ext uri="{9D8B030D-6E8A-4147-A177-3AD203B41FA5}">
                      <a16:colId xmlns:a16="http://schemas.microsoft.com/office/drawing/2014/main" val="354796103"/>
                    </a:ext>
                  </a:extLst>
                </a:gridCol>
                <a:gridCol w="468543">
                  <a:extLst>
                    <a:ext uri="{9D8B030D-6E8A-4147-A177-3AD203B41FA5}">
                      <a16:colId xmlns:a16="http://schemas.microsoft.com/office/drawing/2014/main" val="2174529030"/>
                    </a:ext>
                  </a:extLst>
                </a:gridCol>
                <a:gridCol w="801465">
                  <a:extLst>
                    <a:ext uri="{9D8B030D-6E8A-4147-A177-3AD203B41FA5}">
                      <a16:colId xmlns:a16="http://schemas.microsoft.com/office/drawing/2014/main" val="2851593081"/>
                    </a:ext>
                  </a:extLst>
                </a:gridCol>
              </a:tblGrid>
              <a:tr h="310010">
                <a:tc gridSpan="4">
                  <a:txBody>
                    <a:bodyPr/>
                    <a:lstStyle/>
                    <a:p>
                      <a:pPr algn="ctr" rtl="0" fontAlgn="base"/>
                      <a:r>
                        <a:rPr lang="hr-HR" sz="12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AMMA model zrelosti</a:t>
                      </a:r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hr-HR" b="0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hr-HR" sz="1200" b="1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722915"/>
                  </a:ext>
                </a:extLst>
              </a:tr>
              <a:tr h="716596">
                <a:tc>
                  <a:txBody>
                    <a:bodyPr/>
                    <a:lstStyle/>
                    <a:p>
                      <a:pPr algn="just" rtl="0" fontAlgn="base"/>
                      <a:r>
                        <a:rPr lang="hr-HR" sz="12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Kriteriji:</a:t>
                      </a:r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hr-HR" b="0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hr-HR" sz="12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Obrada </a:t>
                      </a:r>
                      <a:endParaRPr lang="hr-HR" b="1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hr-HR" sz="12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Očuvanje </a:t>
                      </a:r>
                      <a:endParaRPr lang="hr-HR" b="1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hr-HR" sz="12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Korištenje </a:t>
                      </a:r>
                      <a:endParaRPr lang="hr-HR" b="1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just" rtl="0" fontAlgn="base"/>
                      <a:r>
                        <a:rPr lang="hr-HR" sz="1200" b="1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 rtl="0" fontAlgn="base"/>
                      <a:r>
                        <a:rPr lang="hr-HR" sz="12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 rtl="0" fontAlgn="base"/>
                      <a:r>
                        <a:rPr lang="hr-HR" sz="12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 rtl="0" fontAlgn="base"/>
                      <a:r>
                        <a:rPr lang="hr-HR" sz="12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 rtl="0" fontAlgn="base"/>
                      <a:r>
                        <a:rPr lang="hr-HR" sz="12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 rtl="0" fontAlgn="base"/>
                      <a:r>
                        <a:rPr lang="hr-HR" sz="12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hr-HR" sz="1200" b="1" i="0" dirty="0">
                          <a:effectLst/>
                          <a:latin typeface="Times New Roman" panose="02020603050405020304" pitchFamily="18" charset="0"/>
                        </a:rPr>
                        <a:t>Razina zrelosti</a:t>
                      </a:r>
                      <a:r>
                        <a:rPr lang="hr-HR" sz="12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hr-HR" b="0" i="0" dirty="0"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2217895"/>
                  </a:ext>
                </a:extLst>
              </a:tr>
              <a:tr h="310010">
                <a:tc rowSpan="2" gridSpan="4">
                  <a:txBody>
                    <a:bodyPr/>
                    <a:lstStyle/>
                    <a:p>
                      <a:pPr algn="just" rtl="0" fontAlgn="base"/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 rtl="0" fontAlgn="base"/>
                      <a:endParaRPr lang="hr-HR" sz="1200" b="0" i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hr-HR" sz="1200" b="0" i="0" dirty="0"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hr-HR" b="0" i="0" dirty="0">
                        <a:effectLst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4271589"/>
                  </a:ext>
                </a:extLst>
              </a:tr>
              <a:tr h="310010">
                <a:tc gridSpan="4"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just" rtl="0" fontAlgn="base"/>
                      <a:endParaRPr lang="hr-HR" sz="1200" b="0" i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hr-HR" sz="1200" b="0" i="0"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hr-HR" b="0" i="0">
                        <a:effectLst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250217"/>
                  </a:ext>
                </a:extLst>
              </a:tr>
              <a:tr h="557353">
                <a:tc rowSpan="3">
                  <a:txBody>
                    <a:bodyPr/>
                    <a:lstStyle/>
                    <a:p>
                      <a:pPr algn="l" rtl="0" fontAlgn="base"/>
                      <a:r>
                        <a:rPr lang="hr-HR" sz="1200" b="1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Elementi:</a:t>
                      </a:r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hr-HR" b="0" i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hr-HR" b="0" i="0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l" rtl="0" fontAlgn="base"/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hr-HR" b="0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hr-HR" sz="1200" b="0" i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Zahvaćanje, prihvat i/ili stjecanje </a:t>
                      </a:r>
                      <a:endParaRPr lang="hr-HR" b="0" i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Podizanje svijesti i edukacija </a:t>
                      </a:r>
                      <a:endParaRPr lang="hr-HR" b="0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Pretraživanje </a:t>
                      </a:r>
                      <a:endParaRPr lang="hr-HR" b="0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 rtl="0" fontAlgn="base"/>
                      <a:endParaRPr lang="hr-HR" sz="1200" b="0" i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hr-HR" sz="1200" b="0" i="0">
                          <a:effectLst/>
                          <a:latin typeface="Times New Roman" panose="02020603050405020304" pitchFamily="18" charset="0"/>
                        </a:rPr>
                        <a:t>3 </a:t>
                      </a:r>
                      <a:endParaRPr lang="hr-HR" b="0" i="0">
                        <a:effectLst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77341"/>
                  </a:ext>
                </a:extLst>
              </a:tr>
              <a:tr h="398109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hr-HR" sz="1200" b="0" i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Organizacija i sređivanje </a:t>
                      </a:r>
                      <a:endParaRPr lang="hr-HR" b="0" i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Proaktivno očuvanje </a:t>
                      </a:r>
                      <a:endParaRPr lang="hr-HR" b="0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Diseminacija i korištenje </a:t>
                      </a:r>
                      <a:endParaRPr lang="hr-HR" b="0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 rtl="0" fontAlgn="base"/>
                      <a:endParaRPr lang="hr-HR" sz="1200" b="0" i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hr-HR" sz="1200" b="0" i="0" dirty="0">
                          <a:effectLst/>
                          <a:latin typeface="Times New Roman" panose="02020603050405020304" pitchFamily="18" charset="0"/>
                        </a:rPr>
                        <a:t>2 </a:t>
                      </a:r>
                      <a:endParaRPr lang="hr-HR" b="0" i="0" dirty="0">
                        <a:effectLst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035564"/>
                  </a:ext>
                </a:extLst>
              </a:tr>
              <a:tr h="55735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pt-B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Evidencija i/ili opis i formatiranje  </a:t>
                      </a:r>
                      <a:endParaRPr lang="pt-BR" b="0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Prijenos u drugu okolinu </a:t>
                      </a:r>
                      <a:endParaRPr lang="hr-HR" b="0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hr-HR" sz="1200" b="0" i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Dostupne usluge </a:t>
                      </a:r>
                      <a:endParaRPr lang="hr-HR" b="0" i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 rtl="0" fontAlgn="base"/>
                      <a:endParaRPr lang="hr-HR" sz="1200" b="0" i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hr-HR" sz="1200" b="0" i="0" dirty="0">
                          <a:effectLst/>
                          <a:latin typeface="Times New Roman" panose="02020603050405020304" pitchFamily="18" charset="0"/>
                        </a:rPr>
                        <a:t>1 </a:t>
                      </a:r>
                      <a:endParaRPr lang="hr-HR" b="0" i="0" dirty="0">
                        <a:effectLst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5247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992571" y="4411580"/>
            <a:ext cx="47336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Rajh, A. Problem-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Oriented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Assessments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in Archives Management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Extensive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Archival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Maturity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Model Design. U: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Diverse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Applications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Transferability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Maturity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Models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,  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Katuu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, S. (</a:t>
            </a:r>
            <a:r>
              <a:rPr lang="hr-HR" sz="1000" dirty="0" err="1">
                <a:solidFill>
                  <a:schemeClr val="bg1">
                    <a:lumMod val="50000"/>
                  </a:schemeClr>
                </a:solidFill>
              </a:rPr>
              <a:t>ur</a:t>
            </a:r>
            <a:r>
              <a:rPr lang="hr-HR" sz="1000" dirty="0">
                <a:solidFill>
                  <a:schemeClr val="bg1">
                    <a:lumMod val="50000"/>
                  </a:schemeClr>
                </a:solidFill>
              </a:rPr>
              <a:t>.). Hershey, PA, SAD: IGI Global, 2018.</a:t>
            </a:r>
          </a:p>
        </p:txBody>
      </p:sp>
    </p:spTree>
    <p:extLst>
      <p:ext uri="{BB962C8B-B14F-4D97-AF65-F5344CB8AC3E}">
        <p14:creationId xmlns:p14="http://schemas.microsoft.com/office/powerpoint/2010/main" val="2211679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B5869B-2320-43F0-B805-E4E01DFE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2693976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E10A4E-5011-3245-AE1A-97CA62D89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r-HR" sz="4000">
                <a:solidFill>
                  <a:srgbClr val="FFFFFF"/>
                </a:solidFill>
              </a:rPr>
              <a:t>Daljnje istraživanje i izrada alata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2992E-6700-BA44-B4E6-3738BFB46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r>
              <a:rPr lang="hr-HR" dirty="0"/>
              <a:t>riješene prve tri od ukupno šest faza iz De </a:t>
            </a:r>
            <a:r>
              <a:rPr lang="hr-HR" dirty="0" err="1"/>
              <a:t>Bruin</a:t>
            </a:r>
            <a:r>
              <a:rPr lang="hr-HR" dirty="0"/>
              <a:t> i sur. (2005.) (određivanja opsega, dizajn, popunjavanje podataka, testiranje, implementacija, održavanje)</a:t>
            </a:r>
          </a:p>
          <a:p>
            <a:r>
              <a:rPr lang="hr-HR" dirty="0"/>
              <a:t>posljednja odrađena faza bila je faza popunjavanja podataka, u kojoj se odredio instrument procjenjivanja i pitanja za procjenu zrelosti</a:t>
            </a:r>
            <a:endParaRPr lang="hr-HR" sz="3200" dirty="0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E9E57-BA3B-3749-8F68-A986EFBA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00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4ADF7-DBF3-C740-9DCB-C8335706A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FF0FA-271C-F74C-B635-83550D0F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15</a:t>
            </a:fld>
            <a:endParaRPr lang="hr-HR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612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B5869B-2320-43F0-B805-E4E01DFE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2693976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E10A4E-5011-3245-AE1A-97CA62D89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r-HR" sz="4000">
                <a:solidFill>
                  <a:srgbClr val="FFFFFF"/>
                </a:solidFill>
              </a:rPr>
              <a:t>Daljnje istraživanje i izrada alata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2992E-6700-BA44-B4E6-3738BFB46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 fontScale="92500" lnSpcReduction="10000"/>
          </a:bodyPr>
          <a:lstStyle/>
          <a:p>
            <a:r>
              <a:rPr lang="hr-HR" sz="3200" dirty="0">
                <a:solidFill>
                  <a:srgbClr val="000000"/>
                </a:solidFill>
              </a:rPr>
              <a:t>prijedlozi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800" dirty="0">
                <a:solidFill>
                  <a:srgbClr val="000000"/>
                </a:solidFill>
              </a:rPr>
              <a:t>HAD kao ciljna zajednica za testiranje modela?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800" dirty="0">
                <a:solidFill>
                  <a:srgbClr val="000000"/>
                </a:solidFill>
              </a:rPr>
              <a:t>izrada računalno podržanog oblika upitnika (Sekcija za e-gradivo i Studentska sekcija)?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800" dirty="0">
                <a:solidFill>
                  <a:srgbClr val="000000"/>
                </a:solidFill>
              </a:rPr>
              <a:t>povratne informacije (revizija modela, npr. pitanja)</a:t>
            </a:r>
          </a:p>
          <a:p>
            <a:pPr marL="971550" lvl="1" indent="-514350">
              <a:buFont typeface="+mj-lt"/>
              <a:buAutoNum type="arabicPeriod"/>
            </a:pPr>
            <a:r>
              <a:rPr lang="hr-HR" sz="2800" dirty="0">
                <a:solidFill>
                  <a:srgbClr val="000000"/>
                </a:solidFill>
              </a:rPr>
              <a:t>korištenje modela – besplatno nekomercijalno korištenje za </a:t>
            </a:r>
            <a:r>
              <a:rPr lang="hr-HR" sz="2800" dirty="0" err="1">
                <a:solidFill>
                  <a:srgbClr val="000000"/>
                </a:solidFill>
              </a:rPr>
              <a:t>samoprocjene</a:t>
            </a:r>
            <a:r>
              <a:rPr lang="hr-HR" sz="2800" dirty="0">
                <a:solidFill>
                  <a:srgbClr val="000000"/>
                </a:solidFill>
              </a:rPr>
              <a:t> zrelosti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E9E57-BA3B-3749-8F68-A986EFBA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00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4ADF7-DBF3-C740-9DCB-C8335706A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FF0FA-271C-F74C-B635-83550D0F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16</a:t>
            </a:fld>
            <a:endParaRPr lang="hr-HR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790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646298-B78D-794A-99E9-B50AB7E41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619" y="468870"/>
            <a:ext cx="5775463" cy="1454051"/>
          </a:xfrm>
        </p:spPr>
        <p:txBody>
          <a:bodyPr>
            <a:normAutofit/>
          </a:bodyPr>
          <a:lstStyle/>
          <a:p>
            <a:r>
              <a:rPr lang="hr-HR" sz="4800" dirty="0">
                <a:solidFill>
                  <a:srgbClr val="000000"/>
                </a:solidFill>
              </a:rPr>
              <a:t>Literatura</a:t>
            </a:r>
          </a:p>
        </p:txBody>
      </p:sp>
      <p:sp>
        <p:nvSpPr>
          <p:cNvPr id="29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93169-862F-7243-8DD1-8F9FF9C59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6619" y="2257006"/>
            <a:ext cx="5771533" cy="3822518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hr-HR" sz="2600" dirty="0">
                <a:solidFill>
                  <a:schemeClr val="bg2">
                    <a:lumMod val="50000"/>
                  </a:schemeClr>
                </a:solidFill>
              </a:rPr>
              <a:t>Popis literature i prvi dizajn modela u:</a:t>
            </a:r>
          </a:p>
          <a:p>
            <a:pPr marL="0" indent="0">
              <a:buNone/>
            </a:pPr>
            <a:endParaRPr lang="hr-HR" sz="26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hr-HR" sz="2600" dirty="0" err="1">
                <a:solidFill>
                  <a:srgbClr val="000000"/>
                </a:solidFill>
              </a:rPr>
              <a:t>Rajh</a:t>
            </a:r>
            <a:r>
              <a:rPr lang="hr-HR" sz="2600" dirty="0">
                <a:solidFill>
                  <a:srgbClr val="000000"/>
                </a:solidFill>
              </a:rPr>
              <a:t>, A. Problem-</a:t>
            </a:r>
            <a:r>
              <a:rPr lang="hr-HR" sz="2600" dirty="0" err="1">
                <a:solidFill>
                  <a:srgbClr val="000000"/>
                </a:solidFill>
              </a:rPr>
              <a:t>Oriented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Assessments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in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Archives</a:t>
            </a:r>
            <a:r>
              <a:rPr lang="hr-HR" sz="2600" dirty="0">
                <a:solidFill>
                  <a:srgbClr val="000000"/>
                </a:solidFill>
              </a:rPr>
              <a:t> Management </a:t>
            </a:r>
            <a:r>
              <a:rPr lang="hr-HR" sz="2600" dirty="0" err="1">
                <a:solidFill>
                  <a:srgbClr val="000000"/>
                </a:solidFill>
              </a:rPr>
              <a:t>and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an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Extensive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Archival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Maturity</a:t>
            </a:r>
            <a:r>
              <a:rPr lang="hr-HR" sz="2600" dirty="0">
                <a:solidFill>
                  <a:srgbClr val="000000"/>
                </a:solidFill>
              </a:rPr>
              <a:t> Model Design. U: </a:t>
            </a:r>
            <a:r>
              <a:rPr lang="hr-HR" sz="2600" dirty="0" err="1">
                <a:solidFill>
                  <a:srgbClr val="000000"/>
                </a:solidFill>
              </a:rPr>
              <a:t>Diverse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Applications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and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Transferability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of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Maturity</a:t>
            </a:r>
            <a:r>
              <a:rPr lang="hr-HR" sz="2600" dirty="0">
                <a:solidFill>
                  <a:srgbClr val="000000"/>
                </a:solidFill>
              </a:rPr>
              <a:t> </a:t>
            </a:r>
            <a:r>
              <a:rPr lang="hr-HR" sz="2600" dirty="0" err="1">
                <a:solidFill>
                  <a:srgbClr val="000000"/>
                </a:solidFill>
              </a:rPr>
              <a:t>Models</a:t>
            </a:r>
            <a:r>
              <a:rPr lang="hr-HR" sz="2600" dirty="0">
                <a:solidFill>
                  <a:srgbClr val="000000"/>
                </a:solidFill>
              </a:rPr>
              <a:t>,  </a:t>
            </a:r>
            <a:r>
              <a:rPr lang="hr-HR" sz="2600" dirty="0" err="1">
                <a:solidFill>
                  <a:srgbClr val="000000"/>
                </a:solidFill>
              </a:rPr>
              <a:t>Katuu</a:t>
            </a:r>
            <a:r>
              <a:rPr lang="hr-HR" sz="2600" dirty="0">
                <a:solidFill>
                  <a:srgbClr val="000000"/>
                </a:solidFill>
              </a:rPr>
              <a:t>, S. (</a:t>
            </a:r>
            <a:r>
              <a:rPr lang="hr-HR" sz="2600" dirty="0" err="1">
                <a:solidFill>
                  <a:srgbClr val="000000"/>
                </a:solidFill>
              </a:rPr>
              <a:t>ur</a:t>
            </a:r>
            <a:r>
              <a:rPr lang="hr-HR" sz="2600" dirty="0">
                <a:solidFill>
                  <a:srgbClr val="000000"/>
                </a:solidFill>
              </a:rPr>
              <a:t>.). Hershey, PA, SAD: IGI Global, 2018.</a:t>
            </a:r>
          </a:p>
          <a:p>
            <a:pPr marL="0" indent="0">
              <a:buNone/>
            </a:pPr>
            <a:endParaRPr lang="hr-HR" sz="26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hr-HR" sz="2600" dirty="0">
                <a:solidFill>
                  <a:srgbClr val="000000"/>
                </a:solidFill>
              </a:rPr>
              <a:t>+ rad s ovih Savjetovanja…</a:t>
            </a:r>
          </a:p>
          <a:p>
            <a:pPr marL="0" indent="0">
              <a:buNone/>
            </a:pPr>
            <a:endParaRPr lang="hr-HR" sz="2000" dirty="0">
              <a:solidFill>
                <a:srgbClr val="00000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BDDC9-1B02-984C-B10B-AE6638333D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659" y="6223702"/>
            <a:ext cx="3108065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4715ED-A4F0-4E40-BFAD-8C9794E19DD2}" type="datetime1">
              <a:rPr lang="hr-HR" sz="11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23.10.2019.</a:t>
            </a:fld>
            <a:endParaRPr lang="hr-HR" sz="1100">
              <a:solidFill>
                <a:srgbClr val="89898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EDE3C-3C66-D64F-B0BD-642699375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36367" y="6223702"/>
            <a:ext cx="5289562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hr-HR" sz="1100" dirty="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9B3C8-810E-3949-9C63-C3BE24708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1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17</a:t>
            </a:fld>
            <a:endParaRPr lang="hr-HR" sz="1100">
              <a:solidFill>
                <a:srgbClr val="898989"/>
              </a:solidFill>
            </a:endParaRPr>
          </a:p>
        </p:txBody>
      </p:sp>
      <p:pic>
        <p:nvPicPr>
          <p:cNvPr id="10" name="Graphic 9" descr="Books">
            <a:extLst>
              <a:ext uri="{FF2B5EF4-FFF2-40B4-BE49-F238E27FC236}">
                <a16:creationId xmlns:a16="http://schemas.microsoft.com/office/drawing/2014/main" id="{3297E5BC-16AA-C34B-9D82-FE7729903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5327" y="1824108"/>
            <a:ext cx="3209783" cy="32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00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90572" cy="6858000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1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5F35F0-C791-4D40-BC7C-F0F6D203E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hr-HR" sz="4400" dirty="0">
                <a:solidFill>
                  <a:srgbClr val="FFFFFF"/>
                </a:solidFill>
              </a:rPr>
              <a:t>Sadržaj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D87D78-4CC2-204A-A13D-7D77F2707D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864" y="341916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 smtClean="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996A057-8137-6440-82F6-1BE032C6E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hr-HR" sz="3200" dirty="0">
                <a:solidFill>
                  <a:srgbClr val="000000"/>
                </a:solidFill>
              </a:rPr>
              <a:t>Što su modeli zrelosti?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3200" dirty="0">
                <a:solidFill>
                  <a:srgbClr val="000000"/>
                </a:solidFill>
              </a:rPr>
              <a:t>Kako se rade modeli zrelosti?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3200" dirty="0">
                <a:solidFill>
                  <a:srgbClr val="000000"/>
                </a:solidFill>
              </a:rPr>
              <a:t>Za što u arhivistici mogu poslužiti modeli zrelosti?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3200" dirty="0">
                <a:solidFill>
                  <a:srgbClr val="000000"/>
                </a:solidFill>
              </a:rPr>
              <a:t>AMMA model zrelosti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3200" dirty="0">
                <a:solidFill>
                  <a:srgbClr val="000000"/>
                </a:solidFill>
              </a:rPr>
              <a:t>Daljnje istraživanje i izrada alata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B6283-5BE5-A94D-9787-6359CEA4D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36367" y="6223702"/>
            <a:ext cx="5289562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hr-HR" sz="100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8B3FF-3144-D741-9E42-F4C30CCA7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 smtClean="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2</a:t>
            </a:fld>
            <a:endParaRPr lang="hr-HR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735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FA67CD3-AB4E-4A7A-BEB8-53C445D8C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26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7CF545F-9C2E-4446-97CD-AD92990C2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B9E0BE-5FC9-9442-85DE-D5690ECE9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438" y="172528"/>
            <a:ext cx="6396219" cy="1307490"/>
          </a:xfrm>
        </p:spPr>
        <p:txBody>
          <a:bodyPr>
            <a:normAutofit/>
          </a:bodyPr>
          <a:lstStyle/>
          <a:p>
            <a:r>
              <a:rPr lang="hr-HR" sz="4800" dirty="0">
                <a:solidFill>
                  <a:srgbClr val="000000"/>
                </a:solidFill>
              </a:rPr>
              <a:t>Što su modeli zrelosti?</a:t>
            </a:r>
          </a:p>
        </p:txBody>
      </p:sp>
      <p:sp>
        <p:nvSpPr>
          <p:cNvPr id="17" name="Freeform 62">
            <a:extLst>
              <a:ext uri="{FF2B5EF4-FFF2-40B4-BE49-F238E27FC236}">
                <a16:creationId xmlns:a16="http://schemas.microsoft.com/office/drawing/2014/main" id="{339C8D78-A644-462F-B674-F440635E5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5000"/>
                  </a:schemeClr>
                </a:gs>
                <a:gs pos="100000">
                  <a:schemeClr val="bg2">
                    <a:lumMod val="8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Graphic 7" descr="Statistics">
            <a:extLst>
              <a:ext uri="{FF2B5EF4-FFF2-40B4-BE49-F238E27FC236}">
                <a16:creationId xmlns:a16="http://schemas.microsoft.com/office/drawing/2014/main" id="{523619D0-FA7D-9A4C-87F3-9C597B3AF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0254" y="1629089"/>
            <a:ext cx="3620021" cy="362002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7E7C0-2482-E444-9E43-8DC73E9B8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761" y="1483744"/>
            <a:ext cx="5863819" cy="457722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r-HR" sz="3200" dirty="0">
                <a:solidFill>
                  <a:srgbClr val="000000"/>
                </a:solidFill>
              </a:rPr>
              <a:t>Zrelost</a:t>
            </a:r>
          </a:p>
          <a:p>
            <a:pPr lvl="1"/>
            <a:r>
              <a:rPr lang="hr-HR" sz="3200" dirty="0">
                <a:solidFill>
                  <a:srgbClr val="000000"/>
                </a:solidFill>
              </a:rPr>
              <a:t>stupanj razvoja, dostignuće organizacije, kvaliteta, kapacitet</a:t>
            </a:r>
          </a:p>
          <a:p>
            <a:pPr lvl="2">
              <a:spcAft>
                <a:spcPts val="600"/>
              </a:spcAft>
            </a:pPr>
            <a:r>
              <a:rPr lang="hr-HR" sz="2800" dirty="0">
                <a:solidFill>
                  <a:srgbClr val="000000"/>
                </a:solidFill>
              </a:rPr>
              <a:t>zamišljen, planiran, anticipiran, poželjan…</a:t>
            </a:r>
          </a:p>
          <a:p>
            <a:pPr marL="0" indent="0">
              <a:buNone/>
            </a:pPr>
            <a:r>
              <a:rPr lang="hr-HR" sz="3200" dirty="0">
                <a:solidFill>
                  <a:srgbClr val="000000"/>
                </a:solidFill>
              </a:rPr>
              <a:t>Modeli zrelosti</a:t>
            </a:r>
          </a:p>
          <a:p>
            <a:pPr lvl="1"/>
            <a:r>
              <a:rPr lang="hr-HR" sz="3200" dirty="0">
                <a:solidFill>
                  <a:srgbClr val="000000"/>
                </a:solidFill>
              </a:rPr>
              <a:t>alati koji služe za procjenu zrelosti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DE6E8-7357-F240-B751-C9C3299EAA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05659" y="6223702"/>
            <a:ext cx="3108065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A4715ED-A4F0-4E40-BFAD-8C9794E19DD2}" type="datetime1">
              <a:rPr lang="hr-HR" sz="11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23.10.2019.</a:t>
            </a:fld>
            <a:endParaRPr lang="hr-HR" sz="1100">
              <a:solidFill>
                <a:srgbClr val="898989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208E9-50E6-3843-A765-336E4A008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36367" y="6223702"/>
            <a:ext cx="5289562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hr-HR" sz="1100" dirty="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8E7D0-D17B-E74F-8C0E-FCE08C1BD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1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3</a:t>
            </a:fld>
            <a:endParaRPr lang="hr-HR" sz="11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835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00D71A-7151-2A4F-9527-19541272B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13" y="485969"/>
            <a:ext cx="4805996" cy="23874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kern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Kako</a:t>
            </a:r>
            <a:r>
              <a:rPr lang="en-US" sz="48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se </a:t>
            </a:r>
            <a:r>
              <a:rPr lang="en-US" sz="4800" kern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rade</a:t>
            </a:r>
            <a:r>
              <a:rPr lang="en-US" sz="48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modeli</a:t>
            </a:r>
            <a:r>
              <a:rPr lang="en-US" sz="48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800" kern="1200" dirty="0" err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zrelosti</a:t>
            </a:r>
            <a:r>
              <a:rPr lang="en-US" sz="4800" kern="120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?</a:t>
            </a:r>
            <a:br>
              <a:rPr lang="en-US" sz="4800" dirty="0">
                <a:solidFill>
                  <a:srgbClr val="000000"/>
                </a:solidFill>
              </a:rPr>
            </a:br>
            <a:endParaRPr lang="en-US" sz="48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Content Placeholder 7" descr="Gears">
            <a:extLst>
              <a:ext uri="{FF2B5EF4-FFF2-40B4-BE49-F238E27FC236}">
                <a16:creationId xmlns:a16="http://schemas.microsoft.com/office/drawing/2014/main" id="{D7357699-A406-C640-9967-E5E71E605A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09770" y="1815320"/>
            <a:ext cx="4141760" cy="414176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B03DD3-4675-DA4A-94F7-5A3306349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1100" kern="1200" dirty="0">
                <a:solidFill>
                  <a:srgbClr val="898989"/>
                </a:solidFill>
                <a:latin typeface="+mn-lt"/>
                <a:ea typeface="+mn-ea"/>
                <a:cs typeface="+mn-cs"/>
              </a:rPr>
              <a:t>51. </a:t>
            </a:r>
            <a:r>
              <a:rPr lang="en-US" sz="1100" kern="1200" dirty="0" err="1">
                <a:solidFill>
                  <a:srgbClr val="898989"/>
                </a:solidFill>
                <a:latin typeface="+mn-lt"/>
                <a:ea typeface="+mn-ea"/>
                <a:cs typeface="+mn-cs"/>
              </a:rPr>
              <a:t>savjetovanje</a:t>
            </a:r>
            <a:r>
              <a:rPr lang="en-US" sz="1100" kern="1200" dirty="0">
                <a:solidFill>
                  <a:srgbClr val="898989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100" kern="1200" dirty="0" err="1">
                <a:solidFill>
                  <a:srgbClr val="898989"/>
                </a:solidFill>
                <a:latin typeface="+mn-lt"/>
                <a:ea typeface="+mn-ea"/>
                <a:cs typeface="+mn-cs"/>
              </a:rPr>
              <a:t>hrvatskih</a:t>
            </a:r>
            <a:r>
              <a:rPr lang="en-US" sz="1100" kern="1200" dirty="0">
                <a:solidFill>
                  <a:srgbClr val="898989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100" kern="1200" dirty="0" err="1">
                <a:solidFill>
                  <a:srgbClr val="898989"/>
                </a:solidFill>
                <a:latin typeface="+mn-lt"/>
                <a:ea typeface="+mn-ea"/>
                <a:cs typeface="+mn-cs"/>
              </a:rPr>
              <a:t>arhivista</a:t>
            </a:r>
            <a:r>
              <a:rPr lang="en-US" sz="1100" kern="1200" dirty="0">
                <a:solidFill>
                  <a:srgbClr val="898989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100" kern="1200" dirty="0" err="1">
                <a:solidFill>
                  <a:srgbClr val="898989"/>
                </a:solidFill>
                <a:latin typeface="+mn-lt"/>
                <a:ea typeface="+mn-ea"/>
                <a:cs typeface="+mn-cs"/>
              </a:rPr>
              <a:t>Slavonski</a:t>
            </a:r>
            <a:r>
              <a:rPr lang="en-US" sz="1100" kern="1200" dirty="0">
                <a:solidFill>
                  <a:srgbClr val="898989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100" kern="1200" dirty="0" err="1">
                <a:solidFill>
                  <a:srgbClr val="898989"/>
                </a:solidFill>
                <a:latin typeface="+mn-lt"/>
                <a:ea typeface="+mn-ea"/>
                <a:cs typeface="+mn-cs"/>
              </a:rPr>
              <a:t>Brod</a:t>
            </a:r>
            <a:endParaRPr lang="en-US" sz="1100" kern="1200" dirty="0">
              <a:solidFill>
                <a:srgbClr val="89898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D5EF0-3887-A44B-A219-177B30A5FE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en-US" sz="1100" kern="1200" smtClean="0">
                <a:solidFill>
                  <a:srgbClr val="898989"/>
                </a:solidFill>
                <a:latin typeface="+mn-lt"/>
                <a:ea typeface="+mn-ea"/>
                <a:cs typeface="+mn-cs"/>
              </a:rPr>
              <a:pPr algn="r">
                <a:spcAft>
                  <a:spcPts val="600"/>
                </a:spcAft>
              </a:pPr>
              <a:t>10/23/19</a:t>
            </a:fld>
            <a:endParaRPr lang="en-US" sz="1100" kern="1200">
              <a:solidFill>
                <a:srgbClr val="89898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ED55E-01DD-8644-B255-22DFD247D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en-US" sz="1100" kern="1200">
                <a:solidFill>
                  <a:srgbClr val="898989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4</a:t>
            </a:fld>
            <a:endParaRPr lang="en-US" sz="1100" kern="1200">
              <a:solidFill>
                <a:srgbClr val="898989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F053BCC-B5FC-3546-85E0-15B4A1C43D0A}"/>
              </a:ext>
            </a:extLst>
          </p:cNvPr>
          <p:cNvSpPr txBox="1">
            <a:spLocks/>
          </p:cNvSpPr>
          <p:nvPr/>
        </p:nvSpPr>
        <p:spPr>
          <a:xfrm>
            <a:off x="623812" y="2419109"/>
            <a:ext cx="5568643" cy="380459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700" dirty="0"/>
              <a:t>norme - okvir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r-HR" sz="3200" dirty="0"/>
              <a:t>ISO/IEC 33001:2015,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r-HR" sz="3200" dirty="0"/>
              <a:t>ISO/IEC 33002:2015,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r-HR" sz="3200" dirty="0"/>
              <a:t>ISO/IEC 33003:2015,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r-HR" sz="3200" dirty="0"/>
              <a:t>ISO/IEC 33004:2015,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r-HR" sz="3200" dirty="0"/>
              <a:t>ISO/IEC TS 33030:2017,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r-HR" sz="3200" dirty="0"/>
              <a:t>ISO/IEC 15504-4:2004,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r-HR" sz="3200" dirty="0"/>
              <a:t>ISO/IEC 15504-5:2012,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r-HR" sz="3200" dirty="0"/>
              <a:t>ISO/IEC 15504-6:2013, </a:t>
            </a:r>
            <a:r>
              <a:rPr lang="hr-HR" sz="3200" dirty="0" err="1"/>
              <a:t>odn</a:t>
            </a:r>
            <a:r>
              <a:rPr lang="hr-HR" sz="3200" dirty="0"/>
              <a:t>. ISO/IEC AWI TS 33060, ISO/IEC TS 15504-8:2012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hr-HR" sz="3200" dirty="0"/>
              <a:t>ISO/IEC TS 15504-10:2011 </a:t>
            </a:r>
            <a:endParaRPr lang="en-US" sz="32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9031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B5869B-2320-43F0-B805-E4E01DFE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2693976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B8098A-C3A3-8D45-8017-33C16251C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dirty="0">
                <a:solidFill>
                  <a:srgbClr val="FFFFFF"/>
                </a:solidFill>
              </a:rPr>
              <a:t>Kako se rade modeli zrelosti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D536C-371F-934A-90A3-D0CA07DDF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48130"/>
            <a:ext cx="9833548" cy="3460073"/>
          </a:xfrm>
        </p:spPr>
        <p:txBody>
          <a:bodyPr>
            <a:normAutofit fontScale="92500" lnSpcReduction="10000"/>
          </a:bodyPr>
          <a:lstStyle/>
          <a:p>
            <a:r>
              <a:rPr lang="hr-HR" sz="3200" dirty="0">
                <a:solidFill>
                  <a:srgbClr val="000000"/>
                </a:solidFill>
              </a:rPr>
              <a:t>Metodologije iz literature </a:t>
            </a:r>
          </a:p>
          <a:p>
            <a:pPr lvl="1"/>
            <a:r>
              <a:rPr lang="en-US" sz="2800" dirty="0"/>
              <a:t>De Bruin </a:t>
            </a:r>
            <a:r>
              <a:rPr lang="en-US" sz="2800" dirty="0" err="1"/>
              <a:t>i</a:t>
            </a:r>
            <a:r>
              <a:rPr lang="en-US" sz="2800" dirty="0"/>
              <a:t> sur. (2005); Becker, </a:t>
            </a:r>
            <a:r>
              <a:rPr lang="en-US" sz="2800" dirty="0" err="1"/>
              <a:t>Knackstedt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Pöppelbuß</a:t>
            </a:r>
            <a:r>
              <a:rPr lang="en-US" sz="2800" dirty="0"/>
              <a:t> (2009)</a:t>
            </a:r>
          </a:p>
          <a:p>
            <a:pPr lvl="2"/>
            <a:r>
              <a:rPr lang="en-US" sz="2400" dirty="0" err="1"/>
              <a:t>elaboracija</a:t>
            </a:r>
            <a:r>
              <a:rPr lang="en-US" sz="2400" dirty="0"/>
              <a:t> </a:t>
            </a:r>
            <a:r>
              <a:rPr lang="en-US" sz="2400" dirty="0" err="1"/>
              <a:t>faza</a:t>
            </a:r>
            <a:r>
              <a:rPr lang="en-US" sz="2400" dirty="0"/>
              <a:t> </a:t>
            </a:r>
            <a:r>
              <a:rPr lang="en-US" sz="2400" dirty="0" err="1"/>
              <a:t>razvoja</a:t>
            </a:r>
            <a:endParaRPr lang="en-US" sz="2400" dirty="0"/>
          </a:p>
          <a:p>
            <a:pPr lvl="1"/>
            <a:r>
              <a:rPr lang="hr-HR" sz="2800" dirty="0"/>
              <a:t> </a:t>
            </a:r>
            <a:r>
              <a:rPr lang="en-US" sz="2800" dirty="0" err="1"/>
              <a:t>Pöppelbuß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Röglinger</a:t>
            </a:r>
            <a:r>
              <a:rPr lang="en-US" sz="2800" dirty="0"/>
              <a:t> (2011) </a:t>
            </a:r>
            <a:endParaRPr lang="en-US" dirty="0"/>
          </a:p>
          <a:p>
            <a:pPr lvl="2"/>
            <a:r>
              <a:rPr lang="hr-HR" sz="2400" dirty="0"/>
              <a:t>osnovna, opisna i </a:t>
            </a:r>
            <a:r>
              <a:rPr lang="hr-HR" sz="2400" dirty="0" err="1"/>
              <a:t>propisivačka</a:t>
            </a:r>
            <a:r>
              <a:rPr lang="hr-HR" sz="2400" dirty="0"/>
              <a:t> načela razvoja modela</a:t>
            </a:r>
          </a:p>
          <a:p>
            <a:pPr lvl="1"/>
            <a:r>
              <a:rPr lang="hr-HR" sz="2800" dirty="0" err="1"/>
              <a:t>Frick</a:t>
            </a:r>
            <a:r>
              <a:rPr lang="hr-HR" sz="2800" dirty="0"/>
              <a:t>, </a:t>
            </a:r>
            <a:r>
              <a:rPr lang="hr-HR" sz="2800" dirty="0" err="1"/>
              <a:t>Küttner</a:t>
            </a:r>
            <a:r>
              <a:rPr lang="hr-HR" sz="2800" dirty="0"/>
              <a:t> i </a:t>
            </a:r>
            <a:r>
              <a:rPr lang="hr-HR" sz="2800" dirty="0" err="1"/>
              <a:t>Schubert</a:t>
            </a:r>
            <a:r>
              <a:rPr lang="hr-HR" sz="2800" dirty="0"/>
              <a:t> (2013)</a:t>
            </a:r>
          </a:p>
          <a:p>
            <a:pPr lvl="2"/>
            <a:r>
              <a:rPr lang="hr-HR" sz="2400" dirty="0"/>
              <a:t>elaboracija pitanja procjena</a:t>
            </a:r>
          </a:p>
          <a:p>
            <a:pPr lvl="1"/>
            <a:r>
              <a:rPr lang="hr-HR" sz="2800" dirty="0" err="1"/>
              <a:t>Fraser</a:t>
            </a:r>
            <a:r>
              <a:rPr lang="hr-HR" sz="2800" dirty="0"/>
              <a:t>, </a:t>
            </a:r>
            <a:r>
              <a:rPr lang="hr-HR" sz="2800" dirty="0" err="1"/>
              <a:t>Moultrie</a:t>
            </a:r>
            <a:r>
              <a:rPr lang="hr-HR" sz="2800" dirty="0"/>
              <a:t> i </a:t>
            </a:r>
            <a:r>
              <a:rPr lang="hr-HR" sz="2800" dirty="0" err="1"/>
              <a:t>Gregory</a:t>
            </a:r>
            <a:r>
              <a:rPr lang="hr-HR" sz="2800" dirty="0"/>
              <a:t> (2002)</a:t>
            </a:r>
          </a:p>
          <a:p>
            <a:pPr lvl="2"/>
            <a:r>
              <a:rPr lang="hr-HR" sz="2600" dirty="0"/>
              <a:t>razvoj pojedinih komponenata </a:t>
            </a:r>
          </a:p>
          <a:p>
            <a:pPr lvl="1"/>
            <a:endParaRPr lang="hr-HR" sz="2800" dirty="0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10514-8108-9F4D-B0AB-340CDFE88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00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79BA9-D604-4841-AECD-74F67BFDB7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371F4-7DF8-EF47-9882-59278EEFB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5</a:t>
            </a:fld>
            <a:endParaRPr lang="hr-HR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239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B5869B-2320-43F0-B805-E4E01DFE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2693976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B8098A-C3A3-8D45-8017-33C16251C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dirty="0">
                <a:solidFill>
                  <a:srgbClr val="FFFFFF"/>
                </a:solidFill>
              </a:rPr>
              <a:t>Kako se rade modeli zrelosti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D536C-371F-934A-90A3-D0CA07DDF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48130"/>
            <a:ext cx="9833548" cy="3183189"/>
          </a:xfrm>
        </p:spPr>
        <p:txBody>
          <a:bodyPr>
            <a:normAutofit/>
          </a:bodyPr>
          <a:lstStyle/>
          <a:p>
            <a:r>
              <a:rPr lang="hr-HR" sz="3300" dirty="0">
                <a:solidFill>
                  <a:srgbClr val="000000"/>
                </a:solidFill>
              </a:rPr>
              <a:t>komponente</a:t>
            </a:r>
          </a:p>
          <a:p>
            <a:pPr lvl="1"/>
            <a:r>
              <a:rPr lang="hr-HR" sz="2800" dirty="0">
                <a:solidFill>
                  <a:srgbClr val="000000"/>
                </a:solidFill>
              </a:rPr>
              <a:t>razine zrelosti – obično 5, od 4-6</a:t>
            </a:r>
          </a:p>
          <a:p>
            <a:pPr lvl="2"/>
            <a:r>
              <a:rPr lang="hr-HR" sz="2400" dirty="0">
                <a:solidFill>
                  <a:srgbClr val="000000"/>
                </a:solidFill>
              </a:rPr>
              <a:t>od nezrelosti/početne zrelosti do visoke zrelosti</a:t>
            </a:r>
          </a:p>
          <a:p>
            <a:pPr lvl="1"/>
            <a:r>
              <a:rPr lang="hr-HR" sz="2800" dirty="0">
                <a:solidFill>
                  <a:srgbClr val="000000"/>
                </a:solidFill>
              </a:rPr>
              <a:t>kriteriji ili šire dimenzije</a:t>
            </a:r>
          </a:p>
          <a:p>
            <a:pPr lvl="2"/>
            <a:r>
              <a:rPr lang="hr-HR" sz="2400" dirty="0">
                <a:solidFill>
                  <a:srgbClr val="000000"/>
                </a:solidFill>
              </a:rPr>
              <a:t>npr. grupe procesa</a:t>
            </a:r>
          </a:p>
          <a:p>
            <a:pPr lvl="1"/>
            <a:r>
              <a:rPr lang="hr-HR" sz="2800" dirty="0">
                <a:solidFill>
                  <a:srgbClr val="000000"/>
                </a:solidFill>
              </a:rPr>
              <a:t>elementi ili uže dimenzije</a:t>
            </a:r>
          </a:p>
          <a:p>
            <a:pPr lvl="2"/>
            <a:r>
              <a:rPr lang="hr-HR" sz="2400" dirty="0">
                <a:solidFill>
                  <a:srgbClr val="000000"/>
                </a:solidFill>
              </a:rPr>
              <a:t>npr. pojedini procesi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10514-8108-9F4D-B0AB-340CDFE88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00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79BA9-D604-4841-AECD-74F67BFDB7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371F4-7DF8-EF47-9882-59278EEFB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6</a:t>
            </a:fld>
            <a:endParaRPr lang="hr-HR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81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B5869B-2320-43F0-B805-E4E01DFE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2693976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B8098A-C3A3-8D45-8017-33C16251C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r-HR" sz="4000">
                <a:solidFill>
                  <a:srgbClr val="FFFFFF"/>
                </a:solidFill>
              </a:rPr>
              <a:t>Za što u arhivistici mogu poslužiti modeli zrelosti?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D536C-371F-934A-90A3-D0CA07DDF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48130"/>
            <a:ext cx="9833548" cy="3183189"/>
          </a:xfrm>
        </p:spPr>
        <p:txBody>
          <a:bodyPr>
            <a:normAutofit fontScale="77500" lnSpcReduction="20000"/>
          </a:bodyPr>
          <a:lstStyle/>
          <a:p>
            <a:r>
              <a:rPr lang="hr-HR" sz="3300" dirty="0">
                <a:solidFill>
                  <a:srgbClr val="000000"/>
                </a:solidFill>
              </a:rPr>
              <a:t>procjene</a:t>
            </a:r>
            <a:endParaRPr lang="hr-HR" sz="3200" dirty="0">
              <a:solidFill>
                <a:srgbClr val="000000"/>
              </a:solidFill>
            </a:endParaRPr>
          </a:p>
          <a:p>
            <a:pPr lvl="1"/>
            <a:r>
              <a:rPr lang="hr-HR" sz="2800" dirty="0">
                <a:solidFill>
                  <a:srgbClr val="000000"/>
                </a:solidFill>
              </a:rPr>
              <a:t>kvalitete rješenja pojedinih problema</a:t>
            </a:r>
          </a:p>
          <a:p>
            <a:r>
              <a:rPr lang="hr-HR" sz="3300" dirty="0">
                <a:solidFill>
                  <a:srgbClr val="000000"/>
                </a:solidFill>
              </a:rPr>
              <a:t>primjer</a:t>
            </a:r>
            <a:endParaRPr lang="hr-HR" sz="3200" dirty="0">
              <a:solidFill>
                <a:srgbClr val="000000"/>
              </a:solidFill>
            </a:endParaRPr>
          </a:p>
          <a:p>
            <a:pPr lvl="1"/>
            <a:r>
              <a:rPr lang="hr-HR" sz="2800" dirty="0">
                <a:solidFill>
                  <a:srgbClr val="000000"/>
                </a:solidFill>
              </a:rPr>
              <a:t>DPCMM (Charles </a:t>
            </a:r>
            <a:r>
              <a:rPr lang="hr-HR" sz="2800" dirty="0" err="1">
                <a:solidFill>
                  <a:srgbClr val="000000"/>
                </a:solidFill>
              </a:rPr>
              <a:t>Dollar</a:t>
            </a:r>
            <a:r>
              <a:rPr lang="hr-HR" sz="2800" dirty="0">
                <a:solidFill>
                  <a:srgbClr val="000000"/>
                </a:solidFill>
              </a:rPr>
              <a:t> i Lori </a:t>
            </a:r>
            <a:r>
              <a:rPr lang="hr-HR" sz="2800" dirty="0" err="1">
                <a:solidFill>
                  <a:srgbClr val="000000"/>
                </a:solidFill>
              </a:rPr>
              <a:t>Ashley</a:t>
            </a:r>
            <a:r>
              <a:rPr lang="hr-HR" sz="2800" dirty="0">
                <a:solidFill>
                  <a:srgbClr val="000000"/>
                </a:solidFill>
              </a:rPr>
              <a:t>)</a:t>
            </a:r>
          </a:p>
          <a:p>
            <a:pPr lvl="2"/>
            <a:r>
              <a:rPr lang="hr-HR" sz="2400" i="1" dirty="0"/>
              <a:t>State Electronic </a:t>
            </a:r>
            <a:r>
              <a:rPr lang="hr-HR" sz="2400" i="1" dirty="0" err="1"/>
              <a:t>Record</a:t>
            </a:r>
            <a:r>
              <a:rPr lang="hr-HR" sz="2400" i="1" dirty="0"/>
              <a:t> </a:t>
            </a:r>
            <a:r>
              <a:rPr lang="hr-HR" sz="2400" i="1" dirty="0" err="1"/>
              <a:t>Initiative</a:t>
            </a:r>
            <a:r>
              <a:rPr lang="hr-HR" sz="2400" dirty="0"/>
              <a:t> projekt,</a:t>
            </a:r>
            <a:r>
              <a:rPr lang="hr-HR" sz="2400" dirty="0">
                <a:solidFill>
                  <a:srgbClr val="000000"/>
                </a:solidFill>
              </a:rPr>
              <a:t> </a:t>
            </a:r>
            <a:r>
              <a:rPr lang="hr-HR" sz="2400" dirty="0" err="1">
                <a:solidFill>
                  <a:srgbClr val="000000"/>
                </a:solidFill>
              </a:rPr>
              <a:t>CoSA</a:t>
            </a:r>
            <a:r>
              <a:rPr lang="hr-HR" sz="2400" dirty="0">
                <a:solidFill>
                  <a:srgbClr val="000000"/>
                </a:solidFill>
              </a:rPr>
              <a:t> (SAD)</a:t>
            </a:r>
          </a:p>
          <a:p>
            <a:pPr lvl="2"/>
            <a:r>
              <a:rPr lang="hr-HR" sz="2400" dirty="0">
                <a:solidFill>
                  <a:srgbClr val="000000"/>
                </a:solidFill>
              </a:rPr>
              <a:t>Digital OK alat, ICA MAST alat </a:t>
            </a:r>
          </a:p>
          <a:p>
            <a:pPr lvl="1"/>
            <a:r>
              <a:rPr lang="hr-HR" sz="2800" dirty="0">
                <a:solidFill>
                  <a:srgbClr val="000000"/>
                </a:solidFill>
              </a:rPr>
              <a:t>A2MIGO (E-ARK)</a:t>
            </a:r>
          </a:p>
          <a:p>
            <a:r>
              <a:rPr lang="hr-HR" sz="3300" dirty="0">
                <a:solidFill>
                  <a:srgbClr val="000000"/>
                </a:solidFill>
              </a:rPr>
              <a:t>nedostaje</a:t>
            </a:r>
            <a:r>
              <a:rPr lang="hr-HR" sz="3200" dirty="0">
                <a:solidFill>
                  <a:srgbClr val="000000"/>
                </a:solidFill>
              </a:rPr>
              <a:t> </a:t>
            </a:r>
          </a:p>
          <a:p>
            <a:pPr lvl="1"/>
            <a:r>
              <a:rPr lang="hr-HR" sz="2800" dirty="0">
                <a:solidFill>
                  <a:srgbClr val="000000"/>
                </a:solidFill>
              </a:rPr>
              <a:t>mogućnost procjene prakse s ukupnim gradivom i procjene svih glavnih procesa s gradivom u ustanovama</a:t>
            </a:r>
            <a:r>
              <a:rPr lang="hr-HR" sz="2800" dirty="0">
                <a:solidFill>
                  <a:srgbClr val="000000"/>
                </a:solidFill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10514-8108-9F4D-B0AB-340CDFE88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000" dirty="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79BA9-D604-4841-AECD-74F67BFDB7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371F4-7DF8-EF47-9882-59278EEFB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7</a:t>
            </a:fld>
            <a:endParaRPr lang="hr-HR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43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B5869B-2320-43F0-B805-E4E01DFE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2693976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E10A4E-5011-3245-AE1A-97CA62D89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dirty="0">
                <a:solidFill>
                  <a:srgbClr val="FFFFFF"/>
                </a:solidFill>
              </a:rPr>
              <a:t>AMMA model zrelosti </a:t>
            </a:r>
            <a:br>
              <a:rPr lang="hr-HR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(Archives Management Maturity Assessment)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2992E-6700-BA44-B4E6-3738BFB46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 lnSpcReduction="10000"/>
          </a:bodyPr>
          <a:lstStyle/>
          <a:p>
            <a:r>
              <a:rPr lang="hr-HR" sz="3200" dirty="0">
                <a:solidFill>
                  <a:srgbClr val="000000"/>
                </a:solidFill>
              </a:rPr>
              <a:t>modeli zrelosti su česti u drugim i u srodnom području</a:t>
            </a:r>
          </a:p>
          <a:p>
            <a:pPr lvl="1"/>
            <a:r>
              <a:rPr lang="hr-HR" sz="2800" dirty="0" err="1"/>
              <a:t>Katuu</a:t>
            </a:r>
            <a:r>
              <a:rPr lang="hr-HR" sz="2800" dirty="0"/>
              <a:t> (2016, 2018)</a:t>
            </a:r>
          </a:p>
          <a:p>
            <a:pPr lvl="2"/>
            <a:r>
              <a:rPr lang="hr-HR" sz="2400" dirty="0"/>
              <a:t>razne primjene modela zrelosti u području upravljanja zapisima i sadržajima</a:t>
            </a:r>
          </a:p>
          <a:p>
            <a:r>
              <a:rPr lang="hr-HR" sz="3200" dirty="0">
                <a:solidFill>
                  <a:srgbClr val="000000"/>
                </a:solidFill>
              </a:rPr>
              <a:t>arhivi i stvaratelji nisu imali model koji bi obuhvatio njihovu ukupnu praksu</a:t>
            </a:r>
          </a:p>
          <a:p>
            <a:pPr lvl="2"/>
            <a:endParaRPr lang="hr-HR" sz="2400" dirty="0"/>
          </a:p>
          <a:p>
            <a:pPr lvl="2"/>
            <a:endParaRPr lang="hr-HR" sz="2800" dirty="0"/>
          </a:p>
          <a:p>
            <a:pPr lvl="1"/>
            <a:endParaRPr lang="hr-HR" sz="2800" dirty="0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E9E57-BA3B-3749-8F68-A986EFBA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00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4ADF7-DBF3-C740-9DCB-C8335706A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FF0FA-271C-F74C-B635-83550D0F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8</a:t>
            </a:fld>
            <a:endParaRPr lang="hr-HR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3810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B5869B-2320-43F0-B805-E4E01DFEC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2693976"/>
          </a:xfrm>
          <a:prstGeom prst="rect">
            <a:avLst/>
          </a:prstGeom>
          <a:gradFill>
            <a:gsLst>
              <a:gs pos="0">
                <a:srgbClr val="00B0F0">
                  <a:lumMod val="90000"/>
                </a:srgbClr>
              </a:gs>
              <a:gs pos="25000">
                <a:srgbClr val="00B0F0">
                  <a:lumMod val="90000"/>
                </a:srgb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E10A4E-5011-3245-AE1A-97CA62D89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r-HR" sz="4000" dirty="0">
                <a:solidFill>
                  <a:srgbClr val="FFFFFF"/>
                </a:solidFill>
              </a:rPr>
              <a:t>AMMA model zrelosti </a:t>
            </a:r>
            <a:br>
              <a:rPr lang="hr-HR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(Archives Management Maturity Assessment)</a:t>
            </a:r>
            <a:endParaRPr lang="hr-HR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2992E-6700-BA44-B4E6-3738BFB46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2693976"/>
          </a:xfrm>
        </p:spPr>
        <p:txBody>
          <a:bodyPr>
            <a:normAutofit/>
          </a:bodyPr>
          <a:lstStyle/>
          <a:p>
            <a:r>
              <a:rPr lang="hr-HR" sz="3200" dirty="0">
                <a:solidFill>
                  <a:srgbClr val="000000"/>
                </a:solidFill>
              </a:rPr>
              <a:t>dizajn modela – što je učinjeno?</a:t>
            </a:r>
          </a:p>
          <a:p>
            <a:pPr lvl="1"/>
            <a:r>
              <a:rPr lang="hr-HR" sz="2800" dirty="0">
                <a:solidFill>
                  <a:srgbClr val="000000"/>
                </a:solidFill>
              </a:rPr>
              <a:t>određene su razine </a:t>
            </a:r>
          </a:p>
          <a:p>
            <a:pPr lvl="1"/>
            <a:r>
              <a:rPr lang="hr-HR" sz="2800" dirty="0"/>
              <a:t>određeni su kriteriji: </a:t>
            </a:r>
          </a:p>
          <a:p>
            <a:pPr marL="1371600" lvl="2" indent="-457200">
              <a:buFont typeface="+mj-lt"/>
              <a:buAutoNum type="arabicPeriod"/>
            </a:pPr>
            <a:r>
              <a:rPr lang="hr-HR" sz="2400" dirty="0">
                <a:solidFill>
                  <a:srgbClr val="000000"/>
                </a:solidFill>
              </a:rPr>
              <a:t>obrada gradiva</a:t>
            </a:r>
          </a:p>
          <a:p>
            <a:pPr marL="1371600" lvl="2" indent="-457200">
              <a:buFont typeface="+mj-lt"/>
              <a:buAutoNum type="arabicPeriod"/>
            </a:pPr>
            <a:r>
              <a:rPr lang="hr-HR" sz="2400" dirty="0">
                <a:solidFill>
                  <a:srgbClr val="000000"/>
                </a:solidFill>
              </a:rPr>
              <a:t>očuvanje</a:t>
            </a:r>
          </a:p>
          <a:p>
            <a:pPr marL="1371600" lvl="2" indent="-457200">
              <a:buFont typeface="+mj-lt"/>
              <a:buAutoNum type="arabicPeriod"/>
            </a:pPr>
            <a:r>
              <a:rPr lang="hr-HR" sz="2400" dirty="0">
                <a:solidFill>
                  <a:srgbClr val="000000"/>
                </a:solidFill>
              </a:rPr>
              <a:t>korištenje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E9E57-BA3B-3749-8F68-A986EFBA3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5661" y="6223702"/>
            <a:ext cx="6584750" cy="314067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hr-HR" sz="1000">
                <a:solidFill>
                  <a:srgbClr val="898989"/>
                </a:solidFill>
              </a:rPr>
              <a:t>51. savjetovanje hrvatskih arhivista, Slavonski Brod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4ADF7-DBF3-C740-9DCB-C8335706A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54138" y="6223702"/>
            <a:ext cx="3108065" cy="31406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FA4715ED-A4F0-4E40-BFAD-8C9794E19DD2}" type="datetime1">
              <a:rPr lang="hr-HR" sz="1000">
                <a:solidFill>
                  <a:srgbClr val="898989"/>
                </a:solidFill>
              </a:rPr>
              <a:pPr algn="r">
                <a:spcAft>
                  <a:spcPts val="600"/>
                </a:spcAft>
              </a:pPr>
              <a:t>23.10.2019.</a:t>
            </a:fld>
            <a:endParaRPr lang="hr-HR" sz="1000">
              <a:solidFill>
                <a:srgbClr val="89898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1FF0FA-271C-F74C-B635-83550D0F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4F4C3B2-6708-B741-8AF8-2879157BAEC1}" type="slidenum">
              <a:rPr lang="hr-HR" sz="1000">
                <a:solidFill>
                  <a:srgbClr val="898989"/>
                </a:solidFill>
              </a:rPr>
              <a:pPr>
                <a:spcAft>
                  <a:spcPts val="600"/>
                </a:spcAft>
              </a:pPr>
              <a:t>9</a:t>
            </a:fld>
            <a:endParaRPr lang="hr-HR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778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1125</Words>
  <Application>Microsoft Macintosh PowerPoint</Application>
  <PresentationFormat>Widescreen</PresentationFormat>
  <Paragraphs>207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Sadržaj</vt:lpstr>
      <vt:lpstr>Što su modeli zrelosti?</vt:lpstr>
      <vt:lpstr>Kako se rade modeli zrelosti? </vt:lpstr>
      <vt:lpstr>Kako se rade modeli zrelosti</vt:lpstr>
      <vt:lpstr>Kako se rade modeli zrelosti</vt:lpstr>
      <vt:lpstr>Za što u arhivistici mogu poslužiti modeli zrelosti?</vt:lpstr>
      <vt:lpstr>AMMA model zrelosti  (Archives Management Maturity Assessment)</vt:lpstr>
      <vt:lpstr>AMMA model zrelosti  (Archives Management Maturity Assessment)</vt:lpstr>
      <vt:lpstr>AMMA model zrelosti  (Archives Management Maturity Assessment)</vt:lpstr>
      <vt:lpstr>AMMA model zrelosti  (Archives Management Maturity Assessment)</vt:lpstr>
      <vt:lpstr>AMMA model zrelosti  (Archives Management Maturity Assessment)</vt:lpstr>
      <vt:lpstr>AMMA model zrelosti  (Archives Management Maturity Assessment)</vt:lpstr>
      <vt:lpstr>PowerPoint Presentation</vt:lpstr>
      <vt:lpstr>Daljnje istraživanje i izrada alata</vt:lpstr>
      <vt:lpstr>Daljnje istraživanje i izrada alata</vt:lpstr>
      <vt:lpstr>Literatura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Arian Rajh</dc:creator>
  <cp:lastModifiedBy>Arian Rajh</cp:lastModifiedBy>
  <cp:revision>27</cp:revision>
  <dcterms:created xsi:type="dcterms:W3CDTF">2019-10-15T21:32:09Z</dcterms:created>
  <dcterms:modified xsi:type="dcterms:W3CDTF">2019-10-23T07:00:00Z</dcterms:modified>
</cp:coreProperties>
</file>