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5" r:id="rId13"/>
  </p:sldIdLst>
  <p:sldSz cx="9144000" cy="5715000" type="screen16x10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86" y="677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282E-D53A-4D1A-BBA4-1A02943C1098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BA5E7-CC47-4734-9E3F-14B368D44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7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697260"/>
            <a:ext cx="7772400" cy="2232248"/>
          </a:xfrm>
        </p:spPr>
        <p:txBody>
          <a:bodyPr/>
          <a:lstStyle>
            <a:lvl1pPr algn="ctr">
              <a:defRPr/>
            </a:lvl1pPr>
          </a:lstStyle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9952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F17E-BB60-4ACA-AA6D-2C265DDABE9F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E69D-591B-44E3-8FBF-68681B4CF764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E45B-305F-4D6D-86C0-B0A8DB783EFD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C982-C61D-4038-B39B-CE4EF57EB326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DFA9-FE5F-4CD5-9DCB-5F8FB5B01DF5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9F4D-0452-4A16-90F9-A46473E41A72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A930-80AC-44EE-A1BF-B838458DAD4C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6F1-45CF-4010-8DA0-2F1294537C85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F9CF9-1777-47D4-8071-CB44CE2691F0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B52B-E5D1-4F0F-935B-317D8E909373}" type="datetime1">
              <a:rPr lang="sr-Latn-CS" smtClean="0"/>
              <a:t>20.10.2019.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35496" y="24545"/>
            <a:ext cx="9073008" cy="7447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35496" y="841276"/>
            <a:ext cx="907300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/>
              <a:t>Kliknite da biste uredili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0" y="5563558"/>
            <a:ext cx="827584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E1995-1D8E-4C0B-B671-63BF3CAC737C}" type="datetime1">
              <a:rPr lang="sr-Latn-CS" smtClean="0"/>
              <a:t>20.10.2019.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755576" y="5563558"/>
            <a:ext cx="7704856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532440" y="5563558"/>
            <a:ext cx="611560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err="1"/>
              <a:t>Vodič</a:t>
            </a:r>
            <a:r>
              <a:rPr lang="en-US" sz="4400" dirty="0"/>
              <a:t> za </a:t>
            </a:r>
            <a:r>
              <a:rPr lang="en-US" sz="4400" dirty="0" err="1"/>
              <a:t>digitalno</a:t>
            </a:r>
            <a:r>
              <a:rPr lang="en-US" sz="4400" dirty="0"/>
              <a:t> </a:t>
            </a:r>
            <a:r>
              <a:rPr lang="en-US" sz="4400" dirty="0" err="1"/>
              <a:t>očuvanje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Katarina </a:t>
            </a:r>
            <a:r>
              <a:rPr lang="en-US" dirty="0" err="1">
                <a:solidFill>
                  <a:schemeClr val="tx1"/>
                </a:solidFill>
              </a:rPr>
              <a:t>Pavelić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Filozofski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fakultet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Sveučilišta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Zagrebu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Odsjek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informacijske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komunikacijske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znanosti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smjer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Arhivistika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r>
              <a:rPr lang="en-US" dirty="0" err="1">
                <a:solidFill>
                  <a:schemeClr val="tx1"/>
                </a:solidFill>
              </a:rPr>
              <a:t>Listopad</a:t>
            </a:r>
            <a:r>
              <a:rPr lang="en-US" dirty="0">
                <a:solidFill>
                  <a:schemeClr val="tx1"/>
                </a:solidFill>
              </a:rPr>
              <a:t>, 2019. </a:t>
            </a:r>
            <a:r>
              <a:rPr lang="en-US" dirty="0" err="1">
                <a:solidFill>
                  <a:schemeClr val="tx1"/>
                </a:solidFill>
              </a:rPr>
              <a:t>godine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81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6562E4A-A6DD-4F3B-85A8-E4B1F2D4C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Vodič</a:t>
            </a:r>
            <a:r>
              <a:rPr lang="en-US" dirty="0"/>
              <a:t> za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11458BD-F34B-4842-B401-4F5A69468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omogućuju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uređeno</a:t>
            </a:r>
            <a:r>
              <a:rPr lang="en-US" dirty="0"/>
              <a:t> </a:t>
            </a:r>
            <a:r>
              <a:rPr lang="en-US" dirty="0" err="1"/>
              <a:t>zakonodavstvo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efikasna</a:t>
            </a:r>
            <a:r>
              <a:rPr lang="en-US" dirty="0"/>
              <a:t> </a:t>
            </a:r>
            <a:r>
              <a:rPr lang="en-US" dirty="0" err="1"/>
              <a:t>organizacijska</a:t>
            </a:r>
            <a:r>
              <a:rPr lang="en-US" dirty="0"/>
              <a:t> </a:t>
            </a:r>
            <a:r>
              <a:rPr lang="en-US" dirty="0" err="1"/>
              <a:t>infrastruktura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razvijena</a:t>
            </a:r>
            <a:r>
              <a:rPr lang="en-US" dirty="0"/>
              <a:t> </a:t>
            </a:r>
            <a:r>
              <a:rPr lang="en-US" dirty="0" err="1"/>
              <a:t>tehnološka</a:t>
            </a:r>
            <a:r>
              <a:rPr lang="en-US" dirty="0"/>
              <a:t> </a:t>
            </a:r>
            <a:r>
              <a:rPr lang="en-US" dirty="0" err="1"/>
              <a:t>infrastruktura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 err="1"/>
              <a:t>resursi</a:t>
            </a:r>
            <a:r>
              <a:rPr lang="en-US" dirty="0"/>
              <a:t> (</a:t>
            </a:r>
            <a:r>
              <a:rPr lang="en-US" dirty="0" err="1"/>
              <a:t>financijski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ljudski</a:t>
            </a:r>
            <a:r>
              <a:rPr lang="en-US" dirty="0"/>
              <a:t>)</a:t>
            </a:r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B4ED4A93-EEB4-4215-B4B6-6453376C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598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7FE246-8598-4E0A-A48E-51296970C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Zaključak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186D5AC-6397-4436-B0E3-8D51700AC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tradicionalno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gradiva</a:t>
            </a:r>
            <a:r>
              <a:rPr lang="en-US" dirty="0"/>
              <a:t> vs.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gradiva</a:t>
            </a:r>
            <a:r>
              <a:rPr lang="en-US" dirty="0"/>
              <a:t> ?</a:t>
            </a:r>
          </a:p>
          <a:p>
            <a:r>
              <a:rPr lang="en-US" dirty="0" err="1"/>
              <a:t>suživot</a:t>
            </a:r>
            <a:r>
              <a:rPr lang="en-US" dirty="0"/>
              <a:t> “</a:t>
            </a:r>
            <a:r>
              <a:rPr lang="en-US" dirty="0" err="1"/>
              <a:t>starog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” ?</a:t>
            </a:r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D0447CD3-8F49-490F-97BA-C6C1DB5A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794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8F4AF1-02C4-4328-A044-8DBFF0EF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99F330E-EE25-4126-B824-2B8A4F631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 err="1"/>
              <a:t>Hvala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pozornosti</a:t>
            </a:r>
            <a:r>
              <a:rPr lang="en-US" b="1" dirty="0"/>
              <a:t>!</a:t>
            </a:r>
            <a:endParaRPr lang="hr-HR" b="1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8207B83B-03EF-407E-AF80-4DF58FF5E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6808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Sadržaj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Uvod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Digital Preservation Coalition (DPC)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Vodič</a:t>
            </a:r>
            <a:r>
              <a:rPr lang="en-US" dirty="0"/>
              <a:t> za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Zaključak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0712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AC66DA-93B2-48B6-9872-E73CBA24E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Uvod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0441D1A-210F-4641-8B2E-41D3CE4AF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brzi</a:t>
            </a:r>
            <a:r>
              <a:rPr lang="en-US" dirty="0"/>
              <a:t> </a:t>
            </a:r>
            <a:r>
              <a:rPr lang="en-US" dirty="0" err="1"/>
              <a:t>tehnološki</a:t>
            </a:r>
            <a:r>
              <a:rPr lang="en-US" dirty="0"/>
              <a:t> </a:t>
            </a:r>
            <a:r>
              <a:rPr lang="en-US" dirty="0" err="1"/>
              <a:t>razvoj</a:t>
            </a:r>
            <a:endParaRPr lang="en-US" dirty="0"/>
          </a:p>
          <a:p>
            <a:r>
              <a:rPr lang="en-US" dirty="0" err="1"/>
              <a:t>digitalizacija</a:t>
            </a:r>
            <a:endParaRPr lang="en-US" dirty="0"/>
          </a:p>
          <a:p>
            <a:r>
              <a:rPr lang="en-US" dirty="0" err="1"/>
              <a:t>veliki</a:t>
            </a:r>
            <a:r>
              <a:rPr lang="en-US" dirty="0"/>
              <a:t> (</a:t>
            </a:r>
            <a:r>
              <a:rPr lang="en-US" dirty="0" err="1"/>
              <a:t>veći</a:t>
            </a:r>
            <a:r>
              <a:rPr lang="en-US" dirty="0"/>
              <a:t>)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formata</a:t>
            </a:r>
            <a:r>
              <a:rPr lang="en-US" dirty="0"/>
              <a:t> za </a:t>
            </a:r>
            <a:r>
              <a:rPr lang="en-US" dirty="0" err="1"/>
              <a:t>pohranu</a:t>
            </a:r>
            <a:endParaRPr lang="en-US" dirty="0"/>
          </a:p>
          <a:p>
            <a:r>
              <a:rPr lang="en-US" dirty="0" err="1"/>
              <a:t>dugotrajno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en-US" dirty="0"/>
          </a:p>
          <a:p>
            <a:r>
              <a:rPr lang="en-US" dirty="0"/>
              <a:t>…</a:t>
            </a:r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1FFBCE86-0E5E-4095-84FB-D4EB0CEF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956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4C5B1-EECB-40D1-B715-8EEFB2C3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hr-HR" dirty="0"/>
              <a:t>. </a:t>
            </a:r>
            <a:r>
              <a:rPr lang="en-US" dirty="0"/>
              <a:t>Digital Preservation Coalition (DPC)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46EBA-6F18-4368-91F3-35721A2A6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neprofitna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osnovana</a:t>
            </a:r>
            <a:r>
              <a:rPr lang="en-US" dirty="0"/>
              <a:t> 2002. </a:t>
            </a:r>
            <a:r>
              <a:rPr lang="en-US" dirty="0" err="1"/>
              <a:t>godine</a:t>
            </a:r>
            <a:endParaRPr lang="en-US" dirty="0"/>
          </a:p>
          <a:p>
            <a:r>
              <a:rPr lang="en-US" dirty="0" err="1"/>
              <a:t>korisnicima</a:t>
            </a:r>
            <a:r>
              <a:rPr lang="en-US" dirty="0"/>
              <a:t> </a:t>
            </a:r>
            <a:r>
              <a:rPr lang="en-US" dirty="0" err="1"/>
              <a:t>nudi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en-US" dirty="0"/>
          </a:p>
          <a:p>
            <a:r>
              <a:rPr lang="en-US" dirty="0" err="1"/>
              <a:t>trenutno</a:t>
            </a:r>
            <a:r>
              <a:rPr lang="en-US" dirty="0"/>
              <a:t> </a:t>
            </a:r>
            <a:r>
              <a:rPr lang="en-US" dirty="0" err="1"/>
              <a:t>promiče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proizišlih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dvaju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E-ARK (E-ARK4ALL)</a:t>
            </a:r>
          </a:p>
          <a:p>
            <a:pPr lvl="1"/>
            <a:r>
              <a:rPr lang="en-US" dirty="0" err="1"/>
              <a:t>veraPDF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E4679-22A8-4951-B89F-4B9A4303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30336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6FF2D7-F785-45D3-B2C6-04E654EF3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hr-HR" dirty="0"/>
              <a:t>. </a:t>
            </a:r>
            <a:r>
              <a:rPr lang="en-US" dirty="0"/>
              <a:t>Digital Preservation Coalition (DPC)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096563A-54A7-4806-BE7E-C5C6EC793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Bit List</a:t>
            </a:r>
            <a:endParaRPr lang="en-US" dirty="0"/>
          </a:p>
          <a:p>
            <a:pPr lvl="1"/>
            <a:r>
              <a:rPr lang="en-US" dirty="0" err="1"/>
              <a:t>inicijativa</a:t>
            </a:r>
            <a:r>
              <a:rPr lang="en-US" dirty="0"/>
              <a:t> </a:t>
            </a:r>
            <a:r>
              <a:rPr lang="en-US" dirty="0" err="1"/>
              <a:t>temeljena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snazi</a:t>
            </a:r>
            <a:r>
              <a:rPr lang="en-US" dirty="0"/>
              <a:t> </a:t>
            </a:r>
            <a:r>
              <a:rPr lang="en-US" dirty="0" err="1"/>
              <a:t>mnoštva</a:t>
            </a:r>
            <a:r>
              <a:rPr lang="en-US" dirty="0"/>
              <a:t> (</a:t>
            </a:r>
            <a:r>
              <a:rPr lang="en-US" dirty="0" err="1"/>
              <a:t>engl.</a:t>
            </a:r>
            <a:r>
              <a:rPr lang="en-US" dirty="0"/>
              <a:t> </a:t>
            </a:r>
            <a:r>
              <a:rPr lang="en-US" i="1" dirty="0"/>
              <a:t>crowd-sourcing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šest</a:t>
            </a:r>
            <a:r>
              <a:rPr lang="en-US" dirty="0"/>
              <a:t> </a:t>
            </a:r>
            <a:r>
              <a:rPr lang="en-US" dirty="0" err="1"/>
              <a:t>kategorija</a:t>
            </a:r>
            <a:r>
              <a:rPr lang="en-US" dirty="0"/>
              <a:t> </a:t>
            </a:r>
            <a:r>
              <a:rPr lang="en-US" dirty="0" err="1"/>
              <a:t>ugroženih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err="1"/>
              <a:t>Nizak</a:t>
            </a:r>
            <a:r>
              <a:rPr lang="en-US" dirty="0"/>
              <a:t> </a:t>
            </a:r>
            <a:r>
              <a:rPr lang="en-US" dirty="0" err="1"/>
              <a:t>rizik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 err="1"/>
              <a:t>Osjetljivo</a:t>
            </a:r>
            <a:r>
              <a:rPr lang="en-US" dirty="0"/>
              <a:t> </a:t>
            </a:r>
            <a:r>
              <a:rPr lang="en-US" dirty="0" err="1"/>
              <a:t>gradivo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 err="1"/>
              <a:t>Ugroženo</a:t>
            </a:r>
            <a:r>
              <a:rPr lang="en-US" dirty="0"/>
              <a:t> </a:t>
            </a:r>
            <a:r>
              <a:rPr lang="en-US" dirty="0" err="1"/>
              <a:t>gradivo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 err="1"/>
              <a:t>Kritično</a:t>
            </a:r>
            <a:r>
              <a:rPr lang="en-US" dirty="0"/>
              <a:t> </a:t>
            </a:r>
            <a:r>
              <a:rPr lang="en-US" dirty="0" err="1"/>
              <a:t>ugroženo</a:t>
            </a:r>
            <a:r>
              <a:rPr lang="en-US" dirty="0"/>
              <a:t> </a:t>
            </a:r>
            <a:r>
              <a:rPr lang="en-US" dirty="0" err="1"/>
              <a:t>gradivo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 err="1"/>
              <a:t>Praktički</a:t>
            </a:r>
            <a:r>
              <a:rPr lang="en-US" dirty="0"/>
              <a:t> </a:t>
            </a:r>
            <a:r>
              <a:rPr lang="en-US" dirty="0" err="1"/>
              <a:t>izumrlo</a:t>
            </a:r>
            <a:r>
              <a:rPr lang="en-US" dirty="0"/>
              <a:t> </a:t>
            </a:r>
            <a:r>
              <a:rPr lang="en-US" dirty="0" err="1"/>
              <a:t>gradivo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 err="1"/>
              <a:t>Zabrinutost</a:t>
            </a:r>
            <a:endParaRPr lang="en-US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14212325-D8F7-4521-9761-56FB67E3C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5599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833F3E-8722-416F-828F-FFB68273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Vodič</a:t>
            </a:r>
            <a:r>
              <a:rPr lang="en-US" dirty="0"/>
              <a:t> za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F101D25-3E5E-4C6F-A076-4B29D3821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engl.</a:t>
            </a:r>
            <a:r>
              <a:rPr lang="en-US" dirty="0"/>
              <a:t> </a:t>
            </a:r>
            <a:r>
              <a:rPr lang="en-US" i="1" dirty="0"/>
              <a:t>Executive Guide on Digital Preservation</a:t>
            </a:r>
            <a:r>
              <a:rPr lang="en-US" dirty="0"/>
              <a:t> (EGDP)</a:t>
            </a:r>
          </a:p>
          <a:p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vodiča</a:t>
            </a:r>
            <a:r>
              <a:rPr lang="en-US" dirty="0"/>
              <a:t> </a:t>
            </a:r>
            <a:r>
              <a:rPr lang="en-US" dirty="0" err="1"/>
              <a:t>podržan</a:t>
            </a:r>
            <a:r>
              <a:rPr lang="en-US" dirty="0"/>
              <a:t> je od </a:t>
            </a:r>
            <a:r>
              <a:rPr lang="en-US" dirty="0" err="1"/>
              <a:t>strane</a:t>
            </a:r>
            <a:r>
              <a:rPr lang="en-US" dirty="0"/>
              <a:t> UNESCO-</a:t>
            </a:r>
            <a:r>
              <a:rPr lang="en-US" dirty="0" err="1"/>
              <a:t>vog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i="1" dirty="0"/>
              <a:t>Memory of the World</a:t>
            </a:r>
            <a:r>
              <a:rPr lang="en-US" dirty="0"/>
              <a:t> (</a:t>
            </a:r>
            <a:r>
              <a:rPr lang="en-US" dirty="0" err="1"/>
              <a:t>MoW</a:t>
            </a:r>
            <a:r>
              <a:rPr lang="en-US" dirty="0"/>
              <a:t>)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PERSIST</a:t>
            </a:r>
          </a:p>
          <a:p>
            <a:r>
              <a:rPr lang="en-US" dirty="0" err="1"/>
              <a:t>Vodič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općenite</a:t>
            </a:r>
            <a:r>
              <a:rPr lang="en-US" dirty="0"/>
              <a:t> </a:t>
            </a:r>
            <a:r>
              <a:rPr lang="en-US" dirty="0" err="1"/>
              <a:t>smjernice</a:t>
            </a:r>
            <a:r>
              <a:rPr lang="en-US" dirty="0"/>
              <a:t> za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specifične</a:t>
            </a:r>
            <a:r>
              <a:rPr lang="en-US" dirty="0"/>
              <a:t> </a:t>
            </a:r>
            <a:r>
              <a:rPr lang="en-US" dirty="0" err="1"/>
              <a:t>smjernice</a:t>
            </a:r>
            <a:r>
              <a:rPr lang="en-US" dirty="0"/>
              <a:t> za </a:t>
            </a:r>
            <a:r>
              <a:rPr lang="en-US" dirty="0" err="1"/>
              <a:t>pojedine</a:t>
            </a:r>
            <a:r>
              <a:rPr lang="en-US" dirty="0"/>
              <a:t> </a:t>
            </a:r>
            <a:r>
              <a:rPr lang="en-US" dirty="0" err="1"/>
              <a:t>vrste</a:t>
            </a:r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80E69A8C-640F-48E0-9763-95C492C7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6799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1E47EC-B55E-41A0-B78C-A78C4B6E0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Vodič</a:t>
            </a:r>
            <a:r>
              <a:rPr lang="en-US" dirty="0"/>
              <a:t> za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988B453-B15B-4549-9E3D-A5017250E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Vodič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općenite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specifične</a:t>
            </a:r>
            <a:r>
              <a:rPr lang="en-US" dirty="0"/>
              <a:t> </a:t>
            </a:r>
            <a:r>
              <a:rPr lang="en-US" dirty="0" err="1"/>
              <a:t>smjernice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ključne</a:t>
            </a:r>
            <a:r>
              <a:rPr lang="en-US" dirty="0"/>
              <a:t> motive za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digitalnog</a:t>
            </a:r>
            <a:r>
              <a:rPr lang="en-US" dirty="0"/>
              <a:t> </a:t>
            </a:r>
            <a:r>
              <a:rPr lang="en-US" dirty="0" err="1"/>
              <a:t>očuvanja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primjere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nudi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materijale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</a:t>
            </a:r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D4A51C00-C4A6-4284-82E6-65943D631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7979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2006E5-3FB0-4DFD-8B2C-88576E91D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Vodič</a:t>
            </a:r>
            <a:r>
              <a:rPr lang="en-US" dirty="0"/>
              <a:t> za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93EDF7D-A05E-48D4-B2E8-E14AA4280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kategorije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Vodiča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arhivi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visokoobrazovne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istraživačke</a:t>
            </a:r>
            <a:r>
              <a:rPr lang="en-US" dirty="0"/>
              <a:t> </a:t>
            </a:r>
            <a:r>
              <a:rPr lang="en-US" dirty="0" err="1"/>
              <a:t>ustanove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knjižnice</a:t>
            </a:r>
            <a:r>
              <a:rPr lang="en-US" dirty="0"/>
              <a:t> </a:t>
            </a:r>
            <a:r>
              <a:rPr lang="en-US" dirty="0" err="1"/>
              <a:t>te</a:t>
            </a:r>
            <a:endParaRPr lang="en-US" dirty="0"/>
          </a:p>
          <a:p>
            <a:pPr lvl="1"/>
            <a:r>
              <a:rPr lang="en-US" dirty="0" err="1"/>
              <a:t>muzeji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galerije</a:t>
            </a:r>
            <a:r>
              <a:rPr lang="en-US" dirty="0"/>
              <a:t>.</a:t>
            </a:r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940E568D-0F96-4DAF-B0AA-998C0646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494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E06DF3-0B5A-460E-B9B4-63FC8ABC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Vodič</a:t>
            </a:r>
            <a:r>
              <a:rPr lang="en-US" dirty="0"/>
              <a:t> za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4D8A5C-432C-49F9-AE4E-A986D3D13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temelji</a:t>
            </a:r>
            <a:r>
              <a:rPr lang="en-US" dirty="0"/>
              <a:t> </a:t>
            </a:r>
            <a:r>
              <a:rPr lang="en-US" dirty="0" err="1"/>
              <a:t>Vodič</a:t>
            </a:r>
            <a:r>
              <a:rPr lang="en-US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“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?”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“Koji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rizici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ne </a:t>
            </a:r>
            <a:r>
              <a:rPr lang="en-US" dirty="0" err="1"/>
              <a:t>provodi</a:t>
            </a:r>
            <a:r>
              <a:rPr lang="en-US" dirty="0"/>
              <a:t>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?”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“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?”</a:t>
            </a:r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145F0AF4-3860-4CA9-A72E-77530EEB8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9</a:t>
            </a:fld>
            <a:endParaRPr lang="hr-HR"/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3F2FE857-1369-4545-A385-0C07CC6D4732}"/>
              </a:ext>
            </a:extLst>
          </p:cNvPr>
          <p:cNvSpPr/>
          <p:nvPr/>
        </p:nvSpPr>
        <p:spPr>
          <a:xfrm>
            <a:off x="3671294" y="2857500"/>
            <a:ext cx="198082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bg1">
                    <a:lumMod val="50000"/>
                  </a:schemeClr>
                </a:solidFill>
                <a:effectLst/>
              </a:rPr>
              <a:t>?</a:t>
            </a:r>
            <a:endParaRPr lang="hr-HR" sz="6000" b="1" cap="none" spc="0" dirty="0">
              <a:ln/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BB436F4D-E95E-419D-A510-73827AF6B3C4}"/>
              </a:ext>
            </a:extLst>
          </p:cNvPr>
          <p:cNvSpPr/>
          <p:nvPr/>
        </p:nvSpPr>
        <p:spPr>
          <a:xfrm rot="20619811">
            <a:off x="4115228" y="3533857"/>
            <a:ext cx="3336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/>
              </a:rPr>
              <a:t>?</a:t>
            </a:r>
            <a:endParaRPr lang="hr-HR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/>
            </a:endParaRPr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id="{9DB3455B-CFC4-4056-927E-917C898AAD4D}"/>
              </a:ext>
            </a:extLst>
          </p:cNvPr>
          <p:cNvSpPr/>
          <p:nvPr/>
        </p:nvSpPr>
        <p:spPr>
          <a:xfrm rot="671910">
            <a:off x="4746557" y="3405605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hr-HR" sz="5400" b="0" cap="none" spc="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6695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335</TotalTime>
  <Words>346</Words>
  <Application>Microsoft Office PowerPoint</Application>
  <PresentationFormat>Prikaz na zaslonu (16:10)</PresentationFormat>
  <Paragraphs>82</Paragraphs>
  <Slides>12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tema</vt:lpstr>
      <vt:lpstr>Vodič za digitalno očuvanje</vt:lpstr>
      <vt:lpstr>Sadržaj</vt:lpstr>
      <vt:lpstr>1. Uvod</vt:lpstr>
      <vt:lpstr>2. Digital Preservation Coalition (DPC)</vt:lpstr>
      <vt:lpstr>2. Digital Preservation Coalition (DPC)</vt:lpstr>
      <vt:lpstr>3. Vodič za digitalno očuvanje</vt:lpstr>
      <vt:lpstr>3. Vodič za digitalno očuvanje</vt:lpstr>
      <vt:lpstr>3. Vodič za digitalno očuvanje</vt:lpstr>
      <vt:lpstr>3. Vodič za digitalno očuvanje</vt:lpstr>
      <vt:lpstr>3. Vodič za digitalno očuvanje</vt:lpstr>
      <vt:lpstr>4. Zaključak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Hrvoje</dc:creator>
  <cp:lastModifiedBy>Katarina</cp:lastModifiedBy>
  <cp:revision>43</cp:revision>
  <dcterms:created xsi:type="dcterms:W3CDTF">2017-05-20T09:37:56Z</dcterms:created>
  <dcterms:modified xsi:type="dcterms:W3CDTF">2019-10-20T13:19:14Z</dcterms:modified>
</cp:coreProperties>
</file>