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0" r:id="rId4"/>
    <p:sldId id="262" r:id="rId5"/>
    <p:sldId id="263" r:id="rId6"/>
    <p:sldId id="264" r:id="rId7"/>
    <p:sldId id="265" r:id="rId8"/>
    <p:sldId id="266" r:id="rId9"/>
    <p:sldId id="258" r:id="rId10"/>
    <p:sldId id="257" r:id="rId11"/>
    <p:sldId id="259" r:id="rId12"/>
    <p:sldId id="267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ili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BITI (metar dužni) ili </a:t>
            </a:r>
            <a:br>
              <a:rPr lang="hr-HR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hr-HR" sz="3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NE BITI (metar kvadratni)</a:t>
            </a:r>
            <a:endParaRPr lang="hr-HR" sz="36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Hamletovska dvojba opstanka </a:t>
            </a:r>
          </a:p>
          <a:p>
            <a:r>
              <a:rPr lang="hr-HR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dubrovačkoga arhiva</a:t>
            </a:r>
            <a:endParaRPr lang="hr-HR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05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NE BITI:</a:t>
            </a:r>
            <a:r>
              <a:rPr lang="hr-HR" b="1" dirty="0" smtClean="0">
                <a:latin typeface="Arial Black" panose="020B0A04020102020204" pitchFamily="34" charset="0"/>
              </a:rPr>
              <a:t> </a:t>
            </a:r>
            <a:r>
              <a:rPr lang="hr-HR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METAR KVADRATNI</a:t>
            </a:r>
            <a:endParaRPr lang="hr-HR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Slikovni rezultat za METAR KVADRATNI slik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2685536"/>
            <a:ext cx="2857500" cy="290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15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likovni rezultat za palača sponz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35" y="766118"/>
            <a:ext cx="10404390" cy="537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0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60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VIŠA SILA?!</a:t>
            </a:r>
            <a:endParaRPr lang="hr-HR" sz="60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1295400" y="2529737"/>
            <a:ext cx="4718304" cy="461319"/>
          </a:xfrm>
        </p:spPr>
        <p:txBody>
          <a:bodyPr/>
          <a:lstStyle/>
          <a:p>
            <a:pPr algn="ctr"/>
            <a:r>
              <a:rPr lang="hr-HR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METAR DUŽNI</a:t>
            </a:r>
            <a:endParaRPr lang="hr-HR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268995" y="2381122"/>
            <a:ext cx="5148647" cy="576262"/>
          </a:xfrm>
        </p:spPr>
        <p:txBody>
          <a:bodyPr/>
          <a:lstStyle/>
          <a:p>
            <a:pPr algn="ctr"/>
            <a:r>
              <a:rPr lang="hr-HR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METAR KVADRATNI</a:t>
            </a:r>
            <a:endParaRPr lang="hr-HR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6146" name="Picture 2" descr="https://www.had-info.hr/filmovi/slika/lab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234795"/>
            <a:ext cx="4331043" cy="264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Milan Bandić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533" y="3234795"/>
            <a:ext cx="3509433" cy="263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14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60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LAKAT</a:t>
            </a:r>
            <a:endParaRPr lang="hr-HR" sz="60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Rezervirano mjesto sadržaja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255" y="1388533"/>
            <a:ext cx="4926226" cy="4080935"/>
          </a:xfrm>
        </p:spPr>
      </p:pic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97925" y="2998573"/>
            <a:ext cx="4547286" cy="1984864"/>
          </a:xfrm>
        </p:spPr>
        <p:txBody>
          <a:bodyPr>
            <a:normAutofit fontScale="92500" lnSpcReduction="20000"/>
          </a:bodyPr>
          <a:lstStyle/>
          <a:p>
            <a:endParaRPr lang="hr-HR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endParaRPr lang="hr-HR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r>
              <a:rPr lang="hr-H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PRIJEDLOG: UVESTI </a:t>
            </a:r>
            <a:r>
              <a:rPr lang="hr-HR" sz="20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DUBROVAČKI LAKAT </a:t>
            </a:r>
            <a:r>
              <a:rPr lang="hr-H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KAO MJERNU JEDINICU ZA ARHIVSKO GRADIV0 DRŽAVNOG ARHIVA U </a:t>
            </a:r>
            <a:r>
              <a:rPr lang="hr-H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DUBROVNIKU!</a:t>
            </a:r>
            <a:endParaRPr lang="hr-HR" sz="2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6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C00000"/>
                </a:solidFill>
                <a:latin typeface="Arial Black" panose="020B0A04020102020204" pitchFamily="34" charset="0"/>
              </a:rPr>
              <a:t>o</a:t>
            </a:r>
            <a:r>
              <a:rPr lang="hr-HR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d 1952.</a:t>
            </a:r>
            <a:endParaRPr lang="hr-HR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r-HR" dirty="0" smtClean="0"/>
          </a:p>
          <a:p>
            <a:endParaRPr lang="hr-HR" dirty="0"/>
          </a:p>
          <a:p>
            <a:pPr marL="0" indent="0">
              <a:buNone/>
            </a:pPr>
            <a:r>
              <a:rPr lang="hr-HR" sz="4800" smtClean="0">
                <a:solidFill>
                  <a:srgbClr val="002060"/>
                </a:solidFill>
                <a:latin typeface="Arial Black" panose="020B0A04020102020204" pitchFamily="34" charset="0"/>
              </a:rPr>
              <a:t>„... adaptacije </a:t>
            </a:r>
            <a:r>
              <a:rPr lang="hr-HR" sz="4800" dirty="0">
                <a:solidFill>
                  <a:srgbClr val="002060"/>
                </a:solidFill>
                <a:latin typeface="Arial Black" panose="020B0A04020102020204" pitchFamily="34" charset="0"/>
              </a:rPr>
              <a:t>palače </a:t>
            </a:r>
            <a:r>
              <a:rPr lang="hr-HR" sz="4800" dirty="0" err="1">
                <a:solidFill>
                  <a:srgbClr val="002060"/>
                </a:solidFill>
                <a:latin typeface="Arial Black" panose="020B0A04020102020204" pitchFamily="34" charset="0"/>
              </a:rPr>
              <a:t>Sponza</a:t>
            </a:r>
            <a:r>
              <a:rPr lang="hr-HR" sz="4800" dirty="0">
                <a:solidFill>
                  <a:srgbClr val="002060"/>
                </a:solidFill>
                <a:latin typeface="Arial Black" panose="020B0A04020102020204" pitchFamily="34" charset="0"/>
              </a:rPr>
              <a:t> u arhivsku </a:t>
            </a:r>
            <a:r>
              <a:rPr lang="hr-HR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zgradu..” </a:t>
            </a:r>
            <a:endParaRPr lang="hr-HR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Strelica udesno 3"/>
          <p:cNvSpPr/>
          <p:nvPr/>
        </p:nvSpPr>
        <p:spPr>
          <a:xfrm>
            <a:off x="7529384" y="147457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6698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Ugovor o prijenosu </a:t>
            </a:r>
            <a:r>
              <a:rPr lang="hr-HR" sz="32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zgrade </a:t>
            </a:r>
            <a:r>
              <a:rPr lang="hr-HR" sz="32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(palača </a:t>
            </a:r>
            <a:r>
              <a:rPr lang="hr-HR" sz="3200" b="1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Sponza</a:t>
            </a:r>
            <a:r>
              <a:rPr lang="hr-HR" sz="32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)</a:t>
            </a:r>
            <a:br>
              <a:rPr lang="hr-HR" sz="32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hr-HR" sz="32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6</a:t>
            </a:r>
            <a: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. travnja 1967.</a:t>
            </a:r>
            <a:r>
              <a:rPr lang="hr-HR" dirty="0"/>
              <a:t> 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hr-HR" b="1" dirty="0" smtClean="0">
              <a:latin typeface="Arial Black" panose="020B0A04020102020204" pitchFamily="34" charset="0"/>
            </a:endParaRPr>
          </a:p>
          <a:p>
            <a:pPr algn="just"/>
            <a:endParaRPr lang="hr-HR" b="1" dirty="0"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r>
              <a:rPr lang="hr-HR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„</a:t>
            </a:r>
            <a:r>
              <a:rPr lang="hr-HR" b="1" dirty="0">
                <a:solidFill>
                  <a:srgbClr val="002060"/>
                </a:solidFill>
                <a:latin typeface="Arial Black" panose="020B0A04020102020204" pitchFamily="34" charset="0"/>
              </a:rPr>
              <a:t>Historijski arhiv Dubrovnik ovlašćuje se da bez daljnjega sudjelovanja Općine Dubrovnik postigne u </a:t>
            </a:r>
            <a:r>
              <a:rPr lang="hr-HR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zemljišniku</a:t>
            </a:r>
            <a:r>
              <a:rPr lang="hr-HR" b="1" dirty="0">
                <a:solidFill>
                  <a:srgbClr val="002060"/>
                </a:solidFill>
                <a:latin typeface="Arial Black" panose="020B0A04020102020204" pitchFamily="34" charset="0"/>
              </a:rPr>
              <a:t> ustupljenog prava na svoje ime.“</a:t>
            </a:r>
          </a:p>
        </p:txBody>
      </p:sp>
    </p:spTree>
    <p:extLst>
      <p:ext uri="{BB962C8B-B14F-4D97-AF65-F5344CB8AC3E}">
        <p14:creationId xmlns:p14="http://schemas.microsoft.com/office/powerpoint/2010/main" val="163576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Zakon </a:t>
            </a:r>
            <a:r>
              <a:rPr lang="hr-HR" dirty="0">
                <a:solidFill>
                  <a:srgbClr val="C00000"/>
                </a:solidFill>
                <a:latin typeface="Arial Black" panose="020B0A04020102020204" pitchFamily="34" charset="0"/>
              </a:rPr>
              <a:t>o vlasništvu i drugim stvarnim pravima (NN 91/1996)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hr-HR" b="1" dirty="0">
                <a:solidFill>
                  <a:srgbClr val="002060"/>
                </a:solidFill>
                <a:latin typeface="Arial Black" panose="020B0A04020102020204" pitchFamily="34" charset="0"/>
              </a:rPr>
              <a:t>č</a:t>
            </a:r>
            <a:r>
              <a:rPr lang="hr-HR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l. 360 </a:t>
            </a:r>
          </a:p>
          <a:p>
            <a:pPr marL="0" indent="0" algn="just">
              <a:buNone/>
            </a:pPr>
            <a:r>
              <a:rPr lang="hr-H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„Pravo </a:t>
            </a:r>
            <a:r>
              <a:rPr lang="hr-HR" dirty="0">
                <a:solidFill>
                  <a:srgbClr val="002060"/>
                </a:solidFill>
                <a:latin typeface="Arial Black" panose="020B0A04020102020204" pitchFamily="34" charset="0"/>
              </a:rPr>
              <a:t>upravljanja, odnosno korištenja i raspolaganja na stvari u društvenom vlasništvu osobe koja se do stupanja na snagu ovoga Zakona nije pretvorila u subjekt prava vlasništva, postaje stupanjem na snagu ovoga Zakona pravo vlasništva dotadašnjega nositelja prava upravljanja, odnosno korištenja i raspolaganja na toj stvari, ako je stvar sposobna biti predmetom prava vlasništva, osim ako posebnim zakonom nije određeno drukčije.“</a:t>
            </a:r>
            <a:endParaRPr lang="hr-HR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51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95399" y="1041400"/>
            <a:ext cx="6241816" cy="812114"/>
          </a:xfrm>
        </p:spPr>
        <p:txBody>
          <a:bodyPr>
            <a:normAutofit/>
          </a:bodyPr>
          <a:lstStyle/>
          <a:p>
            <a:r>
              <a:rPr lang="hr-HR" sz="40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1996. – 2001.</a:t>
            </a:r>
            <a:endParaRPr lang="hr-HR" sz="40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295399" y="2110373"/>
            <a:ext cx="6241816" cy="1828800"/>
          </a:xfrm>
        </p:spPr>
        <p:txBody>
          <a:bodyPr>
            <a:noAutofit/>
          </a:bodyPr>
          <a:lstStyle/>
          <a:p>
            <a:pPr algn="just"/>
            <a:r>
              <a:rPr lang="hr-HR" sz="2400" dirty="0">
                <a:solidFill>
                  <a:srgbClr val="002060"/>
                </a:solidFill>
                <a:latin typeface="Arial Black" panose="020B0A04020102020204" pitchFamily="34" charset="0"/>
              </a:rPr>
              <a:t>Z</a:t>
            </a:r>
            <a:r>
              <a:rPr lang="hr-HR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ašto </a:t>
            </a:r>
            <a:r>
              <a:rPr lang="hr-HR" sz="2400" dirty="0">
                <a:solidFill>
                  <a:srgbClr val="002060"/>
                </a:solidFill>
                <a:latin typeface="Arial Black" panose="020B0A04020102020204" pitchFamily="34" charset="0"/>
              </a:rPr>
              <a:t>tadašnja uprava Arhiva nakon donošenja Zakona o vlasništvu i drugim stvarnim pravima (NN 91/1996) nije poduzela nikakve pravne radnje po pitanju vlasničkih prava nad palačom </a:t>
            </a:r>
            <a:r>
              <a:rPr lang="hr-HR" sz="24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Sponza</a:t>
            </a:r>
            <a:r>
              <a:rPr lang="hr-HR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i zemljištem u </a:t>
            </a:r>
            <a:r>
              <a:rPr lang="hr-HR" sz="24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Lapadu</a:t>
            </a:r>
            <a:r>
              <a:rPr lang="hr-HR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?</a:t>
            </a:r>
            <a:endParaRPr lang="hr-HR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4098" name="Picture 2" descr="Slikovni rezultat za upitnik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9" r="1791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83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95399" y="1041400"/>
            <a:ext cx="6241816" cy="1281670"/>
          </a:xfrm>
        </p:spPr>
        <p:txBody>
          <a:bodyPr>
            <a:normAutofit fontScale="90000"/>
          </a:bodyPr>
          <a:lstStyle/>
          <a:p>
            <a:r>
              <a:rPr lang="hr-HR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Rješenje </a:t>
            </a:r>
            <a:r>
              <a:rPr lang="hr-HR" dirty="0">
                <a:solidFill>
                  <a:srgbClr val="C00000"/>
                </a:solidFill>
                <a:latin typeface="Arial Black" panose="020B0A04020102020204" pitchFamily="34" charset="0"/>
              </a:rPr>
              <a:t>Općinskog suda u Dubrovniku </a:t>
            </a:r>
            <a:r>
              <a:rPr lang="hr-HR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Z.2332/1</a:t>
            </a:r>
            <a:br>
              <a:rPr lang="hr-HR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hr-HR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hr-HR" dirty="0">
                <a:solidFill>
                  <a:srgbClr val="C00000"/>
                </a:solidFill>
                <a:latin typeface="Arial Black" panose="020B0A04020102020204" pitchFamily="34" charset="0"/>
              </a:rPr>
              <a:t>od 7. svibnja 2002. 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295399" y="2463114"/>
            <a:ext cx="6241816" cy="3353486"/>
          </a:xfrm>
        </p:spPr>
        <p:txBody>
          <a:bodyPr>
            <a:normAutofit/>
          </a:bodyPr>
          <a:lstStyle/>
          <a:p>
            <a:r>
              <a:rPr lang="hr-HR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ZGR. 1854 PALAČA</a:t>
            </a:r>
          </a:p>
          <a:p>
            <a:r>
              <a:rPr lang="hr-HR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ZGR. 1855 LOĐA</a:t>
            </a:r>
          </a:p>
          <a:p>
            <a:r>
              <a:rPr lang="hr-HR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Vlasnički dio: 1/1</a:t>
            </a:r>
          </a:p>
          <a:p>
            <a:r>
              <a:rPr lang="hr-HR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DRŽAVNI ARHIV U DUBROVNIKU</a:t>
            </a:r>
          </a:p>
          <a:p>
            <a:r>
              <a:rPr lang="hr-HR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Tereta nema!</a:t>
            </a:r>
            <a:endParaRPr lang="hr-HR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5122" name="Picture 2" descr="Slikovni rezultat za palača sponza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9" r="2593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78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95402" y="642551"/>
            <a:ext cx="9601196" cy="1416908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/>
            </a:r>
            <a:br>
              <a:rPr lang="hr-HR" dirty="0" smtClean="0"/>
            </a:br>
            <a:r>
              <a:rPr lang="hr-HR" sz="73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KAD SELITE?!</a:t>
            </a:r>
            <a:endParaRPr lang="hr-HR" sz="73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26721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hr-H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Zapisnik o stručnom nadzoru te zaključci o uvjetima i kriterijima preseljenja </a:t>
            </a:r>
            <a:r>
              <a:rPr lang="hr-HR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dijela arhivskoga gradiva </a:t>
            </a:r>
            <a:r>
              <a:rPr lang="hr-H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iz </a:t>
            </a:r>
            <a:r>
              <a:rPr lang="hr-H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palače </a:t>
            </a:r>
            <a:r>
              <a:rPr lang="hr-HR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Sponza</a:t>
            </a:r>
            <a:r>
              <a:rPr lang="hr-H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u novouređena spremišta u Gružu Državnog arhiva u Dubrovniku (KLASA: 612-06/18-19/08 URBROJ: 565-09/1-18-5) Zagreb, 21. prosinca 2018.</a:t>
            </a:r>
          </a:p>
          <a:p>
            <a:pPr marL="0" indent="0">
              <a:buNone/>
            </a:pPr>
            <a:endParaRPr lang="hr-HR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hr-HR" sz="3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U </a:t>
            </a:r>
            <a:r>
              <a:rPr lang="hr-HR" sz="3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palači </a:t>
            </a:r>
            <a:r>
              <a:rPr lang="hr-HR" sz="36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Sponza</a:t>
            </a:r>
            <a:r>
              <a:rPr lang="hr-HR" sz="3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zadržati </a:t>
            </a:r>
          </a:p>
          <a:p>
            <a:pPr marL="0" indent="0" algn="ctr">
              <a:buNone/>
            </a:pPr>
            <a:r>
              <a:rPr lang="hr-HR" sz="3600" dirty="0">
                <a:solidFill>
                  <a:srgbClr val="C00000"/>
                </a:solidFill>
                <a:latin typeface="Arial Black" panose="020B0A04020102020204" pitchFamily="34" charset="0"/>
              </a:rPr>
              <a:t>u</a:t>
            </a:r>
            <a:r>
              <a:rPr lang="hr-HR" sz="3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kupno gradivo do 1945.</a:t>
            </a:r>
            <a:endParaRPr lang="hr-HR" sz="36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85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6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NE SELIMO!</a:t>
            </a:r>
            <a:endParaRPr lang="hr-HR" sz="6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295401" y="2556931"/>
            <a:ext cx="10048102" cy="348964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r-HR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„Uz već istaknute stručne stavove, upozoravamo na pozitivan trend mnogih europskih arhiva s dugom tradicijom, da i nakon preseljenja u novo izgrađene i novo uređene prostore u širem centru grada, pa i izvan njih, arhivi ostaju sjedištem trajno smješteni u starim gradskim jezgrama, odnosno, u svojim izvornim zgradama.”</a:t>
            </a:r>
            <a:endParaRPr lang="hr-HR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03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BITI:</a:t>
            </a:r>
            <a:r>
              <a:rPr lang="hr-HR" b="1" dirty="0" smtClean="0">
                <a:latin typeface="Arial Black" panose="020B0A04020102020204" pitchFamily="34" charset="0"/>
              </a:rPr>
              <a:t> </a:t>
            </a:r>
            <a:r>
              <a:rPr lang="hr-HR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METAR DUŽNI</a:t>
            </a:r>
            <a:endParaRPr lang="hr-HR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84" y="2557463"/>
            <a:ext cx="9463214" cy="3317875"/>
          </a:xfrm>
        </p:spPr>
      </p:pic>
    </p:spTree>
    <p:extLst>
      <p:ext uri="{BB962C8B-B14F-4D97-AF65-F5344CB8AC3E}">
        <p14:creationId xmlns:p14="http://schemas.microsoft.com/office/powerpoint/2010/main" val="418390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ski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2888</TotalTime>
  <Words>338</Words>
  <Application>Microsoft Office PowerPoint</Application>
  <PresentationFormat>Široki zaslon</PresentationFormat>
  <Paragraphs>38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17" baseType="lpstr">
      <vt:lpstr>Arial</vt:lpstr>
      <vt:lpstr>Arial Black</vt:lpstr>
      <vt:lpstr>Garamond</vt:lpstr>
      <vt:lpstr>Organski</vt:lpstr>
      <vt:lpstr>BITI (metar dužni) ili  NE BITI (metar kvadratni)</vt:lpstr>
      <vt:lpstr>od 1952.</vt:lpstr>
      <vt:lpstr>Ugovor o prijenosu zgrade (palača Sponza) 6. travnja 1967. </vt:lpstr>
      <vt:lpstr>Zakon o vlasništvu i drugim stvarnim pravima (NN 91/1996)</vt:lpstr>
      <vt:lpstr>1996. – 2001.</vt:lpstr>
      <vt:lpstr>Rješenje Općinskog suda u Dubrovniku Z.2332/1  od 7. svibnja 2002. </vt:lpstr>
      <vt:lpstr> KAD SELITE?!</vt:lpstr>
      <vt:lpstr>NE SELIMO!</vt:lpstr>
      <vt:lpstr>BITI: METAR DUŽNI</vt:lpstr>
      <vt:lpstr>NE BITI: METAR KVADRATNI</vt:lpstr>
      <vt:lpstr>PowerPointova prezentacija</vt:lpstr>
      <vt:lpstr>VIŠA SILA?!</vt:lpstr>
      <vt:lpstr>LAKAT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BITI (metar dužni) ili  NE BITI (metar kvadratni)</dc:title>
  <dc:creator>xxx</dc:creator>
  <cp:lastModifiedBy>xxx</cp:lastModifiedBy>
  <cp:revision>41</cp:revision>
  <dcterms:created xsi:type="dcterms:W3CDTF">2019-10-14T07:59:01Z</dcterms:created>
  <dcterms:modified xsi:type="dcterms:W3CDTF">2019-10-17T07:19:16Z</dcterms:modified>
</cp:coreProperties>
</file>