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ijetli stil 1 - Isticanj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r-Latn-R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Korištenje NAIS-a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0B4-4CBB-BCA7-62632EB35A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0B4-4CBB-BCA7-62632EB35A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0B4-4CBB-BCA7-62632EB35A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0B4-4CBB-BCA7-62632EB35A2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0B4-4CBB-BCA7-62632EB35A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sr-Latn-R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Redovito </c:v>
                </c:pt>
                <c:pt idx="1">
                  <c:v>Često</c:v>
                </c:pt>
                <c:pt idx="2">
                  <c:v>Rijetko</c:v>
                </c:pt>
                <c:pt idx="3">
                  <c:v>Iznimno</c:v>
                </c:pt>
                <c:pt idx="4">
                  <c:v>Nikad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>
                  <c:v>1</c:v>
                </c:pt>
                <c:pt idx="1">
                  <c:v>9</c:v>
                </c:pt>
                <c:pt idx="2">
                  <c:v>52</c:v>
                </c:pt>
                <c:pt idx="3">
                  <c:v>10</c:v>
                </c:pt>
                <c:pt idx="4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0B4-4CBB-BCA7-62632EB35A2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r-Latn-R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694D69-8A65-4F39-B1B0-3352B4799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FF9CC84-7E00-4543-B55F-D3C528EF8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A48D63E-44AA-43C7-B8EF-0CAC8D2B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0DF793B-EDF8-4391-9E43-5225FE33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CDE66FD-452F-471B-90AF-D8F16DF21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4539097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7F3B1A0-5D58-41CA-815F-6B674A395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3424BDDD-84DB-4BC4-9189-1E3E767188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EE6DC2E-D374-4F67-9DF4-D46CC22EC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AB07929-AFD1-4595-8A23-0BE335B0B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80CB19F-AF3B-4504-9F7A-5998A5A03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9024866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FD081B5E-925F-4FB8-B0DE-D641A9CDB3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231A0A68-434D-4A56-9B82-F23C561EF0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909C8DA-1922-4858-9F50-2D07904F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551F1E8-9A17-4884-8404-3BF37F482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A99069E-27D2-49AC-8D0D-9A8831AF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930114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A705895-25D4-4895-965D-9B357D08C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1E996CD-A9A7-47D9-9C59-B9C4892DD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4AD23938-CAAB-4140-9854-B5E90495D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6C6CF59-349E-4B33-9423-67037F2DB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87DFC60-D90A-4267-806F-629527E93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5095062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40B88D-5B66-4609-A737-7E2DE5A66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D2E70D5D-5605-4159-ACBF-A9B861F91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0803DE3-8C79-4887-A47B-FF0DBC5A6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794CAEF-F958-46DC-8B20-8EA2155C7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2EAD6CDF-3AD5-4A20-A32F-B2EFF1E59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3903702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DCD68C-8143-42C0-B858-D2ACBC74E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924A504-B714-481C-976C-983EC76F98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0126B6FD-DA0F-452C-8BC0-A4C6ED94A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76CDC673-B687-47E7-9DA3-83A7ACEB4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9B1906DF-F327-408B-9609-6713F142C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BD6048C5-DA62-4F90-A134-838CEA0C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456563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40E1F1E-56A0-4611-B307-37BFE3216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5A863AF8-5EE3-48D6-A827-DECF12235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7EA608B0-4474-48DD-8950-35040BB3A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D396F601-4C55-44E2-A50A-69C8D598C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EB3CA153-C66B-4FE2-B26A-2868E4FAC6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51DF9F41-A51B-438D-A670-A4EA47CA9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E8FA72C5-43B9-4DA6-9489-F170B4F70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B45554DF-CFE0-4947-ACA1-2ECDC1946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3896927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C90FDB-8B98-4407-A53D-D278ED4E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FC93F834-075A-4B13-8437-854A33C7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A04EC91C-8F89-49B9-9A46-794AE232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A0C78E4F-3A3D-4D0C-8B46-199626389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4071799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1405CDF9-BD5F-4F6D-9558-E3A8BCE28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155A2863-2F9F-43A2-98A2-36665E66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753DF2D0-1302-4654-9833-3A5B8E537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6752346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345873-05DB-4A54-A9B7-7854223EE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ED5B135-50A1-4672-BE4D-746215060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1EF0919-7385-4FF5-B8DB-F03029992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FFB64BD4-5B55-45BE-B7DC-EE63AB3E0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9F04B13E-5605-469D-8AE8-082866562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42A5F93-56EE-49BD-B28B-B0F59A30C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2340709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28095D-33B6-446D-B3A4-FE38C915B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E615EFDD-B7D4-4B83-955C-2DD7EAD700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4711EFA5-A4F9-466E-AAF5-7DE96F506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8692CE3C-3075-4576-892C-C623F0FF4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DDF706A5-9599-4DAC-B285-48AB40097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2B078D67-F5D0-41E8-968C-2790B7909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4843784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58834DE7-22F9-4481-89B2-77D60BEC8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A99614E-FBF4-443F-9D3A-20B0B66C9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44C9FE65-E363-49C5-9BF5-56F6F652B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EBDE4-1C28-413D-A24D-57CC0A8B135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732F539A-174F-4EBF-99C9-F133CABDF7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862449D-E134-4F53-9E30-2470D9DB8F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B4549-6847-45E1-9A5F-30CAEAE06FE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159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A5AE8CC-06FD-417B-B86E-4D1D06AA7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12192001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443303EA-AD32-4F01-BED7-25A581972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39847" t="19313" r="40229" b="72812"/>
          <a:stretch>
            <a:fillRect/>
          </a:stretch>
        </p:blipFill>
        <p:spPr bwMode="auto">
          <a:xfrm>
            <a:off x="7004948" y="392065"/>
            <a:ext cx="4967663" cy="1104455"/>
          </a:xfrm>
          <a:prstGeom prst="rect">
            <a:avLst/>
          </a:prstGeom>
          <a:noFill/>
        </p:spPr>
      </p:pic>
      <p:pic>
        <p:nvPicPr>
          <p:cNvPr id="5" name="Picture 2" descr="http://www.ffos.unios.hr/img/logo_hr.png">
            <a:extLst>
              <a:ext uri="{FF2B5EF4-FFF2-40B4-BE49-F238E27FC236}">
                <a16:creationId xmlns:a16="http://schemas.microsoft.com/office/drawing/2014/main" id="{88C59003-F74E-469D-AAC4-244BF567D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533474" y="2186317"/>
            <a:ext cx="4363444" cy="894508"/>
          </a:xfrm>
          <a:prstGeom prst="rect">
            <a:avLst/>
          </a:prstGeom>
          <a:noFill/>
        </p:spPr>
      </p:pic>
      <p:sp>
        <p:nvSpPr>
          <p:cNvPr id="21" name="Freeform 3">
            <a:extLst>
              <a:ext uri="{FF2B5EF4-FFF2-40B4-BE49-F238E27FC236}">
                <a16:creationId xmlns:a16="http://schemas.microsoft.com/office/drawing/2014/main" id="{F6429F11-64E2-4420-9B0C-F3F81BF0D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62785A07-F203-435E-8E76-BB97680C2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69F6908-16DD-4049-8AD4-4A502C4CA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084" y="577761"/>
            <a:ext cx="5893741" cy="3969189"/>
          </a:xfrm>
        </p:spPr>
        <p:txBody>
          <a:bodyPr anchor="t">
            <a:normAutofit/>
          </a:bodyPr>
          <a:lstStyle/>
          <a:p>
            <a:pPr algn="l"/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Stavovi i iskustva hrvatskih studenata povijesti vezanih za korištenje online dostupnih povijesnih izvora </a:t>
            </a:r>
            <a:b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59073FA-ED34-45A2-B306-7B185F9FC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083" y="4234374"/>
            <a:ext cx="6496274" cy="2457973"/>
          </a:xfrm>
        </p:spPr>
        <p:txBody>
          <a:bodyPr anchor="b">
            <a:normAutofit/>
          </a:bodyPr>
          <a:lstStyle/>
          <a:p>
            <a:pPr algn="l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sc. Danijel Jelaš</a:t>
            </a:r>
          </a:p>
          <a:p>
            <a:pPr algn="l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Državni arhiv u Osijeku</a:t>
            </a:r>
          </a:p>
          <a:p>
            <a:pPr algn="l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Petra Kolesarić </a:t>
            </a:r>
          </a:p>
          <a:p>
            <a:pPr algn="l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Filozofski fakultet Osijek</a:t>
            </a:r>
          </a:p>
          <a:p>
            <a:pPr algn="l"/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Slavonski Brod, 23. listopad 2019.</a:t>
            </a:r>
          </a:p>
        </p:txBody>
      </p:sp>
    </p:spTree>
    <p:extLst>
      <p:ext uri="{BB962C8B-B14F-4D97-AF65-F5344CB8AC3E}">
        <p14:creationId xmlns:p14="http://schemas.microsoft.com/office/powerpoint/2010/main" val="3776771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3C33535-6726-43A3-9080-2DA2BD0A7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Rezultati</a:t>
            </a:r>
            <a:endParaRPr lang="en-US" sz="4000" b="1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id="{4F66E526-4D48-4835-A13D-FDB4571A30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529654"/>
              </p:ext>
            </p:extLst>
          </p:nvPr>
        </p:nvGraphicFramePr>
        <p:xfrm>
          <a:off x="4207933" y="640080"/>
          <a:ext cx="7347537" cy="5578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489467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505C23-674B-4195-81D6-0C127FEAE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908"/>
            <a:ext cx="9161029" cy="1490093"/>
          </a:xfrm>
          <a:custGeom>
            <a:avLst/>
            <a:gdLst>
              <a:gd name="connsiteX0" fmla="*/ 0 w 9161029"/>
              <a:gd name="connsiteY0" fmla="*/ 0 h 1490093"/>
              <a:gd name="connsiteX1" fmla="*/ 2046494 w 9161029"/>
              <a:gd name="connsiteY1" fmla="*/ 0 h 1490093"/>
              <a:gd name="connsiteX2" fmla="*/ 2496613 w 9161029"/>
              <a:gd name="connsiteY2" fmla="*/ 0 h 1490093"/>
              <a:gd name="connsiteX3" fmla="*/ 3235839 w 9161029"/>
              <a:gd name="connsiteY3" fmla="*/ 0 h 1490093"/>
              <a:gd name="connsiteX4" fmla="*/ 9161029 w 9161029"/>
              <a:gd name="connsiteY4" fmla="*/ 0 h 1490093"/>
              <a:gd name="connsiteX5" fmla="*/ 8470921 w 9161029"/>
              <a:gd name="connsiteY5" fmla="*/ 1490093 h 1490093"/>
              <a:gd name="connsiteX6" fmla="*/ 0 w 9161029"/>
              <a:gd name="connsiteY6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029" h="1490093">
                <a:moveTo>
                  <a:pt x="0" y="0"/>
                </a:moveTo>
                <a:lnTo>
                  <a:pt x="2046494" y="0"/>
                </a:lnTo>
                <a:lnTo>
                  <a:pt x="2496613" y="0"/>
                </a:lnTo>
                <a:lnTo>
                  <a:pt x="3235839" y="0"/>
                </a:lnTo>
                <a:lnTo>
                  <a:pt x="9161029" y="0"/>
                </a:lnTo>
                <a:lnTo>
                  <a:pt x="8470921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429830D-860C-44F0-9E6E-BB7A02AD3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9884"/>
            <a:ext cx="7719381" cy="1096331"/>
          </a:xfrm>
        </p:spPr>
        <p:txBody>
          <a:bodyPr>
            <a:normAutofit/>
          </a:bodyPr>
          <a:lstStyle/>
          <a:p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Rezultati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C9B8F0-FF66-4C15-BD05-E86B87331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37" y="5367908"/>
            <a:ext cx="3428963" cy="1490093"/>
          </a:xfrm>
          <a:custGeom>
            <a:avLst/>
            <a:gdLst>
              <a:gd name="connsiteX0" fmla="*/ 690108 w 3428963"/>
              <a:gd name="connsiteY0" fmla="*/ 0 h 1490093"/>
              <a:gd name="connsiteX1" fmla="*/ 3428963 w 3428963"/>
              <a:gd name="connsiteY1" fmla="*/ 0 h 1490093"/>
              <a:gd name="connsiteX2" fmla="*/ 3428963 w 3428963"/>
              <a:gd name="connsiteY2" fmla="*/ 1490093 h 1490093"/>
              <a:gd name="connsiteX3" fmla="*/ 0 w 3428963"/>
              <a:gd name="connsiteY3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8963" h="1490093">
                <a:moveTo>
                  <a:pt x="690108" y="0"/>
                </a:moveTo>
                <a:lnTo>
                  <a:pt x="3428963" y="0"/>
                </a:lnTo>
                <a:lnTo>
                  <a:pt x="3428963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0DCC2B7C-42AA-473D-A6EC-3D8FE4E33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567660"/>
              </p:ext>
            </p:extLst>
          </p:nvPr>
        </p:nvGraphicFramePr>
        <p:xfrm>
          <a:off x="1248275" y="643467"/>
          <a:ext cx="9695451" cy="4080978"/>
        </p:xfrm>
        <a:graphic>
          <a:graphicData uri="http://schemas.openxmlformats.org/drawingml/2006/table">
            <a:tbl>
              <a:tblPr/>
              <a:tblGrid>
                <a:gridCol w="3899414">
                  <a:extLst>
                    <a:ext uri="{9D8B030D-6E8A-4147-A177-3AD203B41FA5}">
                      <a16:colId xmlns:a16="http://schemas.microsoft.com/office/drawing/2014/main" val="1712849702"/>
                    </a:ext>
                  </a:extLst>
                </a:gridCol>
                <a:gridCol w="1381725">
                  <a:extLst>
                    <a:ext uri="{9D8B030D-6E8A-4147-A177-3AD203B41FA5}">
                      <a16:colId xmlns:a16="http://schemas.microsoft.com/office/drawing/2014/main" val="2657804749"/>
                    </a:ext>
                  </a:extLst>
                </a:gridCol>
                <a:gridCol w="2401793">
                  <a:extLst>
                    <a:ext uri="{9D8B030D-6E8A-4147-A177-3AD203B41FA5}">
                      <a16:colId xmlns:a16="http://schemas.microsoft.com/office/drawing/2014/main" val="2423682428"/>
                    </a:ext>
                  </a:extLst>
                </a:gridCol>
                <a:gridCol w="2012519">
                  <a:extLst>
                    <a:ext uri="{9D8B030D-6E8A-4147-A177-3AD203B41FA5}">
                      <a16:colId xmlns:a16="http://schemas.microsoft.com/office/drawing/2014/main" val="2257294832"/>
                    </a:ext>
                  </a:extLst>
                </a:gridCol>
              </a:tblGrid>
              <a:tr h="2026422">
                <a:tc gridSpan="2">
                  <a:txBody>
                    <a:bodyPr/>
                    <a:lstStyle/>
                    <a:p>
                      <a:pPr marL="36576" marR="36576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Varijabla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0841" marR="180841" marT="90420" marB="9042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576" marR="36576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Koliko često koristite Digitalni arhiv NAIS-a?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Susreo/la sam se s NAIS-om tijekom studija.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3787437"/>
                  </a:ext>
                </a:extLst>
              </a:tr>
              <a:tr h="513639">
                <a:tc rowSpan="2">
                  <a:txBody>
                    <a:bodyPr/>
                    <a:lstStyle/>
                    <a:p>
                      <a:pPr marL="36576" marR="36576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Koliko često koristite Digitalni arhiv NAIS-a?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0841" marR="180841" marT="90420" marB="9042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,356**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7306911"/>
                  </a:ext>
                </a:extLst>
              </a:tr>
              <a:tr h="51363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576" marR="36576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116312"/>
                  </a:ext>
                </a:extLst>
              </a:tr>
              <a:tr h="513639">
                <a:tc rowSpan="2">
                  <a:txBody>
                    <a:bodyPr/>
                    <a:lstStyle/>
                    <a:p>
                      <a:pPr marL="36576" marR="36576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Susreo/la sam se s NAIS-om tijekom studija.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0841" marR="180841" marT="90420" marB="9042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,356</a:t>
                      </a:r>
                      <a:r>
                        <a:rPr lang="hr-HR" sz="24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838846"/>
                  </a:ext>
                </a:extLst>
              </a:tr>
              <a:tr h="51363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576" marR="36576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</a:t>
                      </a:r>
                      <a:endParaRPr lang="hr-HR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576" marR="36576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</a:t>
                      </a:r>
                      <a:endParaRPr lang="hr-HR" sz="3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5631" marR="135631" marT="1883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235682"/>
                  </a:ext>
                </a:extLst>
              </a:tr>
            </a:tbl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A14BE415-96D3-4879-B42D-5EA56EE60C05}"/>
              </a:ext>
            </a:extLst>
          </p:cNvPr>
          <p:cNvSpPr txBox="1"/>
          <p:nvPr/>
        </p:nvSpPr>
        <p:spPr>
          <a:xfrm>
            <a:off x="1248274" y="4670780"/>
            <a:ext cx="536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Bilješka: p&lt;0,05* ; p&lt;0,01** ; p&lt;0,001***</a:t>
            </a:r>
          </a:p>
          <a:p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8668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505C23-674B-4195-81D6-0C127FEAE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908"/>
            <a:ext cx="9161029" cy="1490093"/>
          </a:xfrm>
          <a:custGeom>
            <a:avLst/>
            <a:gdLst>
              <a:gd name="connsiteX0" fmla="*/ 0 w 9161029"/>
              <a:gd name="connsiteY0" fmla="*/ 0 h 1490093"/>
              <a:gd name="connsiteX1" fmla="*/ 2046494 w 9161029"/>
              <a:gd name="connsiteY1" fmla="*/ 0 h 1490093"/>
              <a:gd name="connsiteX2" fmla="*/ 2496613 w 9161029"/>
              <a:gd name="connsiteY2" fmla="*/ 0 h 1490093"/>
              <a:gd name="connsiteX3" fmla="*/ 3235839 w 9161029"/>
              <a:gd name="connsiteY3" fmla="*/ 0 h 1490093"/>
              <a:gd name="connsiteX4" fmla="*/ 9161029 w 9161029"/>
              <a:gd name="connsiteY4" fmla="*/ 0 h 1490093"/>
              <a:gd name="connsiteX5" fmla="*/ 8470921 w 9161029"/>
              <a:gd name="connsiteY5" fmla="*/ 1490093 h 1490093"/>
              <a:gd name="connsiteX6" fmla="*/ 0 w 9161029"/>
              <a:gd name="connsiteY6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029" h="1490093">
                <a:moveTo>
                  <a:pt x="0" y="0"/>
                </a:moveTo>
                <a:lnTo>
                  <a:pt x="2046494" y="0"/>
                </a:lnTo>
                <a:lnTo>
                  <a:pt x="2496613" y="0"/>
                </a:lnTo>
                <a:lnTo>
                  <a:pt x="3235839" y="0"/>
                </a:lnTo>
                <a:lnTo>
                  <a:pt x="9161029" y="0"/>
                </a:lnTo>
                <a:lnTo>
                  <a:pt x="8470921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1B5225C-989B-4553-BAA8-0205A885A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95" y="5500184"/>
            <a:ext cx="7719381" cy="1096331"/>
          </a:xfrm>
        </p:spPr>
        <p:txBody>
          <a:bodyPr>
            <a:normAutofit/>
          </a:bodyPr>
          <a:lstStyle/>
          <a:p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Rezultati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C9B8F0-FF66-4C15-BD05-E86B87331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37" y="5367908"/>
            <a:ext cx="3428963" cy="1490093"/>
          </a:xfrm>
          <a:custGeom>
            <a:avLst/>
            <a:gdLst>
              <a:gd name="connsiteX0" fmla="*/ 690108 w 3428963"/>
              <a:gd name="connsiteY0" fmla="*/ 0 h 1490093"/>
              <a:gd name="connsiteX1" fmla="*/ 3428963 w 3428963"/>
              <a:gd name="connsiteY1" fmla="*/ 0 h 1490093"/>
              <a:gd name="connsiteX2" fmla="*/ 3428963 w 3428963"/>
              <a:gd name="connsiteY2" fmla="*/ 1490093 h 1490093"/>
              <a:gd name="connsiteX3" fmla="*/ 0 w 3428963"/>
              <a:gd name="connsiteY3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8963" h="1490093">
                <a:moveTo>
                  <a:pt x="690108" y="0"/>
                </a:moveTo>
                <a:lnTo>
                  <a:pt x="3428963" y="0"/>
                </a:lnTo>
                <a:lnTo>
                  <a:pt x="3428963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27E5CA94-9EA2-4BAC-8AA9-EEC331EA5E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9620224"/>
              </p:ext>
            </p:extLst>
          </p:nvPr>
        </p:nvGraphicFramePr>
        <p:xfrm>
          <a:off x="1605459" y="643467"/>
          <a:ext cx="8981082" cy="408097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644159">
                  <a:extLst>
                    <a:ext uri="{9D8B030D-6E8A-4147-A177-3AD203B41FA5}">
                      <a16:colId xmlns:a16="http://schemas.microsoft.com/office/drawing/2014/main" val="4286327990"/>
                    </a:ext>
                  </a:extLst>
                </a:gridCol>
                <a:gridCol w="1213503">
                  <a:extLst>
                    <a:ext uri="{9D8B030D-6E8A-4147-A177-3AD203B41FA5}">
                      <a16:colId xmlns:a16="http://schemas.microsoft.com/office/drawing/2014/main" val="3925075658"/>
                    </a:ext>
                  </a:extLst>
                </a:gridCol>
                <a:gridCol w="2136031">
                  <a:extLst>
                    <a:ext uri="{9D8B030D-6E8A-4147-A177-3AD203B41FA5}">
                      <a16:colId xmlns:a16="http://schemas.microsoft.com/office/drawing/2014/main" val="3176484653"/>
                    </a:ext>
                  </a:extLst>
                </a:gridCol>
                <a:gridCol w="1987389">
                  <a:extLst>
                    <a:ext uri="{9D8B030D-6E8A-4147-A177-3AD203B41FA5}">
                      <a16:colId xmlns:a16="http://schemas.microsoft.com/office/drawing/2014/main" val="3615116629"/>
                    </a:ext>
                  </a:extLst>
                </a:gridCol>
              </a:tblGrid>
              <a:tr h="2168927">
                <a:tc gridSpan="2"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Varijabla</a:t>
                      </a:r>
                      <a:endParaRPr lang="hr-H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Koliko često koristite Digitalni arhiv NAIS-a?</a:t>
                      </a:r>
                      <a:endParaRPr lang="hr-H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 korištenje bi me potaklo upućivanje u korištenje NAIS-a.</a:t>
                      </a:r>
                      <a:endParaRPr lang="hr-H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/>
                </a:tc>
                <a:extLst>
                  <a:ext uri="{0D108BD9-81ED-4DB2-BD59-A6C34878D82A}">
                    <a16:rowId xmlns:a16="http://schemas.microsoft.com/office/drawing/2014/main" val="2766489978"/>
                  </a:ext>
                </a:extLst>
              </a:tr>
              <a:tr h="401722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Koliko često koristite Digitalni arhiv NAIS-a?</a:t>
                      </a:r>
                      <a:endParaRPr lang="hr-H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hr-H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r-H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,718**</a:t>
                      </a:r>
                      <a:endParaRPr lang="hr-HR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extLst>
                  <a:ext uri="{0D108BD9-81ED-4DB2-BD59-A6C34878D82A}">
                    <a16:rowId xmlns:a16="http://schemas.microsoft.com/office/drawing/2014/main" val="3127763606"/>
                  </a:ext>
                </a:extLst>
              </a:tr>
              <a:tr h="401722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hr-H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hr-H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hr-H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extLst>
                  <a:ext uri="{0D108BD9-81ED-4DB2-BD59-A6C34878D82A}">
                    <a16:rowId xmlns:a16="http://schemas.microsoft.com/office/drawing/2014/main" val="2106143974"/>
                  </a:ext>
                </a:extLst>
              </a:tr>
              <a:tr h="554302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 korištenje bi me potaklo upućivanje u korištenje NAIS-a.</a:t>
                      </a:r>
                      <a:endParaRPr lang="hr-H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hr-H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,718</a:t>
                      </a:r>
                      <a:r>
                        <a:rPr lang="hr-HR" sz="2200" b="1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hr-HR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r-H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extLst>
                  <a:ext uri="{0D108BD9-81ED-4DB2-BD59-A6C34878D82A}">
                    <a16:rowId xmlns:a16="http://schemas.microsoft.com/office/drawing/2014/main" val="613848461"/>
                  </a:ext>
                </a:extLst>
              </a:tr>
              <a:tr h="554302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hr-H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hr-HR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hr-H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53" marR="123853" marT="0" marB="0" anchor="ctr"/>
                </a:tc>
                <a:extLst>
                  <a:ext uri="{0D108BD9-81ED-4DB2-BD59-A6C34878D82A}">
                    <a16:rowId xmlns:a16="http://schemas.microsoft.com/office/drawing/2014/main" val="1221835333"/>
                  </a:ext>
                </a:extLst>
              </a:tr>
            </a:tbl>
          </a:graphicData>
        </a:graphic>
      </p:graphicFrame>
      <p:sp>
        <p:nvSpPr>
          <p:cNvPr id="3" name="TekstniOkvir 2">
            <a:extLst>
              <a:ext uri="{FF2B5EF4-FFF2-40B4-BE49-F238E27FC236}">
                <a16:creationId xmlns:a16="http://schemas.microsoft.com/office/drawing/2014/main" id="{098C51BD-9383-4AF6-87C8-E2B7E6B6B8C2}"/>
              </a:ext>
            </a:extLst>
          </p:cNvPr>
          <p:cNvSpPr txBox="1"/>
          <p:nvPr/>
        </p:nvSpPr>
        <p:spPr>
          <a:xfrm>
            <a:off x="1605459" y="4721577"/>
            <a:ext cx="536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Bilješka: p&lt;0,05* ; p&lt;0,01** ; p&lt;0,001***</a:t>
            </a:r>
          </a:p>
          <a:p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80694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1B91595-DF01-4E8B-80BF-B812BA9BF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AC533DD-1CF6-4A33-852D-387744153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3820BB3-F391-4E14-A2F6-B343905D2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40" y="5444835"/>
            <a:ext cx="9095651" cy="8302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kern="1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Rezultati</a:t>
            </a:r>
            <a:endParaRPr lang="en-US" sz="40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Rezervirano mjesto sadržaja 3">
            <a:extLst>
              <a:ext uri="{FF2B5EF4-FFF2-40B4-BE49-F238E27FC236}">
                <a16:creationId xmlns:a16="http://schemas.microsoft.com/office/drawing/2014/main" id="{CDB6D75F-B8DE-482C-9962-10C21FB4B1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2842952"/>
              </p:ext>
            </p:extLst>
          </p:nvPr>
        </p:nvGraphicFramePr>
        <p:xfrm>
          <a:off x="1255994" y="246328"/>
          <a:ext cx="9680011" cy="4796744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3455026">
                  <a:extLst>
                    <a:ext uri="{9D8B030D-6E8A-4147-A177-3AD203B41FA5}">
                      <a16:colId xmlns:a16="http://schemas.microsoft.com/office/drawing/2014/main" val="2718043751"/>
                    </a:ext>
                  </a:extLst>
                </a:gridCol>
                <a:gridCol w="637803">
                  <a:extLst>
                    <a:ext uri="{9D8B030D-6E8A-4147-A177-3AD203B41FA5}">
                      <a16:colId xmlns:a16="http://schemas.microsoft.com/office/drawing/2014/main" val="1672239348"/>
                    </a:ext>
                  </a:extLst>
                </a:gridCol>
                <a:gridCol w="3163937">
                  <a:extLst>
                    <a:ext uri="{9D8B030D-6E8A-4147-A177-3AD203B41FA5}">
                      <a16:colId xmlns:a16="http://schemas.microsoft.com/office/drawing/2014/main" val="994828804"/>
                    </a:ext>
                  </a:extLst>
                </a:gridCol>
                <a:gridCol w="2423245">
                  <a:extLst>
                    <a:ext uri="{9D8B030D-6E8A-4147-A177-3AD203B41FA5}">
                      <a16:colId xmlns:a16="http://schemas.microsoft.com/office/drawing/2014/main" val="3764486576"/>
                    </a:ext>
                  </a:extLst>
                </a:gridCol>
              </a:tblGrid>
              <a:tr h="1691315">
                <a:tc gridSpan="2"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Varijabla</a:t>
                      </a:r>
                      <a:endParaRPr lang="hr-HR" sz="18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Koliko često koristite Digitalni arhiv Nacionalnog arhivskog informacijskog sustava?</a:t>
                      </a:r>
                      <a:endParaRPr lang="hr-HR" sz="18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Zadovoljan/na sam popratnim sadržajima uz digitalizirane izvore (prijepisi/prijevodi, regeste, podaci o izvorniku i sl.).</a:t>
                      </a:r>
                      <a:endParaRPr lang="hr-HR" sz="18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704741"/>
                  </a:ext>
                </a:extLst>
              </a:tr>
              <a:tr h="507072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Koliko često koristite Digitalni arhiv Nacionalnog arhivskog informacijskog sustava?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-0,883**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44567"/>
                  </a:ext>
                </a:extLst>
              </a:tr>
              <a:tr h="507072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081337"/>
                  </a:ext>
                </a:extLst>
              </a:tr>
              <a:tr h="608809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Zadovoljan/na sam popratnim sadržajima uz digitalizirane izvore (prijepisi/prijevodi, </a:t>
                      </a:r>
                      <a:r>
                        <a:rPr lang="hr-HR" sz="18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regeste</a:t>
                      </a:r>
                      <a:r>
                        <a:rPr lang="hr-HR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podaci o izvorniku i sl.).</a:t>
                      </a:r>
                      <a:endParaRPr lang="hr-HR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-0,883</a:t>
                      </a:r>
                      <a:r>
                        <a:rPr lang="hr-HR" sz="1800" baseline="300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17930"/>
                  </a:ext>
                </a:extLst>
              </a:tr>
              <a:tr h="60880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hr-H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hr-HR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7509" marR="124505" marT="124505" marB="124505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216512"/>
                  </a:ext>
                </a:extLst>
              </a:tr>
            </a:tbl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44816E41-131D-43C7-BC7F-3FA00DE1A539}"/>
              </a:ext>
            </a:extLst>
          </p:cNvPr>
          <p:cNvSpPr txBox="1"/>
          <p:nvPr/>
        </p:nvSpPr>
        <p:spPr>
          <a:xfrm>
            <a:off x="1255994" y="4969859"/>
            <a:ext cx="536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Bilješka: p&lt;0,05* ; p&lt;0,01** ; p&lt;0,001***</a:t>
            </a:r>
          </a:p>
          <a:p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7395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F60FCA6E-0894-46CD-BD49-5955A51E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E78C6E4B-A1F1-4B6C-97EC-BE997495D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156D8E3-5AB5-436C-BBE8-C97794F4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>
            <a:normAutofit/>
          </a:bodyPr>
          <a:lstStyle/>
          <a:p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Rasprava</a:t>
            </a:r>
          </a:p>
        </p:txBody>
      </p:sp>
      <p:pic>
        <p:nvPicPr>
          <p:cNvPr id="12290" name="Picture 2" descr="Slikovni rezultat za discuss">
            <a:extLst>
              <a:ext uri="{FF2B5EF4-FFF2-40B4-BE49-F238E27FC236}">
                <a16:creationId xmlns:a16="http://schemas.microsoft.com/office/drawing/2014/main" id="{333A8FF5-B906-489C-951A-A9A235E90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6121" y="965200"/>
            <a:ext cx="3989067" cy="39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0FBE9E8-4690-4BBB-BD76-3BEBED2E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965199"/>
            <a:ext cx="4008101" cy="4020458"/>
          </a:xfrm>
        </p:spPr>
        <p:txBody>
          <a:bodyPr anchor="ctr">
            <a:normAutofit/>
          </a:bodyPr>
          <a:lstStyle/>
          <a:p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potvrđene hipoteze</a:t>
            </a:r>
          </a:p>
        </p:txBody>
      </p:sp>
    </p:spTree>
    <p:extLst>
      <p:ext uri="{BB962C8B-B14F-4D97-AF65-F5344CB8AC3E}">
        <p14:creationId xmlns:p14="http://schemas.microsoft.com/office/powerpoint/2010/main" val="29990236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F60FCA6E-0894-46CD-BD49-5955A51E0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E78C6E4B-A1F1-4B6C-97EC-BE997495D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7A5B905-0507-4CE4-9062-39F595DF3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>
            <a:normAutofit/>
          </a:bodyPr>
          <a:lstStyle/>
          <a:p>
            <a:r>
              <a:rPr lang="hr-H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Zaključak</a:t>
            </a:r>
          </a:p>
        </p:txBody>
      </p:sp>
      <p:pic>
        <p:nvPicPr>
          <p:cNvPr id="13314" name="Picture 2" descr="Slikovni rezultat za uskličnik">
            <a:extLst>
              <a:ext uri="{FF2B5EF4-FFF2-40B4-BE49-F238E27FC236}">
                <a16:creationId xmlns:a16="http://schemas.microsoft.com/office/drawing/2014/main" id="{72DB68C9-D86A-4DEA-8E1C-74BBF75C6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1277" y="965200"/>
            <a:ext cx="5318756" cy="39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9FE5CD2-2B59-492E-AAAB-FFAD66AFB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965199"/>
            <a:ext cx="4008101" cy="4020458"/>
          </a:xfrm>
        </p:spPr>
        <p:txBody>
          <a:bodyPr anchor="ctr">
            <a:normAutofit/>
          </a:bodyPr>
          <a:lstStyle/>
          <a:p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daljnja istraživanja</a:t>
            </a:r>
          </a:p>
        </p:txBody>
      </p:sp>
    </p:spTree>
    <p:extLst>
      <p:ext uri="{BB962C8B-B14F-4D97-AF65-F5344CB8AC3E}">
        <p14:creationId xmlns:p14="http://schemas.microsoft.com/office/powerpoint/2010/main" val="24552098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E4F9F79B-A093-478E-96B5-EE02BC93A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zervirano mjesto sadržaja 4">
            <a:extLst>
              <a:ext uri="{FF2B5EF4-FFF2-40B4-BE49-F238E27FC236}">
                <a16:creationId xmlns:a16="http://schemas.microsoft.com/office/drawing/2014/main" id="{2B0317CE-2DEA-41A9-A523-41E5C5EAA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595293"/>
            <a:ext cx="5676637" cy="346395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r-H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PAŽNJI!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1394CD8-BD30-4B74-86F4-51FDF3383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4C22394-EBC2-4FAF-A555-6C02D589E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1508760" y="3431556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F7194F93-1F71-4A70-9DF1-28F183771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2897" y="5004581"/>
            <a:ext cx="962395" cy="9623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BBC0C84-DC2A-43AE-9576-0A44295E8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63725" y="4865965"/>
            <a:ext cx="293695" cy="2936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99208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9DAF7F6-6619-4184-A373-60D4C17F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11117"/>
            <a:ext cx="9144000" cy="13557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Freeform 20">
            <a:extLst>
              <a:ext uri="{FF2B5EF4-FFF2-40B4-BE49-F238E27FC236}">
                <a16:creationId xmlns:a16="http://schemas.microsoft.com/office/drawing/2014/main" id="{B5128750-6DE7-4BD7-B6DD-399E90474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22758"/>
            <a:ext cx="4522796" cy="2919017"/>
          </a:xfrm>
          <a:custGeom>
            <a:avLst/>
            <a:gdLst>
              <a:gd name="connsiteX0" fmla="*/ 0 w 4522796"/>
              <a:gd name="connsiteY0" fmla="*/ 2919017 h 2919017"/>
              <a:gd name="connsiteX1" fmla="*/ 4522796 w 4522796"/>
              <a:gd name="connsiteY1" fmla="*/ 2919017 h 2919017"/>
              <a:gd name="connsiteX2" fmla="*/ 3170909 w 4522796"/>
              <a:gd name="connsiteY2" fmla="*/ 0 h 2919017"/>
              <a:gd name="connsiteX3" fmla="*/ 0 w 4522796"/>
              <a:gd name="connsiteY3" fmla="*/ 0 h 2919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919017">
                <a:moveTo>
                  <a:pt x="0" y="2919017"/>
                </a:moveTo>
                <a:lnTo>
                  <a:pt x="4522796" y="2919017"/>
                </a:lnTo>
                <a:lnTo>
                  <a:pt x="317090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pic>
        <p:nvPicPr>
          <p:cNvPr id="1028" name="Picture 4" descr="Slikovni rezultat za online learning">
            <a:extLst>
              <a:ext uri="{FF2B5EF4-FFF2-40B4-BE49-F238E27FC236}">
                <a16:creationId xmlns:a16="http://schemas.microsoft.com/office/drawing/2014/main" id="{88574970-5822-4F04-921A-D05C50222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6464" y="619765"/>
            <a:ext cx="3410479" cy="227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likovni rezultat za history book">
            <a:extLst>
              <a:ext uri="{FF2B5EF4-FFF2-40B4-BE49-F238E27FC236}">
                <a16:creationId xmlns:a16="http://schemas.microsoft.com/office/drawing/2014/main" id="{801721AC-660C-4691-B0F6-FAFAEF9BF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46198" y="954786"/>
            <a:ext cx="3410482" cy="156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Freeform 12">
            <a:extLst>
              <a:ext uri="{FF2B5EF4-FFF2-40B4-BE49-F238E27FC236}">
                <a16:creationId xmlns:a16="http://schemas.microsoft.com/office/drawing/2014/main" id="{07BA6415-1CCB-4FE4-8D1D-DE0505D99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1" name="Freeform 22">
            <a:extLst>
              <a:ext uri="{FF2B5EF4-FFF2-40B4-BE49-F238E27FC236}">
                <a16:creationId xmlns:a16="http://schemas.microsoft.com/office/drawing/2014/main" id="{CA1B373B-0DE9-4AE4-A839-26F801A34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448626"/>
            <a:ext cx="6754821" cy="1409374"/>
          </a:xfrm>
          <a:custGeom>
            <a:avLst/>
            <a:gdLst>
              <a:gd name="connsiteX0" fmla="*/ 0 w 6754821"/>
              <a:gd name="connsiteY0" fmla="*/ 0 h 1409374"/>
              <a:gd name="connsiteX1" fmla="*/ 6754821 w 6754821"/>
              <a:gd name="connsiteY1" fmla="*/ 0 h 1409374"/>
              <a:gd name="connsiteX2" fmla="*/ 6102096 w 6754821"/>
              <a:gd name="connsiteY2" fmla="*/ 1409374 h 1409374"/>
              <a:gd name="connsiteX3" fmla="*/ 0 w 6754821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54821" h="1409374">
                <a:moveTo>
                  <a:pt x="0" y="0"/>
                </a:moveTo>
                <a:lnTo>
                  <a:pt x="6754821" y="0"/>
                </a:lnTo>
                <a:lnTo>
                  <a:pt x="6102096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89898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trelica: desno 3">
            <a:extLst>
              <a:ext uri="{FF2B5EF4-FFF2-40B4-BE49-F238E27FC236}">
                <a16:creationId xmlns:a16="http://schemas.microsoft.com/office/drawing/2014/main" id="{2E55D598-A989-4AD8-B79B-2725949C6D38}"/>
              </a:ext>
            </a:extLst>
          </p:cNvPr>
          <p:cNvSpPr/>
          <p:nvPr/>
        </p:nvSpPr>
        <p:spPr>
          <a:xfrm>
            <a:off x="7695028" y="1631852"/>
            <a:ext cx="661181" cy="407963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247111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9D1769-F869-4FBE-A325-2D84FEA87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250" y="281354"/>
            <a:ext cx="11310424" cy="1342476"/>
          </a:xfrm>
        </p:spPr>
        <p:txBody>
          <a:bodyPr anchor="b">
            <a:normAutofit/>
          </a:bodyPr>
          <a:lstStyle/>
          <a:p>
            <a:r>
              <a:rPr lang="hr-HR" sz="4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Kontekstualizacija</a:t>
            </a:r>
            <a:r>
              <a:rPr lang="hr-HR" sz="4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problema i svrha istraživanja</a:t>
            </a:r>
          </a:p>
        </p:txBody>
      </p:sp>
      <p:pic>
        <p:nvPicPr>
          <p:cNvPr id="2050" name="Picture 2" descr="Slikovni rezultat za research">
            <a:extLst>
              <a:ext uri="{FF2B5EF4-FFF2-40B4-BE49-F238E27FC236}">
                <a16:creationId xmlns:a16="http://schemas.microsoft.com/office/drawing/2014/main" id="{0985ED19-B4CF-4CD8-A201-F1DF3EA16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4293" y="2699479"/>
            <a:ext cx="5069382" cy="253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2C7A0BD-9BA8-4E3C-8C86-17AFE8844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4689" y="1884045"/>
            <a:ext cx="3787157" cy="4166640"/>
          </a:xfrm>
        </p:spPr>
        <p:txBody>
          <a:bodyPr anchor="ctr">
            <a:normAutofit/>
          </a:bodyPr>
          <a:lstStyle/>
          <a:p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povijesti – arhivski korisnici</a:t>
            </a:r>
          </a:p>
          <a:p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„digitalni urođenici”</a:t>
            </a:r>
          </a:p>
          <a:p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Digitalni arhiv Nacionalnog arhivskog informacijskog sustava</a:t>
            </a:r>
          </a:p>
        </p:txBody>
      </p:sp>
    </p:spTree>
    <p:extLst>
      <p:ext uri="{BB962C8B-B14F-4D97-AF65-F5344CB8AC3E}">
        <p14:creationId xmlns:p14="http://schemas.microsoft.com/office/powerpoint/2010/main" val="229584375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likovni rezultat za archive research">
            <a:extLst>
              <a:ext uri="{FF2B5EF4-FFF2-40B4-BE49-F238E27FC236}">
                <a16:creationId xmlns:a16="http://schemas.microsoft.com/office/drawing/2014/main" id="{60EE84F0-2A2B-4319-97D4-20CF0726D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4" b="482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AA7E534-1982-4513-95F4-F0D0703C1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Kraći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pregled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sličnih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istraživanja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7408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839AF5D-2C56-4D32-9FA8-24004E6F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698" y="0"/>
            <a:ext cx="9536852" cy="1325563"/>
          </a:xfrm>
        </p:spPr>
        <p:txBody>
          <a:bodyPr>
            <a:normAutofit/>
          </a:bodyPr>
          <a:lstStyle/>
          <a:p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Metodologija empirijskog istraživanja</a:t>
            </a:r>
          </a:p>
        </p:txBody>
      </p:sp>
      <p:pic>
        <p:nvPicPr>
          <p:cNvPr id="4100" name="Picture 4" descr="Slikovni rezultat za hypothesis">
            <a:extLst>
              <a:ext uri="{FF2B5EF4-FFF2-40B4-BE49-F238E27FC236}">
                <a16:creationId xmlns:a16="http://schemas.microsoft.com/office/drawing/2014/main" id="{93FD3A84-8BE6-4ADD-BAB1-9EBB3A8BA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" y="2465209"/>
            <a:ext cx="3425957" cy="1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A7B4DBA-2CD8-44E2-ADAC-B6B09707B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346" y="1581981"/>
            <a:ext cx="7590106" cy="5019601"/>
          </a:xfrm>
        </p:spPr>
        <p:txBody>
          <a:bodyPr>
            <a:normAutofit lnSpcReduction="10000"/>
          </a:bodyPr>
          <a:lstStyle/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cilj i problem</a:t>
            </a:r>
          </a:p>
          <a:p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H1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Studenti povijesti na hrvatskim sveučilištima statistički značajno koriste online dostupne izvore.</a:t>
            </a: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H2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Studenti povijesti na hrvatskim sveučilištima statistički značajno koriste Digitalni arhiv NAIS-a.</a:t>
            </a: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H3: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Postoji statistički značajna povezanost između korištenja Digitalnog arhiva NAIS-a i zadovoljstva popratnim sadržajima uz izvore na Digitalnom arhivu NAIS-a.</a:t>
            </a: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H4: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Studenti povijesti na hrvatskim sveučilištima statistički značajno smatraju da bi nastava bila potpunija uz korištenje online objavljenih izvora prilagođenih za rad sa studentima.</a:t>
            </a:r>
          </a:p>
          <a:p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likovni rezultat za hypothesis">
            <a:extLst>
              <a:ext uri="{FF2B5EF4-FFF2-40B4-BE49-F238E27FC236}">
                <a16:creationId xmlns:a16="http://schemas.microsoft.com/office/drawing/2014/main" id="{E01622B9-DE3F-4580-8416-998713128D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90055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6FDE92-9078-498A-9424-24B9720FC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292" y="513612"/>
            <a:ext cx="9894133" cy="1031216"/>
          </a:xfrm>
        </p:spPr>
        <p:txBody>
          <a:bodyPr anchor="b">
            <a:normAutofit/>
          </a:bodyPr>
          <a:lstStyle/>
          <a:p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Metodologija empirijskog istraživanja</a:t>
            </a:r>
          </a:p>
        </p:txBody>
      </p:sp>
      <p:pic>
        <p:nvPicPr>
          <p:cNvPr id="5122" name="Picture 2" descr="Slikovni rezultat za e learning students">
            <a:extLst>
              <a:ext uri="{FF2B5EF4-FFF2-40B4-BE49-F238E27FC236}">
                <a16:creationId xmlns:a16="http://schemas.microsoft.com/office/drawing/2014/main" id="{C488F5C6-6454-42BD-929E-A75E85205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4293" y="2699479"/>
            <a:ext cx="5069382" cy="253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254061F-8488-4B32-A035-32672CCE3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1373" y="2279151"/>
            <a:ext cx="3627063" cy="3387145"/>
          </a:xfrm>
        </p:spPr>
        <p:txBody>
          <a:bodyPr anchor="ctr">
            <a:normAutofit/>
          </a:bodyPr>
          <a:lstStyle/>
          <a:p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ispitanici</a:t>
            </a:r>
          </a:p>
          <a:p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instrumenti</a:t>
            </a:r>
          </a:p>
          <a:p>
            <a:r>
              <a:rPr lang="hr-H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postupak</a:t>
            </a:r>
          </a:p>
        </p:txBody>
      </p:sp>
    </p:spTree>
    <p:extLst>
      <p:ext uri="{BB962C8B-B14F-4D97-AF65-F5344CB8AC3E}">
        <p14:creationId xmlns:p14="http://schemas.microsoft.com/office/powerpoint/2010/main" val="8812897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CEF8F5-A9C9-412C-A741-BE26960A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hr-H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Rezultati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ARHiNET">
            <a:extLst>
              <a:ext uri="{FF2B5EF4-FFF2-40B4-BE49-F238E27FC236}">
                <a16:creationId xmlns:a16="http://schemas.microsoft.com/office/drawing/2014/main" id="{8EF5DE41-CCD3-4726-BC52-65F1FBA3C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569" y="2489329"/>
            <a:ext cx="4157769" cy="200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73D492F-0AB8-42A5-834F-B0BB8A654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2338" y="2682433"/>
            <a:ext cx="6595185" cy="3662092"/>
          </a:xfrm>
        </p:spPr>
        <p:txBody>
          <a:bodyPr>
            <a:normAutofit lnSpcReduction="10000"/>
          </a:bodyPr>
          <a:lstStyle/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94,4% koristi online dostupne izvore</a:t>
            </a:r>
          </a:p>
          <a:p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40,4% (N=55) susrelo s Digitalnim arhivom Nacionalnog arhivskog informacijskog sustava;</a:t>
            </a:r>
          </a:p>
          <a:p>
            <a:pPr lvl="0"/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52,2% (N=71) susrelo s Digitalnim zbirkama Nacionalne i sveučilišne knjižnice (NSK);</a:t>
            </a:r>
          </a:p>
          <a:p>
            <a:pPr lvl="0"/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40,4% (N=55) susrelo sa Starim hrvatskim novinama;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60,3% (N=82) susrelo s </a:t>
            </a:r>
            <a:r>
              <a:rPr lang="hr-H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Wikisource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hr-H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Wikiizvore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96792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CCD1BCA-78D5-4843-8397-7AA96E8B0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292" y="513612"/>
            <a:ext cx="9894133" cy="1031216"/>
          </a:xfrm>
        </p:spPr>
        <p:txBody>
          <a:bodyPr anchor="b">
            <a:normAutofit/>
          </a:bodyPr>
          <a:lstStyle/>
          <a:p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Rezultati</a:t>
            </a:r>
          </a:p>
        </p:txBody>
      </p:sp>
      <p:pic>
        <p:nvPicPr>
          <p:cNvPr id="7170" name="Picture 2" descr="Slikovni rezultat za research">
            <a:extLst>
              <a:ext uri="{FF2B5EF4-FFF2-40B4-BE49-F238E27FC236}">
                <a16:creationId xmlns:a16="http://schemas.microsoft.com/office/drawing/2014/main" id="{0DE0F237-F1E9-4804-8B8C-E64522BD4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4293" y="2883245"/>
            <a:ext cx="5069382" cy="216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80154" y="1884045"/>
            <a:ext cx="3275668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55822" y="3222529"/>
            <a:ext cx="3242952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8AD6563-482D-4E96-8656-A8BDD2E08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8757" y="1308295"/>
            <a:ext cx="4009292" cy="5190979"/>
          </a:xfrm>
        </p:spPr>
        <p:txBody>
          <a:bodyPr anchor="ctr">
            <a:normAutofit/>
          </a:bodyPr>
          <a:lstStyle/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24,3% najčešće koriste digitalne snimke izvornog gradiva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27,9% najčešće koristi digitalizirane publikacije izvora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44,1% najčešće koristi online publikacije izvora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3,7% najčešće koristi „digitalno rođene“ izvornike</a:t>
            </a:r>
          </a:p>
        </p:txBody>
      </p:sp>
    </p:spTree>
    <p:extLst>
      <p:ext uri="{BB962C8B-B14F-4D97-AF65-F5344CB8AC3E}">
        <p14:creationId xmlns:p14="http://schemas.microsoft.com/office/powerpoint/2010/main" val="271980696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DA6111-6C21-4BD0-97AA-D6D34C2B8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Rezultati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Slikovni rezultat za research">
            <a:extLst>
              <a:ext uri="{FF2B5EF4-FFF2-40B4-BE49-F238E27FC236}">
                <a16:creationId xmlns:a16="http://schemas.microsoft.com/office/drawing/2014/main" id="{8D314406-2F40-4F4C-843D-7F207A368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3206" y="2811104"/>
            <a:ext cx="2928114" cy="292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7FCAD4B-F965-410A-A842-1B3E89317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8948" y="2489329"/>
            <a:ext cx="6403689" cy="3812993"/>
          </a:xfrm>
        </p:spPr>
        <p:txBody>
          <a:bodyPr>
            <a:normAutofit lnSpcReduction="10000"/>
          </a:bodyPr>
          <a:lstStyle/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25% najčešće koristi dokumentaciju administrativnog i javnopravnog karaktera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18,4% najčešće koristi narativne izvore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6,6% najčešće koristi zapise i dokumentaciju privatnih osoba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12,5% najčešće koristi kartografski sadržaj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21,3% najčešće koristi audio-vizualni sadržaj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14,7% najčešće koristi izvore koji nisu arhivski (bibliotečna građa, epigrafska građa, likovna građa itd.</a:t>
            </a:r>
          </a:p>
        </p:txBody>
      </p:sp>
    </p:spTree>
    <p:extLst>
      <p:ext uri="{BB962C8B-B14F-4D97-AF65-F5344CB8AC3E}">
        <p14:creationId xmlns:p14="http://schemas.microsoft.com/office/powerpoint/2010/main" val="218503664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551</Words>
  <Application>Microsoft Office PowerPoint</Application>
  <PresentationFormat>Široki zaslon</PresentationFormat>
  <Paragraphs>106</Paragraphs>
  <Slides>16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Tema sustava Office</vt:lpstr>
      <vt:lpstr>Stavovi i iskustva hrvatskih studenata povijesti vezanih za korištenje online dostupnih povijesnih izvora  </vt:lpstr>
      <vt:lpstr>Uvod</vt:lpstr>
      <vt:lpstr>Kontekstualizacija problema i svrha istraživanja</vt:lpstr>
      <vt:lpstr>Kraći pregled sličnih istraživanja</vt:lpstr>
      <vt:lpstr>Metodologija empirijskog istraživanja</vt:lpstr>
      <vt:lpstr>Metodologija empirijskog istraživanja</vt:lpstr>
      <vt:lpstr>Rezultati</vt:lpstr>
      <vt:lpstr>Rezultati</vt:lpstr>
      <vt:lpstr>Rezultati</vt:lpstr>
      <vt:lpstr>Rezultati</vt:lpstr>
      <vt:lpstr>Rezultati</vt:lpstr>
      <vt:lpstr>Rezultati</vt:lpstr>
      <vt:lpstr>Rezultati</vt:lpstr>
      <vt:lpstr>Rasprava</vt:lpstr>
      <vt:lpstr>Zaključak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Stavovi i iskustva hrvatskih studenata povijesti vezanih za korištenje online dostupnih povijesnih izvora</dc:title>
  <dc:creator>petra k</dc:creator>
  <cp:lastModifiedBy>HAD2</cp:lastModifiedBy>
  <cp:revision>2</cp:revision>
  <dcterms:created xsi:type="dcterms:W3CDTF">2019-10-22T20:08:26Z</dcterms:created>
  <dcterms:modified xsi:type="dcterms:W3CDTF">2019-10-23T09:37:02Z</dcterms:modified>
</cp:coreProperties>
</file>