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Roboto"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75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63fe6c905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63fe6c905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63d5d28a87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63d5d28a87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63d5d28a87_1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63d5d28a87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63d5d28a87_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63d5d28a87_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63d5d28a87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63d5d28a87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3d5d28a87_1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3d5d28a87_1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63d5d28a87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63d5d28a87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hr"/>
              <a:t>Ovdje sam ti dodala izradu arhivističkoga korpus jer bi samo tako bilo smisleno navoditi kolokacije, primjere uporabe itd. To bi se teoretski moglo napraviti po modelu Jene. Ovdje samo kao ideja za budućnost. Možda staviti i sliku Jeninog korpusa i reći da bi to bio neki projekt za budućnost.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63d5d28a87_1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63d5d28a87_1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705544050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705544050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705544050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705544050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hr"/>
              <a:t>bilo bi idealno kad bi se stupac koordinacija mogao dodati umjesto npr. stupca imenica iza prijedloga pa da sve može ući na jedan slajd.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63d5d28a87_1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63d5d28a87_1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3d5d28a87_1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63d5d28a87_1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640364c4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640364c4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63d5d28a87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63d5d28a87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63d5d28a87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63d5d28a87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hr"/>
              <a:t>Ovdje nešto ne valja s poveznicom za o Mrežniku jer je poveznica na jezični savjetnik</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63d5d28a87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63d5d28a87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63f5376ac3_0_6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63f5376ac3_0_6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63f5376ac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63f5376ac3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63f5376ac3_0_6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63f5376ac3_0_6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63f5376ac3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63f5376ac3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63f5376ac3_0_6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63f5376ac3_0_6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63fe6c905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63fe6c905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63fe6c905d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63fe6c905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63d5d28a87_1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63d5d28a87_1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6"/>
        <p:cNvGrpSpPr/>
        <p:nvPr/>
      </p:nvGrpSpPr>
      <p:grpSpPr>
        <a:xfrm>
          <a:off x="0" y="0"/>
          <a:ext cx="0" cy="0"/>
          <a:chOff x="0" y="0"/>
          <a:chExt cx="0" cy="0"/>
        </a:xfrm>
      </p:grpSpPr>
      <p:sp>
        <p:nvSpPr>
          <p:cNvPr id="57" name="Google Shape;57;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8" name="Google Shape;58;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069200"/>
            <a:ext cx="9144000" cy="40743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471900" y="124260"/>
            <a:ext cx="8222100" cy="767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dirty="0"/>
          </a:p>
        </p:txBody>
      </p:sp>
      <p:sp>
        <p:nvSpPr>
          <p:cNvPr id="21" name="Google Shape;21;p4"/>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lvl1pPr marL="457200" lvl="0" indent="-355600">
              <a:spcBef>
                <a:spcPts val="0"/>
              </a:spcBef>
              <a:spcAft>
                <a:spcPts val="0"/>
              </a:spcAft>
              <a:buSzPts val="2000"/>
              <a:buChar char="●"/>
              <a:defRPr sz="2000"/>
            </a:lvl1pPr>
            <a:lvl2pPr marL="914400" lvl="1" indent="-342900">
              <a:spcBef>
                <a:spcPts val="1600"/>
              </a:spcBef>
              <a:spcAft>
                <a:spcPts val="0"/>
              </a:spcAft>
              <a:buSzPts val="1800"/>
              <a:buChar char="○"/>
              <a:defRPr sz="1800"/>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7" name="Google Shape;27;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4" name="Google Shape;34;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9" name="Google Shape;39;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0" name="Google Shape;40;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3" name="Google Shape;43;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8" name="Google Shape;48;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9" name="Google Shape;4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0" name="Google Shape;50;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1"/>
        <p:cNvGrpSpPr/>
        <p:nvPr/>
      </p:nvGrpSpPr>
      <p:grpSpPr>
        <a:xfrm>
          <a:off x="0" y="0"/>
          <a:ext cx="0" cy="0"/>
          <a:chOff x="0" y="0"/>
          <a:chExt cx="0" cy="0"/>
        </a:xfrm>
      </p:grpSpPr>
      <p:sp>
        <p:nvSpPr>
          <p:cNvPr id="52" name="Google Shape;52;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5" name="Google Shape;55;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h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1400">
        <p14:gallery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dictionaryportal.eu/hr/"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gif"/></Relationships>
</file>

<file path=ppt/slides/_rels/slide15.xml.rels><?xml version="1.0" encoding="UTF-8" standalone="yes"?>
<Relationships xmlns="http://schemas.openxmlformats.org/package/2006/relationships"><Relationship Id="rId3" Type="http://schemas.openxmlformats.org/officeDocument/2006/relationships/hyperlink" Target="http://nazivlje.hr/"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hyperlink" Target="http://www.dictionaryportal.eu/hr/ctlg/?objLang=hr&amp;dicType=trm" TargetMode="External"/><Relationship Id="rId3" Type="http://schemas.openxmlformats.org/officeDocument/2006/relationships/hyperlink" Target="https://play.google.com/store/apps/details?id=com.ihjj.savjetnik&amp;hl=hr" TargetMode="External"/><Relationship Id="rId7" Type="http://schemas.openxmlformats.org/officeDocument/2006/relationships/hyperlink" Target="http://nazivlje.hr/clanak/dva-rjecnika-iz-razlicitih-podrucja-humanistickih-znanosti-dostupna-na-hrvatskom-terminoloskom-portalu/59/"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infoz.ffzg.hr/Stancic/Arhivisticki-rjecnik/" TargetMode="External"/><Relationship Id="rId5" Type="http://schemas.openxmlformats.org/officeDocument/2006/relationships/hyperlink" Target="https://had-info.hr/arhivistika-u-hrvatskoj/182-arhivisticki-rjecnik-objavljen-na-mrezi" TargetMode="External"/><Relationship Id="rId10" Type="http://schemas.openxmlformats.org/officeDocument/2006/relationships/hyperlink" Target="http://www.dictionaryportal.eu/en/stmp/" TargetMode="External"/><Relationship Id="rId4" Type="http://schemas.openxmlformats.org/officeDocument/2006/relationships/hyperlink" Target="https://www.had-info.hr/arhivisticke-igre/arhivisticki-rjecnik-tipkalica" TargetMode="External"/><Relationship Id="rId9" Type="http://schemas.openxmlformats.org/officeDocument/2006/relationships/hyperlink" Target="http://www.dictionaryportal.eu/hr/info/"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hjp.znanje.hr/index.php?show=o-nama" TargetMode="External"/><Relationship Id="rId13" Type="http://schemas.openxmlformats.org/officeDocument/2006/relationships/hyperlink" Target="https://bib.irb.hr/datoteka/705571.DEPNI_RJENIK_ZA_GRAEVINARE_2014.pdf" TargetMode="External"/><Relationship Id="rId3" Type="http://schemas.openxmlformats.org/officeDocument/2006/relationships/hyperlink" Target="http://nazivlje.hr/" TargetMode="External"/><Relationship Id="rId7" Type="http://schemas.openxmlformats.org/officeDocument/2006/relationships/hyperlink" Target="http://www.iias-trieste-maribor.eu/index.php?id=68&amp;L=1" TargetMode="External"/><Relationship Id="rId12" Type="http://schemas.openxmlformats.org/officeDocument/2006/relationships/hyperlink" Target="https://www.rjecnici.hr/#section-aplikacija"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jezicni-savjetnik.hr/" TargetMode="External"/><Relationship Id="rId11" Type="http://schemas.openxmlformats.org/officeDocument/2006/relationships/hyperlink" Target="http://struna.ihjj.hr/" TargetMode="External"/><Relationship Id="rId5" Type="http://schemas.openxmlformats.org/officeDocument/2006/relationships/hyperlink" Target="https://www.facebook.com/ihjj.hr/photos/pcb.2776101359074402/2776101035741101/?type=3&amp;theater" TargetMode="External"/><Relationship Id="rId10" Type="http://schemas.openxmlformats.org/officeDocument/2006/relationships/hyperlink" Target="https://www.sketchengine.eu/" TargetMode="External"/><Relationship Id="rId4" Type="http://schemas.openxmlformats.org/officeDocument/2006/relationships/hyperlink" Target="http://www.ciscra.org/mat/" TargetMode="External"/><Relationship Id="rId9" Type="http://schemas.openxmlformats.org/officeDocument/2006/relationships/hyperlink" Target="http://hjp.znanje.hr/index.php?show=baz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gitlab.com/"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www.merriam-webster.com/word-games" TargetMode="External"/><Relationship Id="rId4" Type="http://schemas.openxmlformats.org/officeDocument/2006/relationships/hyperlink" Target="https://www.pfri.uniri.hr/bopri/IMEC_Proceedings/Rjecnik_Eng_Hrv_2018.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ciscra.org/mat/mat/termlist/l/Croatia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infoz.ffzg.hr/Stancic/Arhivisticki-rjecnik/"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infoz.ffzg.hr/Stancic/Arhivisticki-rjecnik/"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390525" y="752475"/>
            <a:ext cx="8222100" cy="93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hr"/>
              <a:t>Izrada mrežnoga arhivističkog rječnika</a:t>
            </a:r>
            <a:endParaRPr/>
          </a:p>
        </p:txBody>
      </p:sp>
      <p:sp>
        <p:nvSpPr>
          <p:cNvPr id="67" name="Google Shape;67;p13"/>
          <p:cNvSpPr/>
          <p:nvPr/>
        </p:nvSpPr>
        <p:spPr>
          <a:xfrm>
            <a:off x="7801800" y="3801300"/>
            <a:ext cx="1342200" cy="134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8" name="Google Shape;68;p13"/>
          <p:cNvPicPr preferRelativeResize="0"/>
          <p:nvPr/>
        </p:nvPicPr>
        <p:blipFill>
          <a:blip r:embed="rId3">
            <a:alphaModFix/>
          </a:blip>
          <a:stretch>
            <a:fillRect/>
          </a:stretch>
        </p:blipFill>
        <p:spPr>
          <a:xfrm>
            <a:off x="3296575" y="1686075"/>
            <a:ext cx="2550856" cy="2550856"/>
          </a:xfrm>
          <a:prstGeom prst="rect">
            <a:avLst/>
          </a:prstGeom>
          <a:noFill/>
          <a:ln>
            <a:noFill/>
          </a:ln>
        </p:spPr>
      </p:pic>
      <p:sp>
        <p:nvSpPr>
          <p:cNvPr id="69" name="Google Shape;69;p13"/>
          <p:cNvSpPr txBox="1"/>
          <p:nvPr/>
        </p:nvSpPr>
        <p:spPr>
          <a:xfrm>
            <a:off x="30075" y="4449525"/>
            <a:ext cx="8638200" cy="43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r" sz="1200">
                <a:solidFill>
                  <a:srgbClr val="FFFFFF"/>
                </a:solidFill>
                <a:latin typeface="Roboto"/>
                <a:ea typeface="Roboto"/>
                <a:cs typeface="Roboto"/>
                <a:sym typeface="Roboto"/>
              </a:rPr>
              <a:t>Josip Mihaljević, Institut za hrvatski jezik i jezikoslovlje</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hr" sz="1200">
                <a:solidFill>
                  <a:srgbClr val="FFFFFF"/>
                </a:solidFill>
                <a:latin typeface="Roboto"/>
                <a:ea typeface="Roboto"/>
                <a:cs typeface="Roboto"/>
                <a:sym typeface="Roboto"/>
              </a:rPr>
              <a:t>51. savjetovanja hrvatskih arhivista</a:t>
            </a:r>
            <a:endParaRPr sz="1200">
              <a:solidFill>
                <a:srgbClr val="FFFFFF"/>
              </a:solidFill>
              <a:latin typeface="Roboto"/>
              <a:ea typeface="Roboto"/>
              <a:cs typeface="Roboto"/>
              <a:sym typeface="Roboto"/>
            </a:endParaRPr>
          </a:p>
          <a:p>
            <a:pPr marL="0" lvl="0" indent="0" algn="l" rtl="0">
              <a:spcBef>
                <a:spcPts val="0"/>
              </a:spcBef>
              <a:spcAft>
                <a:spcPts val="0"/>
              </a:spcAft>
              <a:buNone/>
            </a:pPr>
            <a:r>
              <a:rPr lang="hr" sz="1200">
                <a:solidFill>
                  <a:srgbClr val="FFFFFF"/>
                </a:solidFill>
                <a:latin typeface="Roboto"/>
                <a:ea typeface="Roboto"/>
                <a:cs typeface="Roboto"/>
                <a:sym typeface="Roboto"/>
              </a:rPr>
              <a:t>Slavonski Brod, 24 listopad 2019.</a:t>
            </a:r>
            <a:endParaRPr sz="1200">
              <a:solidFill>
                <a:srgbClr val="FFFFFF"/>
              </a:solidFill>
              <a:latin typeface="Roboto"/>
              <a:ea typeface="Roboto"/>
              <a:cs typeface="Roboto"/>
              <a:sym typeface="Roboto"/>
            </a:endParaRPr>
          </a:p>
        </p:txBody>
      </p:sp>
      <p:pic>
        <p:nvPicPr>
          <p:cNvPr id="70" name="Google Shape;70;p13"/>
          <p:cNvPicPr preferRelativeResize="0"/>
          <p:nvPr/>
        </p:nvPicPr>
        <p:blipFill>
          <a:blip r:embed="rId4">
            <a:alphaModFix/>
          </a:blip>
          <a:stretch>
            <a:fillRect/>
          </a:stretch>
        </p:blipFill>
        <p:spPr>
          <a:xfrm>
            <a:off x="5790100" y="4407129"/>
            <a:ext cx="586809" cy="586819"/>
          </a:xfrm>
          <a:prstGeom prst="rect">
            <a:avLst/>
          </a:prstGeom>
          <a:noFill/>
          <a:ln>
            <a:noFill/>
          </a:ln>
        </p:spPr>
      </p:pic>
      <p:pic>
        <p:nvPicPr>
          <p:cNvPr id="71" name="Google Shape;71;p13"/>
          <p:cNvPicPr preferRelativeResize="0"/>
          <p:nvPr/>
        </p:nvPicPr>
        <p:blipFill>
          <a:blip r:embed="rId5">
            <a:alphaModFix/>
          </a:blip>
          <a:stretch>
            <a:fillRect/>
          </a:stretch>
        </p:blipFill>
        <p:spPr>
          <a:xfrm>
            <a:off x="7422322" y="4428724"/>
            <a:ext cx="1715441" cy="714776"/>
          </a:xfrm>
          <a:prstGeom prst="rect">
            <a:avLst/>
          </a:prstGeom>
          <a:noFill/>
          <a:ln>
            <a:noFill/>
          </a:ln>
        </p:spPr>
      </p:pic>
      <p:pic>
        <p:nvPicPr>
          <p:cNvPr id="72" name="Google Shape;72;p13"/>
          <p:cNvPicPr preferRelativeResize="0"/>
          <p:nvPr/>
        </p:nvPicPr>
        <p:blipFill>
          <a:blip r:embed="rId6">
            <a:alphaModFix/>
          </a:blip>
          <a:stretch>
            <a:fillRect/>
          </a:stretch>
        </p:blipFill>
        <p:spPr>
          <a:xfrm>
            <a:off x="6492198" y="4368620"/>
            <a:ext cx="1004222" cy="7147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Izrada e-rječnika</a:t>
            </a:r>
            <a:endParaRPr/>
          </a:p>
        </p:txBody>
      </p:sp>
      <p:sp>
        <p:nvSpPr>
          <p:cNvPr id="130" name="Google Shape;130;p22"/>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a:t>funkcionalnosti na stranici napravljene su s pomoću jQuery jezika</a:t>
            </a:r>
            <a:endParaRPr/>
          </a:p>
          <a:p>
            <a:pPr marL="457200" lvl="0" indent="-355600" algn="l" rtl="0">
              <a:spcBef>
                <a:spcPts val="0"/>
              </a:spcBef>
              <a:spcAft>
                <a:spcPts val="0"/>
              </a:spcAft>
              <a:buSzPts val="2000"/>
              <a:buChar char="●"/>
            </a:pPr>
            <a:r>
              <a:rPr lang="hr"/>
              <a:t>natuknice s obradama zapisane su u .HTML datotekama</a:t>
            </a:r>
            <a:endParaRPr/>
          </a:p>
          <a:p>
            <a:pPr marL="457200" lvl="0" indent="-355600" algn="l" rtl="0">
              <a:spcBef>
                <a:spcPts val="0"/>
              </a:spcBef>
              <a:spcAft>
                <a:spcPts val="0"/>
              </a:spcAft>
              <a:buClr>
                <a:srgbClr val="666666"/>
              </a:buClr>
              <a:buSzPts val="2000"/>
              <a:buChar char="●"/>
            </a:pPr>
            <a:r>
              <a:rPr lang="hr">
                <a:solidFill>
                  <a:srgbClr val="666666"/>
                </a:solidFill>
              </a:rPr>
              <a:t>rječnik je tijekom izrade bio pohranjen na GitLab repozitoriju</a:t>
            </a:r>
            <a:endParaRPr>
              <a:solidFill>
                <a:srgbClr val="666666"/>
              </a:solidFill>
            </a:endParaRPr>
          </a:p>
          <a:p>
            <a:pPr marL="914400" lvl="1" indent="-342900" algn="l" rtl="0">
              <a:spcBef>
                <a:spcPts val="0"/>
              </a:spcBef>
              <a:spcAft>
                <a:spcPts val="0"/>
              </a:spcAft>
              <a:buClr>
                <a:srgbClr val="666666"/>
              </a:buClr>
              <a:buSzPts val="1800"/>
              <a:buChar char="○"/>
            </a:pPr>
            <a:r>
              <a:rPr lang="hr">
                <a:solidFill>
                  <a:srgbClr val="666666"/>
                </a:solidFill>
              </a:rPr>
              <a:t>GitLab je sustav za upravljanje inačicama datoteka (engl. </a:t>
            </a:r>
            <a:r>
              <a:rPr lang="hr" i="1">
                <a:solidFill>
                  <a:srgbClr val="666666"/>
                </a:solidFill>
              </a:rPr>
              <a:t>version control system</a:t>
            </a:r>
            <a:r>
              <a:rPr lang="hr">
                <a:solidFill>
                  <a:srgbClr val="666666"/>
                </a:solidFill>
              </a:rPr>
              <a:t>)</a:t>
            </a:r>
            <a:endParaRPr>
              <a:solidFill>
                <a:srgbClr val="666666"/>
              </a:solidFill>
            </a:endParaRPr>
          </a:p>
          <a:p>
            <a:pPr marL="914400" lvl="1" indent="-342900" algn="l" rtl="0">
              <a:spcBef>
                <a:spcPts val="0"/>
              </a:spcBef>
              <a:spcAft>
                <a:spcPts val="0"/>
              </a:spcAft>
              <a:buClr>
                <a:srgbClr val="666666"/>
              </a:buClr>
              <a:buSzPts val="1800"/>
              <a:buChar char="○"/>
            </a:pPr>
            <a:r>
              <a:rPr lang="hr">
                <a:solidFill>
                  <a:srgbClr val="666666"/>
                </a:solidFill>
              </a:rPr>
              <a:t>omogućuje izradu program i mrežnih stranica koji se u bilo kojemu trenutku mogu sinkronizirati sa sadržajima koji se nalaze na mrežnome repozitoriju (više računala može paralelno raditi s datotekama repozitorija)</a:t>
            </a:r>
            <a:endParaRPr>
              <a:solidFill>
                <a:srgbClr val="666666"/>
              </a:solidFill>
            </a:endParaRPr>
          </a:p>
          <a:p>
            <a:pPr marL="914400" lvl="1" indent="-342900" algn="l" rtl="0">
              <a:spcBef>
                <a:spcPts val="0"/>
              </a:spcBef>
              <a:spcAft>
                <a:spcPts val="0"/>
              </a:spcAft>
              <a:buClr>
                <a:srgbClr val="666666"/>
              </a:buClr>
              <a:buSzPts val="1800"/>
              <a:buChar char="○"/>
            </a:pPr>
            <a:r>
              <a:rPr lang="hr">
                <a:solidFill>
                  <a:srgbClr val="666666"/>
                </a:solidFill>
              </a:rPr>
              <a:t>sprema svako ažuriranje datoteka te omogućuje povratak datoteka u jednu od prijašnjih inačica</a:t>
            </a:r>
            <a:endParaRPr>
              <a:solidFill>
                <a:srgbClr val="66666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Način rada GitLaba</a:t>
            </a:r>
            <a:endParaRPr/>
          </a:p>
        </p:txBody>
      </p:sp>
      <p:pic>
        <p:nvPicPr>
          <p:cNvPr id="136" name="Google Shape;136;p23"/>
          <p:cNvPicPr preferRelativeResize="0"/>
          <p:nvPr/>
        </p:nvPicPr>
        <p:blipFill>
          <a:blip r:embed="rId3">
            <a:alphaModFix/>
          </a:blip>
          <a:stretch>
            <a:fillRect/>
          </a:stretch>
        </p:blipFill>
        <p:spPr>
          <a:xfrm>
            <a:off x="1760560" y="4300073"/>
            <a:ext cx="425949" cy="425975"/>
          </a:xfrm>
          <a:prstGeom prst="rect">
            <a:avLst/>
          </a:prstGeom>
          <a:noFill/>
          <a:ln>
            <a:noFill/>
          </a:ln>
        </p:spPr>
      </p:pic>
      <p:pic>
        <p:nvPicPr>
          <p:cNvPr id="137" name="Google Shape;137;p23"/>
          <p:cNvPicPr preferRelativeResize="0"/>
          <p:nvPr/>
        </p:nvPicPr>
        <p:blipFill>
          <a:blip r:embed="rId4">
            <a:alphaModFix/>
          </a:blip>
          <a:stretch>
            <a:fillRect/>
          </a:stretch>
        </p:blipFill>
        <p:spPr>
          <a:xfrm>
            <a:off x="730438" y="2751338"/>
            <a:ext cx="767700" cy="767700"/>
          </a:xfrm>
          <a:prstGeom prst="rect">
            <a:avLst/>
          </a:prstGeom>
          <a:noFill/>
          <a:ln>
            <a:noFill/>
          </a:ln>
        </p:spPr>
      </p:pic>
      <p:sp>
        <p:nvSpPr>
          <p:cNvPr id="138" name="Google Shape;138;p23"/>
          <p:cNvSpPr txBox="1"/>
          <p:nvPr/>
        </p:nvSpPr>
        <p:spPr>
          <a:xfrm>
            <a:off x="644888" y="3343763"/>
            <a:ext cx="1056900" cy="21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r">
                <a:latin typeface="Roboto"/>
                <a:ea typeface="Roboto"/>
                <a:cs typeface="Roboto"/>
                <a:sym typeface="Roboto"/>
              </a:rPr>
              <a:t>računalo 1</a:t>
            </a:r>
            <a:endParaRPr>
              <a:latin typeface="Roboto"/>
              <a:ea typeface="Roboto"/>
              <a:cs typeface="Roboto"/>
              <a:sym typeface="Roboto"/>
            </a:endParaRPr>
          </a:p>
        </p:txBody>
      </p:sp>
      <p:sp>
        <p:nvSpPr>
          <p:cNvPr id="139" name="Google Shape;139;p23"/>
          <p:cNvSpPr txBox="1"/>
          <p:nvPr/>
        </p:nvSpPr>
        <p:spPr>
          <a:xfrm>
            <a:off x="1498138" y="4573650"/>
            <a:ext cx="1056900" cy="21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r">
                <a:latin typeface="Roboto"/>
                <a:ea typeface="Roboto"/>
                <a:cs typeface="Roboto"/>
                <a:sym typeface="Roboto"/>
              </a:rPr>
              <a:t>računalo 2</a:t>
            </a:r>
            <a:endParaRPr>
              <a:latin typeface="Roboto"/>
              <a:ea typeface="Roboto"/>
              <a:cs typeface="Roboto"/>
              <a:sym typeface="Roboto"/>
            </a:endParaRPr>
          </a:p>
        </p:txBody>
      </p:sp>
      <p:sp>
        <p:nvSpPr>
          <p:cNvPr id="140" name="Google Shape;140;p23"/>
          <p:cNvSpPr/>
          <p:nvPr/>
        </p:nvSpPr>
        <p:spPr>
          <a:xfrm>
            <a:off x="6149013" y="2548349"/>
            <a:ext cx="2622775" cy="1173725"/>
          </a:xfrm>
          <a:prstGeom prst="flowChartProcess">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hr" sz="1300" b="1"/>
              <a:t>trenutačna inačica (inačica 10)</a:t>
            </a:r>
            <a:endParaRPr sz="1300" b="1"/>
          </a:p>
          <a:p>
            <a:pPr marL="0" lvl="0" indent="0" algn="ctr" rtl="0">
              <a:spcBef>
                <a:spcPts val="0"/>
              </a:spcBef>
              <a:spcAft>
                <a:spcPts val="0"/>
              </a:spcAft>
              <a:buNone/>
            </a:pPr>
            <a:r>
              <a:rPr lang="hr"/>
              <a:t>inačica 9</a:t>
            </a:r>
            <a:endParaRPr/>
          </a:p>
          <a:p>
            <a:pPr marL="0" lvl="0" indent="0" algn="ctr" rtl="0">
              <a:spcBef>
                <a:spcPts val="0"/>
              </a:spcBef>
              <a:spcAft>
                <a:spcPts val="0"/>
              </a:spcAft>
              <a:buNone/>
            </a:pPr>
            <a:r>
              <a:rPr lang="hr"/>
              <a:t>inačica 8</a:t>
            </a:r>
            <a:endParaRPr/>
          </a:p>
          <a:p>
            <a:pPr marL="0" lvl="0" indent="0" algn="ctr" rtl="0">
              <a:spcBef>
                <a:spcPts val="0"/>
              </a:spcBef>
              <a:spcAft>
                <a:spcPts val="0"/>
              </a:spcAft>
              <a:buNone/>
            </a:pPr>
            <a:r>
              <a:rPr lang="hr"/>
              <a:t>inačica 7</a:t>
            </a:r>
            <a:endParaRPr/>
          </a:p>
          <a:p>
            <a:pPr marL="0" lvl="0" indent="0" algn="ctr" rtl="0">
              <a:spcBef>
                <a:spcPts val="0"/>
              </a:spcBef>
              <a:spcAft>
                <a:spcPts val="0"/>
              </a:spcAft>
              <a:buNone/>
            </a:pPr>
            <a:r>
              <a:rPr lang="hr"/>
              <a:t>….</a:t>
            </a:r>
            <a:endParaRPr/>
          </a:p>
        </p:txBody>
      </p:sp>
      <p:sp>
        <p:nvSpPr>
          <p:cNvPr id="141" name="Google Shape;141;p23"/>
          <p:cNvSpPr/>
          <p:nvPr/>
        </p:nvSpPr>
        <p:spPr>
          <a:xfrm>
            <a:off x="3363413" y="1168763"/>
            <a:ext cx="1864728" cy="1104408"/>
          </a:xfrm>
          <a:prstGeom prst="cloud">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hr">
                <a:highlight>
                  <a:srgbClr val="FFFFFF"/>
                </a:highlight>
              </a:rPr>
              <a:t>programsko rješenje</a:t>
            </a:r>
            <a:endParaRPr>
              <a:highlight>
                <a:srgbClr val="FFFFFF"/>
              </a:highlight>
            </a:endParaRPr>
          </a:p>
        </p:txBody>
      </p:sp>
      <p:pic>
        <p:nvPicPr>
          <p:cNvPr id="142" name="Google Shape;142;p23"/>
          <p:cNvPicPr preferRelativeResize="0"/>
          <p:nvPr/>
        </p:nvPicPr>
        <p:blipFill>
          <a:blip r:embed="rId5">
            <a:alphaModFix/>
          </a:blip>
          <a:stretch>
            <a:fillRect/>
          </a:stretch>
        </p:blipFill>
        <p:spPr>
          <a:xfrm>
            <a:off x="3836737" y="2684003"/>
            <a:ext cx="918103" cy="909650"/>
          </a:xfrm>
          <a:prstGeom prst="rect">
            <a:avLst/>
          </a:prstGeom>
          <a:noFill/>
          <a:ln>
            <a:noFill/>
          </a:ln>
        </p:spPr>
      </p:pic>
      <p:pic>
        <p:nvPicPr>
          <p:cNvPr id="143" name="Google Shape;143;p23"/>
          <p:cNvPicPr preferRelativeResize="0"/>
          <p:nvPr/>
        </p:nvPicPr>
        <p:blipFill>
          <a:blip r:embed="rId6">
            <a:alphaModFix/>
          </a:blip>
          <a:stretch>
            <a:fillRect/>
          </a:stretch>
        </p:blipFill>
        <p:spPr>
          <a:xfrm>
            <a:off x="3970079" y="4226450"/>
            <a:ext cx="640125" cy="640125"/>
          </a:xfrm>
          <a:prstGeom prst="rect">
            <a:avLst/>
          </a:prstGeom>
          <a:noFill/>
          <a:ln>
            <a:noFill/>
          </a:ln>
        </p:spPr>
      </p:pic>
      <p:sp>
        <p:nvSpPr>
          <p:cNvPr id="144" name="Google Shape;144;p23"/>
          <p:cNvSpPr txBox="1"/>
          <p:nvPr/>
        </p:nvSpPr>
        <p:spPr>
          <a:xfrm>
            <a:off x="3778629" y="4790363"/>
            <a:ext cx="1056900" cy="21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r">
                <a:latin typeface="Roboto"/>
                <a:ea typeface="Roboto"/>
                <a:cs typeface="Roboto"/>
                <a:sym typeface="Roboto"/>
              </a:rPr>
              <a:t>računalo 3</a:t>
            </a:r>
            <a:endParaRPr>
              <a:latin typeface="Roboto"/>
              <a:ea typeface="Roboto"/>
              <a:cs typeface="Roboto"/>
              <a:sym typeface="Roboto"/>
            </a:endParaRPr>
          </a:p>
        </p:txBody>
      </p:sp>
      <p:cxnSp>
        <p:nvCxnSpPr>
          <p:cNvPr id="145" name="Google Shape;145;p23"/>
          <p:cNvCxnSpPr>
            <a:stCxn id="137" idx="3"/>
            <a:endCxn id="142" idx="1"/>
          </p:cNvCxnSpPr>
          <p:nvPr/>
        </p:nvCxnSpPr>
        <p:spPr>
          <a:xfrm>
            <a:off x="1498138" y="3135188"/>
            <a:ext cx="2338500" cy="3600"/>
          </a:xfrm>
          <a:prstGeom prst="bentConnector3">
            <a:avLst>
              <a:gd name="adj1" fmla="val 50002"/>
            </a:avLst>
          </a:prstGeom>
          <a:noFill/>
          <a:ln w="9525" cap="flat" cmpd="sng">
            <a:solidFill>
              <a:schemeClr val="dk2"/>
            </a:solidFill>
            <a:prstDash val="solid"/>
            <a:round/>
            <a:headEnd type="stealth" w="med" len="med"/>
            <a:tailEnd type="stealth" w="med" len="med"/>
          </a:ln>
        </p:spPr>
      </p:cxnSp>
      <p:cxnSp>
        <p:nvCxnSpPr>
          <p:cNvPr id="146" name="Google Shape;146;p23"/>
          <p:cNvCxnSpPr>
            <a:stCxn id="143" idx="0"/>
            <a:endCxn id="142" idx="2"/>
          </p:cNvCxnSpPr>
          <p:nvPr/>
        </p:nvCxnSpPr>
        <p:spPr>
          <a:xfrm rot="10800000" flipH="1">
            <a:off x="4290142" y="3593750"/>
            <a:ext cx="5700" cy="632700"/>
          </a:xfrm>
          <a:prstGeom prst="straightConnector1">
            <a:avLst/>
          </a:prstGeom>
          <a:noFill/>
          <a:ln w="9525" cap="flat" cmpd="sng">
            <a:solidFill>
              <a:schemeClr val="dk2"/>
            </a:solidFill>
            <a:prstDash val="solid"/>
            <a:round/>
            <a:headEnd type="stealth" w="med" len="med"/>
            <a:tailEnd type="stealth" w="med" len="med"/>
          </a:ln>
        </p:spPr>
      </p:cxnSp>
      <p:cxnSp>
        <p:nvCxnSpPr>
          <p:cNvPr id="147" name="Google Shape;147;p23"/>
          <p:cNvCxnSpPr>
            <a:stCxn id="136" idx="3"/>
          </p:cNvCxnSpPr>
          <p:nvPr/>
        </p:nvCxnSpPr>
        <p:spPr>
          <a:xfrm rot="10800000" flipH="1">
            <a:off x="2186509" y="3562060"/>
            <a:ext cx="1728900" cy="951000"/>
          </a:xfrm>
          <a:prstGeom prst="straightConnector1">
            <a:avLst/>
          </a:prstGeom>
          <a:noFill/>
          <a:ln w="9525" cap="flat" cmpd="sng">
            <a:solidFill>
              <a:schemeClr val="dk2"/>
            </a:solidFill>
            <a:prstDash val="solid"/>
            <a:round/>
            <a:headEnd type="stealth" w="med" len="med"/>
            <a:tailEnd type="stealth" w="med" len="med"/>
          </a:ln>
        </p:spPr>
      </p:cxnSp>
      <p:cxnSp>
        <p:nvCxnSpPr>
          <p:cNvPr id="148" name="Google Shape;148;p23"/>
          <p:cNvCxnSpPr>
            <a:stCxn id="142" idx="0"/>
            <a:endCxn id="141" idx="1"/>
          </p:cNvCxnSpPr>
          <p:nvPr/>
        </p:nvCxnSpPr>
        <p:spPr>
          <a:xfrm rot="10800000">
            <a:off x="4295789" y="2272103"/>
            <a:ext cx="0" cy="411900"/>
          </a:xfrm>
          <a:prstGeom prst="straightConnector1">
            <a:avLst/>
          </a:prstGeom>
          <a:noFill/>
          <a:ln w="9525" cap="flat" cmpd="sng">
            <a:solidFill>
              <a:schemeClr val="dk2"/>
            </a:solidFill>
            <a:prstDash val="solid"/>
            <a:round/>
            <a:headEnd type="none" w="med" len="med"/>
            <a:tailEnd type="triangle" w="med" len="med"/>
          </a:ln>
        </p:spPr>
      </p:cxnSp>
      <p:cxnSp>
        <p:nvCxnSpPr>
          <p:cNvPr id="149" name="Google Shape;149;p23"/>
          <p:cNvCxnSpPr>
            <a:stCxn id="142" idx="3"/>
            <a:endCxn id="140" idx="1"/>
          </p:cNvCxnSpPr>
          <p:nvPr/>
        </p:nvCxnSpPr>
        <p:spPr>
          <a:xfrm rot="10800000" flipH="1">
            <a:off x="4754840" y="3135228"/>
            <a:ext cx="1394100" cy="3600"/>
          </a:xfrm>
          <a:prstGeom prst="bentConnector3">
            <a:avLst>
              <a:gd name="adj1" fmla="val 50003"/>
            </a:avLst>
          </a:prstGeom>
          <a:noFill/>
          <a:ln w="9525" cap="flat" cmpd="sng">
            <a:solidFill>
              <a:schemeClr val="dk2"/>
            </a:solidFill>
            <a:prstDash val="dot"/>
            <a:round/>
            <a:headEnd type="stealth" w="med" len="med"/>
            <a:tailEnd type="stealth"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155" name="Google Shape;155;p24"/>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56" name="Google Shape;156;p24"/>
          <p:cNvPicPr preferRelativeResize="0"/>
          <p:nvPr/>
        </p:nvPicPr>
        <p:blipFill>
          <a:blip r:embed="rId3">
            <a:alphaModFix/>
          </a:blip>
          <a:stretch>
            <a:fillRect/>
          </a:stretch>
        </p:blipFill>
        <p:spPr>
          <a:xfrm>
            <a:off x="0" y="0"/>
            <a:ext cx="9144000" cy="5715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5"/>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endParaRPr/>
          </a:p>
        </p:txBody>
      </p:sp>
      <p:pic>
        <p:nvPicPr>
          <p:cNvPr id="162" name="Google Shape;162;p25"/>
          <p:cNvPicPr preferRelativeResize="0"/>
          <p:nvPr/>
        </p:nvPicPr>
        <p:blipFill>
          <a:blip r:embed="rId3">
            <a:alphaModFix/>
          </a:blip>
          <a:stretch>
            <a:fillRect/>
          </a:stretch>
        </p:blipFill>
        <p:spPr>
          <a:xfrm>
            <a:off x="0" y="609606"/>
            <a:ext cx="9144001" cy="4397189"/>
          </a:xfrm>
          <a:prstGeom prst="rect">
            <a:avLst/>
          </a:prstGeom>
          <a:noFill/>
          <a:ln>
            <a:noFill/>
          </a:ln>
        </p:spPr>
      </p:pic>
      <p:sp>
        <p:nvSpPr>
          <p:cNvPr id="163" name="Google Shape;163;p25"/>
          <p:cNvSpPr/>
          <p:nvPr/>
        </p:nvSpPr>
        <p:spPr>
          <a:xfrm>
            <a:off x="-142800" y="-55400"/>
            <a:ext cx="9348600" cy="6897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6"/>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Europski rječnički portal</a:t>
            </a:r>
            <a:endParaRPr/>
          </a:p>
        </p:txBody>
      </p:sp>
      <p:sp>
        <p:nvSpPr>
          <p:cNvPr id="170" name="Google Shape;170;p26"/>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dirty="0"/>
              <a:t>rječnik je uvršten u popis terminoloških rječnik na </a:t>
            </a:r>
            <a:r>
              <a:rPr lang="hr" u="sng" dirty="0">
                <a:solidFill>
                  <a:schemeClr val="tx1"/>
                </a:solidFill>
                <a:hlinkClick r:id="rId3">
                  <a:extLst>
                    <a:ext uri="{A12FA001-AC4F-418D-AE19-62706E023703}">
                      <ahyp:hlinkClr xmlns:ahyp="http://schemas.microsoft.com/office/drawing/2018/hyperlinkcolor" val="tx"/>
                    </a:ext>
                  </a:extLst>
                </a:hlinkClick>
              </a:rPr>
              <a:t>Europskome rječničkom portalu</a:t>
            </a:r>
            <a:endParaRPr dirty="0">
              <a:solidFill>
                <a:schemeClr val="tx1"/>
              </a:solidFill>
            </a:endParaRPr>
          </a:p>
          <a:p>
            <a:pPr marL="914400" lvl="1" indent="-342900" algn="l" rtl="0">
              <a:spcBef>
                <a:spcPts val="0"/>
              </a:spcBef>
              <a:spcAft>
                <a:spcPts val="0"/>
              </a:spcAft>
              <a:buSzPts val="1800"/>
              <a:buChar char="○"/>
            </a:pPr>
            <a:r>
              <a:rPr lang="hr" dirty="0"/>
              <a:t>portal održavaju stručnjaci iz Europske mreže za e-leksikografiju</a:t>
            </a:r>
            <a:endParaRPr dirty="0"/>
          </a:p>
          <a:p>
            <a:pPr marL="914400" lvl="1" indent="-342900" algn="l" rtl="0">
              <a:spcBef>
                <a:spcPts val="0"/>
              </a:spcBef>
              <a:spcAft>
                <a:spcPts val="0"/>
              </a:spcAft>
              <a:buSzPts val="1800"/>
              <a:buChar char="○"/>
            </a:pPr>
            <a:r>
              <a:rPr lang="hr" dirty="0"/>
              <a:t>portal prikuplja provjerene mrežne rječnike europskih jezika</a:t>
            </a:r>
            <a:endParaRPr dirty="0"/>
          </a:p>
          <a:p>
            <a:pPr marL="914400" lvl="1" indent="-342900" algn="l" rtl="0">
              <a:spcBef>
                <a:spcPts val="0"/>
              </a:spcBef>
              <a:spcAft>
                <a:spcPts val="0"/>
              </a:spcAft>
              <a:buSzPts val="1800"/>
              <a:buChar char="○"/>
            </a:pPr>
            <a:r>
              <a:rPr lang="hr" dirty="0"/>
              <a:t>sve uvrštene rječnike portala biraju kuratori iz Europske mreže za e-leksikografiju, koji su ujedno i stručnjaci iz područja leksikografije te prema postavljenim kriterijima odlučuju o kvaliteti rječnika</a:t>
            </a:r>
            <a:endParaRPr dirty="0"/>
          </a:p>
          <a:p>
            <a:pPr marL="914400" lvl="1" indent="-342900" algn="l" rtl="0">
              <a:spcBef>
                <a:spcPts val="0"/>
              </a:spcBef>
              <a:spcAft>
                <a:spcPts val="0"/>
              </a:spcAft>
              <a:buSzPts val="1800"/>
              <a:buChar char="○"/>
            </a:pPr>
            <a:r>
              <a:rPr lang="hr" dirty="0"/>
              <a:t>rječnici koji zadovolje postavljene kriterije za kvalitetu dobivaju pečat priznanja</a:t>
            </a:r>
            <a:endParaRPr dirty="0"/>
          </a:p>
        </p:txBody>
      </p:sp>
      <p:pic>
        <p:nvPicPr>
          <p:cNvPr id="171" name="Google Shape;171;p26"/>
          <p:cNvPicPr preferRelativeResize="0"/>
          <p:nvPr/>
        </p:nvPicPr>
        <p:blipFill>
          <a:blip r:embed="rId4">
            <a:alphaModFix/>
          </a:blip>
          <a:stretch>
            <a:fillRect/>
          </a:stretch>
        </p:blipFill>
        <p:spPr>
          <a:xfrm>
            <a:off x="3830175" y="4621750"/>
            <a:ext cx="1483650" cy="243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7"/>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Hrvatski terminološki portal</a:t>
            </a:r>
            <a:endParaRPr/>
          </a:p>
        </p:txBody>
      </p:sp>
      <p:sp>
        <p:nvSpPr>
          <p:cNvPr id="177" name="Google Shape;177;p27"/>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dirty="0"/>
              <a:t>nazivi iz rječnika također su uključeni na </a:t>
            </a:r>
            <a:r>
              <a:rPr lang="hr" u="sng" dirty="0">
                <a:solidFill>
                  <a:schemeClr val="tx1"/>
                </a:solidFill>
                <a:hlinkClick r:id="rId3">
                  <a:extLst>
                    <a:ext uri="{A12FA001-AC4F-418D-AE19-62706E023703}">
                      <ahyp:hlinkClr xmlns:ahyp="http://schemas.microsoft.com/office/drawing/2018/hyperlinkcolor" val="tx"/>
                    </a:ext>
                  </a:extLst>
                </a:hlinkClick>
              </a:rPr>
              <a:t>Hrvatski terminološki portal</a:t>
            </a:r>
            <a:r>
              <a:rPr lang="hr" dirty="0">
                <a:solidFill>
                  <a:schemeClr val="tx1"/>
                </a:solidFill>
              </a:rPr>
              <a:t> </a:t>
            </a:r>
            <a:r>
              <a:rPr lang="hr" dirty="0"/>
              <a:t>pod kategoriju strukovni rječnici i glosari</a:t>
            </a:r>
            <a:endParaRPr dirty="0"/>
          </a:p>
          <a:p>
            <a:pPr marL="457200" lvl="0" indent="-355600" algn="l" rtl="0">
              <a:spcBef>
                <a:spcPts val="0"/>
              </a:spcBef>
              <a:spcAft>
                <a:spcPts val="0"/>
              </a:spcAft>
              <a:buSzPts val="2000"/>
              <a:buChar char="●"/>
            </a:pPr>
            <a:r>
              <a:rPr lang="hr" dirty="0"/>
              <a:t>definicije i nazivi na hrvatskome i engleskome mogu se pronaći i na stranicama portala</a:t>
            </a:r>
            <a:endParaRPr dirty="0"/>
          </a:p>
        </p:txBody>
      </p:sp>
      <p:pic>
        <p:nvPicPr>
          <p:cNvPr id="178" name="Google Shape;178;p27"/>
          <p:cNvPicPr preferRelativeResize="0"/>
          <p:nvPr/>
        </p:nvPicPr>
        <p:blipFill>
          <a:blip r:embed="rId4">
            <a:alphaModFix/>
          </a:blip>
          <a:stretch>
            <a:fillRect/>
          </a:stretch>
        </p:blipFill>
        <p:spPr>
          <a:xfrm>
            <a:off x="1997888" y="2661650"/>
            <a:ext cx="5170125" cy="225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8"/>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Zaključak</a:t>
            </a:r>
            <a:endParaRPr/>
          </a:p>
        </p:txBody>
      </p:sp>
      <p:sp>
        <p:nvSpPr>
          <p:cNvPr id="184" name="Google Shape;184;p28"/>
          <p:cNvSpPr txBox="1">
            <a:spLocks noGrp="1"/>
          </p:cNvSpPr>
          <p:nvPr>
            <p:ph type="body" idx="1"/>
          </p:nvPr>
        </p:nvSpPr>
        <p:spPr>
          <a:xfrm>
            <a:off x="471900" y="1018532"/>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dirty="0"/>
              <a:t>Mrežna inačica </a:t>
            </a:r>
            <a:r>
              <a:rPr lang="hr" i="1" dirty="0"/>
              <a:t>Arhivističkoga rječnika</a:t>
            </a:r>
            <a:r>
              <a:rPr lang="hr" dirty="0"/>
              <a:t> može se dopunjavati novim natuknicama s obzirom na mogućnosti i promjene koje su prouzročene primjenom suvremene tehnologije</a:t>
            </a:r>
            <a:endParaRPr dirty="0"/>
          </a:p>
          <a:p>
            <a:pPr marL="914400" lvl="1" indent="-342900" algn="l" rtl="0">
              <a:spcBef>
                <a:spcPts val="0"/>
              </a:spcBef>
              <a:spcAft>
                <a:spcPts val="0"/>
              </a:spcAft>
              <a:buSzPts val="1800"/>
              <a:buChar char="○"/>
            </a:pPr>
            <a:r>
              <a:rPr lang="hr" dirty="0"/>
              <a:t>npr. digitalna forenzika (engl. </a:t>
            </a:r>
            <a:r>
              <a:rPr lang="hr" i="1" dirty="0"/>
              <a:t>digital forensics</a:t>
            </a:r>
            <a:r>
              <a:rPr lang="hr" dirty="0"/>
              <a:t>), arhiv u računalnome oblaku (engl. </a:t>
            </a:r>
            <a:r>
              <a:rPr lang="hr" i="1" dirty="0"/>
              <a:t>cloud archive</a:t>
            </a:r>
            <a:r>
              <a:rPr lang="hr" dirty="0"/>
              <a:t>)</a:t>
            </a:r>
            <a:endParaRPr dirty="0"/>
          </a:p>
          <a:p>
            <a:pPr marL="457200" lvl="0" indent="-355600" algn="l" rtl="0">
              <a:spcBef>
                <a:spcPts val="0"/>
              </a:spcBef>
              <a:spcAft>
                <a:spcPts val="0"/>
              </a:spcAft>
              <a:buSzPts val="2000"/>
              <a:buChar char="●"/>
            </a:pPr>
            <a:r>
              <a:rPr lang="hr" dirty="0"/>
              <a:t>moguće tehničke dorade:</a:t>
            </a:r>
            <a:endParaRPr dirty="0"/>
          </a:p>
          <a:p>
            <a:pPr marL="914400" lvl="1" indent="-342900" algn="l" rtl="0">
              <a:spcBef>
                <a:spcPts val="0"/>
              </a:spcBef>
              <a:spcAft>
                <a:spcPts val="0"/>
              </a:spcAft>
              <a:buSzPts val="1800"/>
              <a:buChar char="○"/>
            </a:pPr>
            <a:r>
              <a:rPr lang="hr" dirty="0"/>
              <a:t>dodavanje filtera i naprednoga pretraživanja</a:t>
            </a:r>
            <a:endParaRPr dirty="0"/>
          </a:p>
          <a:p>
            <a:pPr marL="914400" lvl="1" indent="-342900" algn="l" rtl="0">
              <a:spcBef>
                <a:spcPts val="0"/>
              </a:spcBef>
              <a:spcAft>
                <a:spcPts val="0"/>
              </a:spcAft>
              <a:buSzPts val="1800"/>
              <a:buChar char="○"/>
            </a:pPr>
            <a:r>
              <a:rPr lang="hr" dirty="0"/>
              <a:t>izrada obrazovnih interaktivnih sadržaja</a:t>
            </a:r>
            <a:endParaRPr dirty="0"/>
          </a:p>
          <a:p>
            <a:pPr marL="914400" lvl="1" indent="-342900" algn="l" rtl="0">
              <a:spcBef>
                <a:spcPts val="0"/>
              </a:spcBef>
              <a:spcAft>
                <a:spcPts val="0"/>
              </a:spcAft>
              <a:buSzPts val="1800"/>
              <a:buChar char="○"/>
            </a:pPr>
            <a:r>
              <a:rPr lang="hr" dirty="0"/>
              <a:t>izrada mobilne aplikacije</a:t>
            </a:r>
            <a:endParaRPr dirty="0"/>
          </a:p>
          <a:p>
            <a:pPr marL="914400" lvl="1" indent="-342900" algn="l" rtl="0">
              <a:spcBef>
                <a:spcPts val="0"/>
              </a:spcBef>
              <a:spcAft>
                <a:spcPts val="0"/>
              </a:spcAft>
              <a:buSzPts val="1800"/>
              <a:buChar char="○"/>
            </a:pPr>
            <a:r>
              <a:rPr lang="hr" dirty="0"/>
              <a:t>izrada arhivističkoga korpusa po uzoru na druge strukovne korpuse</a:t>
            </a:r>
            <a:endParaRPr dirty="0"/>
          </a:p>
          <a:p>
            <a:pPr marL="457200" lvl="0" indent="-355600" algn="l" rtl="0">
              <a:spcBef>
                <a:spcPts val="0"/>
              </a:spcBef>
              <a:spcAft>
                <a:spcPts val="0"/>
              </a:spcAft>
              <a:buSzPts val="2000"/>
              <a:buChar char="●"/>
            </a:pPr>
            <a:r>
              <a:rPr lang="hr" dirty="0"/>
              <a:t>detaljnije obraditi natuknice: dodati konkordancije, primjere uporabe, vanjske poveznice, interaktivne sadržaje itd.</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Zaključak</a:t>
            </a:r>
            <a:endParaRPr/>
          </a:p>
        </p:txBody>
      </p:sp>
      <p:sp>
        <p:nvSpPr>
          <p:cNvPr id="190" name="Google Shape;190;p29"/>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a:t>Mrežna inačica </a:t>
            </a:r>
            <a:r>
              <a:rPr lang="hr" i="1"/>
              <a:t>Arhivističkoga rječnika</a:t>
            </a:r>
            <a:r>
              <a:rPr lang="hr"/>
              <a:t> može se dopunjavati novim natuknicama s obzirom na mogućnosti i promjene koje su prouzročene primjenom suvremene tehnologije</a:t>
            </a:r>
            <a:endParaRPr/>
          </a:p>
          <a:p>
            <a:pPr marL="914400" lvl="1" indent="-342900" algn="l" rtl="0">
              <a:spcBef>
                <a:spcPts val="0"/>
              </a:spcBef>
              <a:spcAft>
                <a:spcPts val="0"/>
              </a:spcAft>
              <a:buSzPts val="1800"/>
              <a:buChar char="○"/>
            </a:pPr>
            <a:r>
              <a:rPr lang="hr"/>
              <a:t>digitalna forenzika</a:t>
            </a:r>
            <a:endParaRPr/>
          </a:p>
          <a:p>
            <a:pPr marL="914400" lvl="1" indent="-342900" algn="l" rtl="0">
              <a:spcBef>
                <a:spcPts val="0"/>
              </a:spcBef>
              <a:spcAft>
                <a:spcPts val="0"/>
              </a:spcAft>
              <a:buSzPts val="1800"/>
              <a:buChar char="○"/>
            </a:pPr>
            <a:r>
              <a:rPr lang="hr"/>
              <a:t>računalnom oblaku</a:t>
            </a:r>
            <a:endParaRPr/>
          </a:p>
          <a:p>
            <a:pPr marL="457200" lvl="0" indent="-355600" algn="l" rtl="0">
              <a:spcBef>
                <a:spcPts val="0"/>
              </a:spcBef>
              <a:spcAft>
                <a:spcPts val="0"/>
              </a:spcAft>
              <a:buSzPts val="2000"/>
              <a:buChar char="●"/>
            </a:pPr>
            <a:r>
              <a:rPr lang="hr"/>
              <a:t>dodati primjer uporabe natuknice u svakodnevnome životu ili u stručnoj praksi</a:t>
            </a:r>
            <a:endParaRPr/>
          </a:p>
        </p:txBody>
      </p:sp>
      <p:pic>
        <p:nvPicPr>
          <p:cNvPr id="191" name="Google Shape;191;p29"/>
          <p:cNvPicPr preferRelativeResize="0"/>
          <p:nvPr/>
        </p:nvPicPr>
        <p:blipFill>
          <a:blip r:embed="rId3">
            <a:alphaModFix/>
          </a:blip>
          <a:stretch>
            <a:fillRect/>
          </a:stretch>
        </p:blipFill>
        <p:spPr>
          <a:xfrm>
            <a:off x="-1" y="-2834"/>
            <a:ext cx="9144001" cy="5149158"/>
          </a:xfrm>
          <a:prstGeom prst="rect">
            <a:avLst/>
          </a:prstGeom>
          <a:noFill/>
          <a:ln w="12700" cap="flat" cmpd="sng">
            <a:solidFill>
              <a:srgbClr val="000000"/>
            </a:solidFill>
            <a:prstDash val="solid"/>
            <a:miter lim="8000"/>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30"/>
          <p:cNvPicPr preferRelativeResize="0"/>
          <p:nvPr/>
        </p:nvPicPr>
        <p:blipFill>
          <a:blip r:embed="rId3">
            <a:alphaModFix/>
          </a:blip>
          <a:stretch>
            <a:fillRect/>
          </a:stretch>
        </p:blipFill>
        <p:spPr>
          <a:xfrm>
            <a:off x="1094663" y="0"/>
            <a:ext cx="6954675"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1"/>
          <p:cNvPicPr preferRelativeResize="0"/>
          <p:nvPr/>
        </p:nvPicPr>
        <p:blipFill>
          <a:blip r:embed="rId3">
            <a:alphaModFix/>
          </a:blip>
          <a:stretch>
            <a:fillRect/>
          </a:stretch>
        </p:blipFill>
        <p:spPr>
          <a:xfrm>
            <a:off x="1127271" y="0"/>
            <a:ext cx="6889460"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Mrežnik</a:t>
            </a:r>
            <a:endParaRPr/>
          </a:p>
        </p:txBody>
      </p:sp>
      <p:sp>
        <p:nvSpPr>
          <p:cNvPr id="78" name="Google Shape;78;p14"/>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hr" sz="2400"/>
              <a:t>Hrvatski mrežni rječnik – </a:t>
            </a:r>
            <a:r>
              <a:rPr lang="hr" sz="2400" i="1"/>
              <a:t>Mrežnik </a:t>
            </a:r>
            <a:r>
              <a:rPr lang="hr" sz="2400"/>
              <a:t>(istraživački projekt koji u cijelosti financira Hrvatska zaklada za znanost)</a:t>
            </a:r>
            <a:endParaRPr sz="2400"/>
          </a:p>
          <a:p>
            <a:pPr marL="457200" lvl="0" indent="-381000" algn="l" rtl="0">
              <a:spcBef>
                <a:spcPts val="0"/>
              </a:spcBef>
              <a:spcAft>
                <a:spcPts val="0"/>
              </a:spcAft>
              <a:buSzPts val="2400"/>
              <a:buChar char="●"/>
            </a:pPr>
            <a:r>
              <a:rPr lang="hr" sz="2400"/>
              <a:t>voditeljica projekta: dr. sc. Lana Hudeček</a:t>
            </a:r>
            <a:endParaRPr sz="2400"/>
          </a:p>
          <a:p>
            <a:pPr marL="457200" lvl="0" indent="-381000" algn="l" rtl="0">
              <a:spcBef>
                <a:spcPts val="0"/>
              </a:spcBef>
              <a:spcAft>
                <a:spcPts val="0"/>
              </a:spcAft>
              <a:buSzPts val="2400"/>
              <a:buChar char="●"/>
            </a:pPr>
            <a:r>
              <a:rPr lang="hr" sz="2400"/>
              <a:t>ustanova nositelj projekta: Institut za hrvatski jezik i jezikoslovlje</a:t>
            </a:r>
            <a:endParaRPr sz="2400"/>
          </a:p>
          <a:p>
            <a:pPr marL="457200" lvl="0" indent="-381000" algn="l" rtl="0">
              <a:spcBef>
                <a:spcPts val="0"/>
              </a:spcBef>
              <a:spcAft>
                <a:spcPts val="0"/>
              </a:spcAft>
              <a:buSzPts val="2400"/>
              <a:buChar char="●"/>
            </a:pPr>
            <a:r>
              <a:rPr lang="hr" sz="2400"/>
              <a:t>trajanje projekta: 4 godine (1. ožujka 2017. – 28. veljače 2021.)</a:t>
            </a:r>
            <a:endParaRPr sz="2400"/>
          </a:p>
          <a:p>
            <a:pPr marL="457200" lvl="0" indent="-381000" algn="l" rtl="0">
              <a:spcBef>
                <a:spcPts val="0"/>
              </a:spcBef>
              <a:spcAft>
                <a:spcPts val="0"/>
              </a:spcAft>
              <a:buSzPts val="2400"/>
              <a:buChar char="●"/>
            </a:pPr>
            <a:r>
              <a:rPr lang="hr" sz="2400"/>
              <a:t>broj projekta: IP-2016-06-2141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2"/>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Zaključak</a:t>
            </a:r>
            <a:endParaRPr/>
          </a:p>
        </p:txBody>
      </p:sp>
      <p:sp>
        <p:nvSpPr>
          <p:cNvPr id="207" name="Google Shape;207;p32"/>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endParaRPr/>
          </a:p>
        </p:txBody>
      </p:sp>
      <p:pic>
        <p:nvPicPr>
          <p:cNvPr id="208" name="Google Shape;208;p32"/>
          <p:cNvPicPr preferRelativeResize="0"/>
          <p:nvPr/>
        </p:nvPicPr>
        <p:blipFill>
          <a:blip r:embed="rId3">
            <a:alphaModFix/>
          </a:blip>
          <a:stretch>
            <a:fillRect/>
          </a:stretch>
        </p:blipFill>
        <p:spPr>
          <a:xfrm>
            <a:off x="1" y="0"/>
            <a:ext cx="4800125" cy="4784875"/>
          </a:xfrm>
          <a:prstGeom prst="rect">
            <a:avLst/>
          </a:prstGeom>
          <a:noFill/>
          <a:ln>
            <a:noFill/>
          </a:ln>
        </p:spPr>
      </p:pic>
      <p:sp>
        <p:nvSpPr>
          <p:cNvPr id="209" name="Google Shape;209;p32"/>
          <p:cNvSpPr/>
          <p:nvPr/>
        </p:nvSpPr>
        <p:spPr>
          <a:xfrm>
            <a:off x="4706475" y="-112125"/>
            <a:ext cx="4603200" cy="14331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0" name="Google Shape;210;p32"/>
          <p:cNvPicPr preferRelativeResize="0"/>
          <p:nvPr/>
        </p:nvPicPr>
        <p:blipFill>
          <a:blip r:embed="rId4">
            <a:alphaModFix/>
          </a:blip>
          <a:stretch>
            <a:fillRect/>
          </a:stretch>
        </p:blipFill>
        <p:spPr>
          <a:xfrm>
            <a:off x="4719475" y="452783"/>
            <a:ext cx="4424525" cy="2476826"/>
          </a:xfrm>
          <a:prstGeom prst="rect">
            <a:avLst/>
          </a:prstGeom>
          <a:noFill/>
          <a:ln>
            <a:noFill/>
          </a:ln>
        </p:spPr>
      </p:pic>
      <p:cxnSp>
        <p:nvCxnSpPr>
          <p:cNvPr id="211" name="Google Shape;211;p32"/>
          <p:cNvCxnSpPr/>
          <p:nvPr/>
        </p:nvCxnSpPr>
        <p:spPr>
          <a:xfrm rot="-5400000" flipH="1">
            <a:off x="69406" y="4584525"/>
            <a:ext cx="615300" cy="600"/>
          </a:xfrm>
          <a:prstGeom prst="bentConnector3">
            <a:avLst>
              <a:gd name="adj1" fmla="val 50000"/>
            </a:avLst>
          </a:prstGeom>
          <a:noFill/>
          <a:ln w="19050" cap="flat" cmpd="sng">
            <a:solidFill>
              <a:schemeClr val="dk2"/>
            </a:solidFill>
            <a:prstDash val="solid"/>
            <a:round/>
            <a:headEnd type="none" w="med" len="med"/>
            <a:tailEnd type="none" w="med" len="med"/>
          </a:ln>
        </p:spPr>
      </p:cxnSp>
      <p:cxnSp>
        <p:nvCxnSpPr>
          <p:cNvPr id="212" name="Google Shape;212;p32"/>
          <p:cNvCxnSpPr/>
          <p:nvPr/>
        </p:nvCxnSpPr>
        <p:spPr>
          <a:xfrm rot="10800000" flipH="1">
            <a:off x="373546" y="473650"/>
            <a:ext cx="4688700" cy="4425000"/>
          </a:xfrm>
          <a:prstGeom prst="bentConnector3">
            <a:avLst>
              <a:gd name="adj1" fmla="val 95808"/>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33"/>
          <p:cNvPicPr preferRelativeResize="0"/>
          <p:nvPr/>
        </p:nvPicPr>
        <p:blipFill>
          <a:blip r:embed="rId3">
            <a:alphaModFix/>
          </a:blip>
          <a:stretch>
            <a:fillRect/>
          </a:stretch>
        </p:blipFill>
        <p:spPr>
          <a:xfrm>
            <a:off x="0" y="502175"/>
            <a:ext cx="9195175" cy="4130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4"/>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Literatura  i izvori</a:t>
            </a:r>
            <a:endParaRPr/>
          </a:p>
        </p:txBody>
      </p:sp>
      <p:sp>
        <p:nvSpPr>
          <p:cNvPr id="223" name="Google Shape;223;p34"/>
          <p:cNvSpPr txBox="1">
            <a:spLocks noGrp="1"/>
          </p:cNvSpPr>
          <p:nvPr>
            <p:ph type="body" idx="1"/>
          </p:nvPr>
        </p:nvSpPr>
        <p:spPr>
          <a:xfrm>
            <a:off x="471900" y="1004675"/>
            <a:ext cx="8222100" cy="2710200"/>
          </a:xfrm>
          <a:prstGeom prst="rect">
            <a:avLst/>
          </a:prstGeom>
        </p:spPr>
        <p:txBody>
          <a:bodyPr spcFirstLastPara="1" wrap="square" lIns="91425" tIns="91425" rIns="91425" bIns="91425" anchor="t" anchorCtr="0">
            <a:noAutofit/>
          </a:bodyPr>
          <a:lstStyle/>
          <a:p>
            <a:pPr marL="457200" lvl="0" indent="-292100" algn="l" rtl="0">
              <a:spcBef>
                <a:spcPts val="1200"/>
              </a:spcBef>
              <a:spcAft>
                <a:spcPts val="0"/>
              </a:spcAft>
              <a:buSzPts val="1000"/>
              <a:buFont typeface="Arial"/>
              <a:buChar char="●"/>
            </a:pPr>
            <a:r>
              <a:rPr lang="hr" sz="1000" i="1" dirty="0">
                <a:solidFill>
                  <a:srgbClr val="000000"/>
                </a:solidFill>
                <a:latin typeface="Arial"/>
                <a:ea typeface="Arial"/>
                <a:cs typeface="Arial"/>
                <a:sym typeface="Arial"/>
              </a:rPr>
              <a:t>555+ savjeta</a:t>
            </a:r>
            <a:r>
              <a:rPr lang="hr" sz="1000" dirty="0">
                <a:solidFill>
                  <a:srgbClr val="000000"/>
                </a:solidFill>
                <a:latin typeface="Arial"/>
                <a:ea typeface="Arial"/>
                <a:cs typeface="Arial"/>
                <a:sym typeface="Arial"/>
              </a:rPr>
              <a:t>. Google play. 2019. URL:</a:t>
            </a:r>
            <a:r>
              <a:rPr lang="hr" sz="1000" dirty="0">
                <a:solidFill>
                  <a:srgbClr val="000000"/>
                </a:solidFill>
                <a:uFill>
                  <a:noFill/>
                </a:uFill>
                <a:latin typeface="Arial"/>
                <a:ea typeface="Arial"/>
                <a:cs typeface="Arial"/>
                <a:sym typeface="Arial"/>
                <a:hlinkClick r:id="rId3"/>
              </a:rPr>
              <a:t> </a:t>
            </a:r>
            <a:r>
              <a:rPr lang="hr" sz="1000" u="sng" dirty="0">
                <a:solidFill>
                  <a:srgbClr val="1155CC"/>
                </a:solidFill>
                <a:latin typeface="Arial"/>
                <a:ea typeface="Arial"/>
                <a:cs typeface="Arial"/>
                <a:sym typeface="Arial"/>
                <a:hlinkClick r:id="rId3"/>
              </a:rPr>
              <a:t>https://play.google.com/store/apps/details?id=com.ihjj.savjetnik&amp;hl=hr</a:t>
            </a:r>
            <a:r>
              <a:rPr lang="hr" sz="1000" dirty="0">
                <a:solidFill>
                  <a:srgbClr val="000000"/>
                </a:solidFill>
                <a:latin typeface="Arial"/>
                <a:ea typeface="Arial"/>
                <a:cs typeface="Arial"/>
                <a:sym typeface="Arial"/>
              </a:rPr>
              <a:t> (27.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Arhivistički rječnik - tipkalica</a:t>
            </a:r>
            <a:r>
              <a:rPr lang="hr" sz="1000" dirty="0">
                <a:solidFill>
                  <a:srgbClr val="000000"/>
                </a:solidFill>
                <a:latin typeface="Arial"/>
                <a:ea typeface="Arial"/>
                <a:cs typeface="Arial"/>
                <a:sym typeface="Arial"/>
              </a:rPr>
              <a:t>. Hrvatsko arhivističko društvo. 2016. URL:</a:t>
            </a:r>
            <a:r>
              <a:rPr lang="hr" sz="1000" u="sng" dirty="0">
                <a:solidFill>
                  <a:srgbClr val="000000"/>
                </a:solidFill>
                <a:latin typeface="Arial"/>
                <a:ea typeface="Arial"/>
                <a:cs typeface="Arial"/>
                <a:sym typeface="Arial"/>
                <a:hlinkClick r:id="rId4"/>
              </a:rPr>
              <a:t> </a:t>
            </a:r>
            <a:r>
              <a:rPr lang="hr" sz="1000" u="sng" dirty="0">
                <a:solidFill>
                  <a:srgbClr val="1155CC"/>
                </a:solidFill>
                <a:latin typeface="Arial"/>
                <a:ea typeface="Arial"/>
                <a:cs typeface="Arial"/>
                <a:sym typeface="Arial"/>
                <a:hlinkClick r:id="rId4"/>
              </a:rPr>
              <a:t>https://www.had-info.hr/arhivisticke-igre/arhivisticki-rjecnik-tipkalica</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Arhivistički rječnik objavljen na mreži</a:t>
            </a:r>
            <a:r>
              <a:rPr lang="hr" sz="1000" dirty="0">
                <a:solidFill>
                  <a:srgbClr val="000000"/>
                </a:solidFill>
                <a:latin typeface="Arial"/>
                <a:ea typeface="Arial"/>
                <a:cs typeface="Arial"/>
                <a:sym typeface="Arial"/>
              </a:rPr>
              <a:t>. Hrvatsko arhivističko društvo. 2019. URL:</a:t>
            </a:r>
            <a:r>
              <a:rPr lang="hr" sz="1000" u="sng" dirty="0">
                <a:solidFill>
                  <a:srgbClr val="000000"/>
                </a:solidFill>
                <a:latin typeface="Arial"/>
                <a:ea typeface="Arial"/>
                <a:cs typeface="Arial"/>
                <a:sym typeface="Arial"/>
                <a:hlinkClick r:id="rId5"/>
              </a:rPr>
              <a:t> </a:t>
            </a:r>
            <a:r>
              <a:rPr lang="hr" sz="1000" u="sng" dirty="0">
                <a:solidFill>
                  <a:srgbClr val="1155CC"/>
                </a:solidFill>
                <a:latin typeface="Arial"/>
                <a:ea typeface="Arial"/>
                <a:cs typeface="Arial"/>
                <a:sym typeface="Arial"/>
                <a:hlinkClick r:id="rId5"/>
              </a:rPr>
              <a:t>https://had-info.hr/arhivistika-u-hrvatskoj/182-arhivisticki-rjecnik-objavljen-na-mrezi</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Arhivistički rječnik</a:t>
            </a:r>
            <a:r>
              <a:rPr lang="hr" sz="1000" dirty="0">
                <a:solidFill>
                  <a:srgbClr val="000000"/>
                </a:solidFill>
                <a:latin typeface="Arial"/>
                <a:ea typeface="Arial"/>
                <a:cs typeface="Arial"/>
                <a:sym typeface="Arial"/>
              </a:rPr>
              <a:t>. FFZG. 2019. URL:</a:t>
            </a:r>
            <a:r>
              <a:rPr lang="hr" sz="1000" dirty="0">
                <a:solidFill>
                  <a:srgbClr val="000000"/>
                </a:solidFill>
                <a:uFill>
                  <a:noFill/>
                </a:uFill>
                <a:latin typeface="Arial"/>
                <a:ea typeface="Arial"/>
                <a:cs typeface="Arial"/>
                <a:sym typeface="Arial"/>
                <a:hlinkClick r:id="rId6"/>
              </a:rPr>
              <a:t> </a:t>
            </a:r>
            <a:r>
              <a:rPr lang="hr" sz="1000" u="sng" dirty="0">
                <a:solidFill>
                  <a:srgbClr val="1155CC"/>
                </a:solidFill>
                <a:latin typeface="Arial"/>
                <a:ea typeface="Arial"/>
                <a:cs typeface="Arial"/>
                <a:sym typeface="Arial"/>
                <a:hlinkClick r:id="rId6"/>
              </a:rPr>
              <a:t>http://infoz.ffzg.hr/Stancic/Arhivisticki-rjecnik/</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Bratanić, M., Ostroški Anić, A., Brač, I.. Izgradnja hrvatske terminološke baze STRUNA – izazovi i perspektive. </a:t>
            </a:r>
            <a:r>
              <a:rPr lang="hr" sz="1000" i="1" dirty="0">
                <a:solidFill>
                  <a:srgbClr val="000000"/>
                </a:solidFill>
                <a:latin typeface="Arial"/>
                <a:ea typeface="Arial"/>
                <a:cs typeface="Arial"/>
                <a:sym typeface="Arial"/>
              </a:rPr>
              <a:t>Slavic terminology of the end of the 20th and the beginning of the 21st centuries </a:t>
            </a:r>
            <a:r>
              <a:rPr lang="hr" sz="1000" dirty="0">
                <a:solidFill>
                  <a:srgbClr val="000000"/>
                </a:solidFill>
                <a:latin typeface="Arial"/>
                <a:ea typeface="Arial"/>
                <a:cs typeface="Arial"/>
                <a:sym typeface="Arial"/>
              </a:rPr>
              <a:t>(Kyiv). 1(2018), str. 526.</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bs,hr,srWaC - Web Corpora of Bosnian, Croatian and Serbian. </a:t>
            </a:r>
            <a:r>
              <a:rPr lang="hr" sz="1000" i="1" dirty="0">
                <a:solidFill>
                  <a:srgbClr val="000000"/>
                </a:solidFill>
                <a:latin typeface="Arial"/>
                <a:ea typeface="Arial"/>
                <a:cs typeface="Arial"/>
                <a:sym typeface="Arial"/>
              </a:rPr>
              <a:t>Proceedings of the 9th Web as Corpus Workshop (WaC-9) </a:t>
            </a:r>
            <a:r>
              <a:rPr lang="hr" sz="1000" dirty="0">
                <a:solidFill>
                  <a:srgbClr val="000000"/>
                </a:solidFill>
                <a:latin typeface="Arial"/>
                <a:ea typeface="Arial"/>
                <a:cs typeface="Arial"/>
                <a:sym typeface="Arial"/>
              </a:rPr>
              <a:t>(Gothenburg). 9(2014), 29–35.</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Dva rječnika iz različitih područja humanističkih znanosti dostupna na Hrvatskom terminološkom portalu. </a:t>
            </a:r>
            <a:r>
              <a:rPr lang="hr" sz="1000" dirty="0">
                <a:solidFill>
                  <a:srgbClr val="000000"/>
                </a:solidFill>
                <a:latin typeface="Arial"/>
                <a:ea typeface="Arial"/>
                <a:cs typeface="Arial"/>
                <a:sym typeface="Arial"/>
              </a:rPr>
              <a:t>Hrvatski terminološki portal. 2019. URL: </a:t>
            </a:r>
            <a:r>
              <a:rPr lang="hr" sz="1000" u="sng" dirty="0">
                <a:solidFill>
                  <a:srgbClr val="1155CC"/>
                </a:solidFill>
                <a:latin typeface="Arial"/>
                <a:ea typeface="Arial"/>
                <a:cs typeface="Arial"/>
                <a:sym typeface="Arial"/>
                <a:hlinkClick r:id="rId7"/>
              </a:rPr>
              <a:t>http://nazivlje.hr/clanak/dva-rjecnika-iz-razlicitih-podrucja-humanistickih-znanosti-dostupna-na-hrvatskom-terminoloskom-portalu/59/</a:t>
            </a:r>
            <a:r>
              <a:rPr lang="hr" sz="1000" dirty="0">
                <a:solidFill>
                  <a:srgbClr val="000000"/>
                </a:solidFill>
                <a:latin typeface="Arial"/>
                <a:ea typeface="Arial"/>
                <a:cs typeface="Arial"/>
                <a:sym typeface="Arial"/>
              </a:rPr>
              <a:t> (13. 4.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Europski rječnički portal: hrvatski</a:t>
            </a:r>
            <a:r>
              <a:rPr lang="hr" sz="1000" dirty="0">
                <a:solidFill>
                  <a:srgbClr val="000000"/>
                </a:solidFill>
                <a:latin typeface="Arial"/>
                <a:ea typeface="Arial"/>
                <a:cs typeface="Arial"/>
                <a:sym typeface="Arial"/>
              </a:rPr>
              <a:t>. European Dictionary Portal. 2016. URL:</a:t>
            </a:r>
            <a:r>
              <a:rPr lang="hr" sz="1000" u="sng" dirty="0">
                <a:solidFill>
                  <a:srgbClr val="000000"/>
                </a:solidFill>
                <a:latin typeface="Arial"/>
                <a:ea typeface="Arial"/>
                <a:cs typeface="Arial"/>
                <a:sym typeface="Arial"/>
                <a:hlinkClick r:id="rId8"/>
              </a:rPr>
              <a:t> </a:t>
            </a:r>
            <a:r>
              <a:rPr lang="hr" sz="1000" u="sng" dirty="0">
                <a:solidFill>
                  <a:srgbClr val="1155CC"/>
                </a:solidFill>
                <a:latin typeface="Arial"/>
                <a:ea typeface="Arial"/>
                <a:cs typeface="Arial"/>
                <a:sym typeface="Arial"/>
                <a:hlinkClick r:id="rId8"/>
              </a:rPr>
              <a:t>http://www.dictionaryportal.eu/hr/ctlg/?objLang=hr&amp;dicType=trm</a:t>
            </a:r>
            <a:r>
              <a:rPr lang="hr" sz="1000" dirty="0">
                <a:solidFill>
                  <a:srgbClr val="000000"/>
                </a:solidFill>
                <a:latin typeface="Arial"/>
                <a:ea typeface="Arial"/>
                <a:cs typeface="Arial"/>
                <a:sym typeface="Arial"/>
              </a:rPr>
              <a:t> (4. 8.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Europski rječnički portal: Kriteriji za uvrštavanje</a:t>
            </a:r>
            <a:r>
              <a:rPr lang="hr" sz="1000" dirty="0">
                <a:solidFill>
                  <a:srgbClr val="000000"/>
                </a:solidFill>
                <a:latin typeface="Arial"/>
                <a:ea typeface="Arial"/>
                <a:cs typeface="Arial"/>
                <a:sym typeface="Arial"/>
              </a:rPr>
              <a:t>. European Dictionary Portal. 2016. URL:</a:t>
            </a:r>
            <a:r>
              <a:rPr lang="hr" sz="1000" u="sng" dirty="0">
                <a:solidFill>
                  <a:srgbClr val="000000"/>
                </a:solidFill>
                <a:latin typeface="Arial"/>
                <a:ea typeface="Arial"/>
                <a:cs typeface="Arial"/>
                <a:sym typeface="Arial"/>
                <a:hlinkClick r:id="rId8"/>
              </a:rPr>
              <a:t> </a:t>
            </a:r>
            <a:r>
              <a:rPr lang="hr" sz="1000" u="sng" dirty="0">
                <a:solidFill>
                  <a:srgbClr val="1155CC"/>
                </a:solidFill>
                <a:latin typeface="Arial"/>
                <a:ea typeface="Arial"/>
                <a:cs typeface="Arial"/>
                <a:sym typeface="Arial"/>
                <a:hlinkClick r:id="rId8"/>
              </a:rPr>
              <a:t>http://www.dictionaryportal.eu/hr/ctlg/?objLang=hr&amp;dicType=trm</a:t>
            </a:r>
            <a:r>
              <a:rPr lang="hr" sz="1000" dirty="0">
                <a:solidFill>
                  <a:srgbClr val="000000"/>
                </a:solidFill>
                <a:latin typeface="Arial"/>
                <a:ea typeface="Arial"/>
                <a:cs typeface="Arial"/>
                <a:sym typeface="Arial"/>
              </a:rPr>
              <a:t> (8. 4.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Europski rječnički portal: O nama</a:t>
            </a:r>
            <a:r>
              <a:rPr lang="hr" sz="1000" dirty="0">
                <a:solidFill>
                  <a:srgbClr val="000000"/>
                </a:solidFill>
                <a:latin typeface="Arial"/>
                <a:ea typeface="Arial"/>
                <a:cs typeface="Arial"/>
                <a:sym typeface="Arial"/>
              </a:rPr>
              <a:t>. European Dictionary Portal. 2016. URL:</a:t>
            </a:r>
            <a:r>
              <a:rPr lang="hr" sz="1000" dirty="0">
                <a:solidFill>
                  <a:srgbClr val="000000"/>
                </a:solidFill>
                <a:uFill>
                  <a:noFill/>
                </a:uFill>
                <a:latin typeface="Arial"/>
                <a:ea typeface="Arial"/>
                <a:cs typeface="Arial"/>
                <a:sym typeface="Arial"/>
                <a:hlinkClick r:id="rId9"/>
              </a:rPr>
              <a:t> </a:t>
            </a:r>
            <a:r>
              <a:rPr lang="hr" sz="1000" u="sng" dirty="0">
                <a:solidFill>
                  <a:srgbClr val="1155CC"/>
                </a:solidFill>
                <a:latin typeface="Arial"/>
                <a:ea typeface="Arial"/>
                <a:cs typeface="Arial"/>
                <a:sym typeface="Arial"/>
                <a:hlinkClick r:id="rId9"/>
              </a:rPr>
              <a:t>http://www.dictionaryportal.eu/hr/info/</a:t>
            </a:r>
            <a:r>
              <a:rPr lang="hr" sz="1000" dirty="0">
                <a:solidFill>
                  <a:srgbClr val="000000"/>
                </a:solidFill>
                <a:latin typeface="Arial"/>
                <a:ea typeface="Arial"/>
                <a:cs typeface="Arial"/>
                <a:sym typeface="Arial"/>
              </a:rPr>
              <a:t> (4. 8.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Europski rječnički portal: Pečat priznanja</a:t>
            </a:r>
            <a:r>
              <a:rPr lang="hr" sz="1000" dirty="0">
                <a:solidFill>
                  <a:srgbClr val="000000"/>
                </a:solidFill>
                <a:latin typeface="Arial"/>
                <a:ea typeface="Arial"/>
                <a:cs typeface="Arial"/>
                <a:sym typeface="Arial"/>
              </a:rPr>
              <a:t>. European Dictionary Portal. 2016. URL:</a:t>
            </a:r>
            <a:r>
              <a:rPr lang="hr" sz="1000" dirty="0">
                <a:solidFill>
                  <a:srgbClr val="000000"/>
                </a:solidFill>
                <a:uFill>
                  <a:noFill/>
                </a:uFill>
                <a:latin typeface="Arial"/>
                <a:ea typeface="Arial"/>
                <a:cs typeface="Arial"/>
                <a:sym typeface="Arial"/>
                <a:hlinkClick r:id="rId10"/>
              </a:rPr>
              <a:t> </a:t>
            </a:r>
            <a:r>
              <a:rPr lang="hr" sz="1000" u="sng" dirty="0">
                <a:solidFill>
                  <a:srgbClr val="1155CC"/>
                </a:solidFill>
                <a:latin typeface="Arial"/>
                <a:ea typeface="Arial"/>
                <a:cs typeface="Arial"/>
                <a:sym typeface="Arial"/>
                <a:hlinkClick r:id="rId10"/>
              </a:rPr>
              <a:t>http://www.dictionaryportal.eu/en/stmp/</a:t>
            </a:r>
            <a:r>
              <a:rPr lang="hr" sz="1000" dirty="0">
                <a:solidFill>
                  <a:srgbClr val="000000"/>
                </a:solidFill>
                <a:latin typeface="Arial"/>
                <a:ea typeface="Arial"/>
                <a:cs typeface="Arial"/>
                <a:sym typeface="Arial"/>
              </a:rPr>
              <a:t> (8. 4.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Flanagan, D., </a:t>
            </a:r>
            <a:r>
              <a:rPr lang="hr" sz="1000" i="1" dirty="0">
                <a:solidFill>
                  <a:srgbClr val="000000"/>
                </a:solidFill>
                <a:latin typeface="Arial"/>
                <a:ea typeface="Arial"/>
                <a:cs typeface="Arial"/>
                <a:sym typeface="Arial"/>
              </a:rPr>
              <a:t>JavaScript - The Definitive Guide</a:t>
            </a:r>
            <a:r>
              <a:rPr lang="hr" sz="1000" dirty="0">
                <a:solidFill>
                  <a:srgbClr val="000000"/>
                </a:solidFill>
                <a:latin typeface="Arial"/>
                <a:ea typeface="Arial"/>
                <a:cs typeface="Arial"/>
                <a:sym typeface="Arial"/>
              </a:rPr>
              <a:t>. 5th ed. Sebastopol : O'Reilly, 2006., str. 497.</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Granger, S., Paquot, M. </a:t>
            </a:r>
            <a:r>
              <a:rPr lang="hr" sz="1000" i="1" dirty="0">
                <a:solidFill>
                  <a:srgbClr val="000000"/>
                </a:solidFill>
                <a:latin typeface="Arial"/>
                <a:ea typeface="Arial"/>
                <a:cs typeface="Arial"/>
                <a:sym typeface="Arial"/>
              </a:rPr>
              <a:t>Electronic lexicography: From challenge to opportunity</a:t>
            </a:r>
            <a:r>
              <a:rPr lang="hr" sz="1000" dirty="0">
                <a:solidFill>
                  <a:srgbClr val="000000"/>
                </a:solidFill>
                <a:latin typeface="Arial"/>
                <a:ea typeface="Arial"/>
                <a:cs typeface="Arial"/>
                <a:sym typeface="Arial"/>
              </a:rPr>
              <a:t>. Oxford : Oxford University Press, 2012., str. 1–2.</a:t>
            </a:r>
            <a:endParaRPr sz="1000"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Literatura  i izvori</a:t>
            </a:r>
            <a:endParaRPr/>
          </a:p>
        </p:txBody>
      </p:sp>
      <p:sp>
        <p:nvSpPr>
          <p:cNvPr id="229" name="Google Shape;229;p35"/>
          <p:cNvSpPr txBox="1">
            <a:spLocks noGrp="1"/>
          </p:cNvSpPr>
          <p:nvPr>
            <p:ph type="body" idx="1"/>
          </p:nvPr>
        </p:nvSpPr>
        <p:spPr>
          <a:xfrm>
            <a:off x="471900" y="845344"/>
            <a:ext cx="8222100" cy="2710200"/>
          </a:xfrm>
          <a:prstGeom prst="rect">
            <a:avLst/>
          </a:prstGeom>
        </p:spPr>
        <p:txBody>
          <a:bodyPr spcFirstLastPara="1" wrap="square" lIns="91425" tIns="91425" rIns="91425" bIns="91425" anchor="t" anchorCtr="0">
            <a:noAutofit/>
          </a:bodyPr>
          <a:lstStyle/>
          <a:p>
            <a:pPr marL="457200" lvl="0" indent="-292100" algn="l" rtl="0">
              <a:spcBef>
                <a:spcPts val="120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Hrvatski terminološki portal</a:t>
            </a:r>
            <a:r>
              <a:rPr lang="hr" sz="1000" dirty="0">
                <a:solidFill>
                  <a:srgbClr val="000000"/>
                </a:solidFill>
                <a:latin typeface="Arial"/>
                <a:ea typeface="Arial"/>
                <a:cs typeface="Arial"/>
                <a:sym typeface="Arial"/>
              </a:rPr>
              <a:t>. Hrvatski terminološki portal. 2015. URL:</a:t>
            </a:r>
            <a:r>
              <a:rPr lang="hr" sz="1000" dirty="0">
                <a:solidFill>
                  <a:srgbClr val="000000"/>
                </a:solidFill>
                <a:uFill>
                  <a:noFill/>
                </a:uFill>
                <a:latin typeface="Arial"/>
                <a:ea typeface="Arial"/>
                <a:cs typeface="Arial"/>
                <a:sym typeface="Arial"/>
                <a:hlinkClick r:id="rId3"/>
              </a:rPr>
              <a:t> </a:t>
            </a:r>
            <a:r>
              <a:rPr lang="hr" sz="1000" u="sng" dirty="0">
                <a:solidFill>
                  <a:srgbClr val="1155CC"/>
                </a:solidFill>
                <a:latin typeface="Arial"/>
                <a:ea typeface="Arial"/>
                <a:cs typeface="Arial"/>
                <a:sym typeface="Arial"/>
                <a:hlinkClick r:id="rId3"/>
              </a:rPr>
              <a:t>http://nazivlje.hr/</a:t>
            </a:r>
            <a:r>
              <a:rPr lang="hr" sz="1000" dirty="0">
                <a:solidFill>
                  <a:srgbClr val="000000"/>
                </a:solidFill>
                <a:latin typeface="Arial"/>
                <a:ea typeface="Arial"/>
                <a:cs typeface="Arial"/>
                <a:sym typeface="Arial"/>
              </a:rPr>
              <a:t> (28.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highlight>
                  <a:srgbClr val="FFFFFF"/>
                </a:highlight>
                <a:latin typeface="Arial"/>
                <a:ea typeface="Arial"/>
                <a:cs typeface="Arial"/>
                <a:sym typeface="Arial"/>
              </a:rPr>
              <a:t>Hudeček, L., Mihaljević, M., Pilić, J. </a:t>
            </a:r>
            <a:r>
              <a:rPr lang="hr" sz="1000" i="1" dirty="0">
                <a:solidFill>
                  <a:srgbClr val="000000"/>
                </a:solidFill>
                <a:highlight>
                  <a:srgbClr val="FFFFFF"/>
                </a:highlight>
                <a:latin typeface="Arial"/>
                <a:ea typeface="Arial"/>
                <a:cs typeface="Arial"/>
                <a:sym typeface="Arial"/>
              </a:rPr>
              <a:t>Hrvatski jezik 4</a:t>
            </a:r>
            <a:r>
              <a:rPr lang="hr" sz="1000" dirty="0">
                <a:solidFill>
                  <a:srgbClr val="000000"/>
                </a:solidFill>
                <a:highlight>
                  <a:srgbClr val="FFFFFF"/>
                </a:highlight>
                <a:latin typeface="Arial"/>
                <a:ea typeface="Arial"/>
                <a:cs typeface="Arial"/>
                <a:sym typeface="Arial"/>
              </a:rPr>
              <a:t>. Zagreb : Profil, 2001., str. 90.</a:t>
            </a:r>
            <a:endParaRPr sz="1000" dirty="0">
              <a:solidFill>
                <a:srgbClr val="000000"/>
              </a:solidFill>
              <a:highlight>
                <a:srgbClr val="FFFFFF"/>
              </a:highlight>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ICA - Multilingual Archival Terminology</a:t>
            </a:r>
            <a:r>
              <a:rPr lang="hr" sz="1000" dirty="0">
                <a:solidFill>
                  <a:srgbClr val="000000"/>
                </a:solidFill>
                <a:latin typeface="Arial"/>
                <a:ea typeface="Arial"/>
                <a:cs typeface="Arial"/>
                <a:sym typeface="Arial"/>
              </a:rPr>
              <a:t>. CISCRA. 2012. URL:</a:t>
            </a:r>
            <a:r>
              <a:rPr lang="hr" sz="1000" dirty="0">
                <a:solidFill>
                  <a:srgbClr val="000000"/>
                </a:solidFill>
                <a:uFill>
                  <a:noFill/>
                </a:uFill>
                <a:latin typeface="Arial"/>
                <a:ea typeface="Arial"/>
                <a:cs typeface="Arial"/>
                <a:sym typeface="Arial"/>
                <a:hlinkClick r:id="rId4"/>
              </a:rPr>
              <a:t> </a:t>
            </a:r>
            <a:r>
              <a:rPr lang="hr" sz="1000" u="sng" dirty="0">
                <a:solidFill>
                  <a:srgbClr val="1155CC"/>
                </a:solidFill>
                <a:latin typeface="Arial"/>
                <a:ea typeface="Arial"/>
                <a:cs typeface="Arial"/>
                <a:sym typeface="Arial"/>
                <a:hlinkClick r:id="rId4"/>
              </a:rPr>
              <a:t>http://www.ciscra.org/mat/</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Institut za hrvatski jezik i jezikoslovlj</a:t>
            </a:r>
            <a:r>
              <a:rPr lang="hr" sz="1000" dirty="0">
                <a:solidFill>
                  <a:srgbClr val="000000"/>
                </a:solidFill>
                <a:latin typeface="Arial"/>
                <a:ea typeface="Arial"/>
                <a:cs typeface="Arial"/>
                <a:sym typeface="Arial"/>
              </a:rPr>
              <a:t>e. Facebook. 2019. URL: </a:t>
            </a:r>
            <a:r>
              <a:rPr lang="hr" sz="1000" u="sng" dirty="0">
                <a:solidFill>
                  <a:srgbClr val="1155CC"/>
                </a:solidFill>
                <a:latin typeface="Arial"/>
                <a:ea typeface="Arial"/>
                <a:cs typeface="Arial"/>
                <a:sym typeface="Arial"/>
                <a:hlinkClick r:id="rId5"/>
              </a:rPr>
              <a:t>https://www.facebook.com/ihjj.hr/photos/pcb.2776101359074402/2776101035741101/?type=3&amp;theater</a:t>
            </a:r>
            <a:r>
              <a:rPr lang="hr" sz="1000" dirty="0">
                <a:solidFill>
                  <a:srgbClr val="000000"/>
                </a:solidFill>
                <a:latin typeface="Arial"/>
                <a:ea typeface="Arial"/>
                <a:cs typeface="Arial"/>
                <a:sym typeface="Arial"/>
              </a:rPr>
              <a:t> (28. 3. 2018.).</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i="1" dirty="0">
                <a:solidFill>
                  <a:srgbClr val="000000"/>
                </a:solidFill>
                <a:latin typeface="Arial"/>
                <a:ea typeface="Arial"/>
                <a:cs typeface="Arial"/>
                <a:sym typeface="Arial"/>
              </a:rPr>
              <a:t>Jezični savjetnik</a:t>
            </a:r>
            <a:r>
              <a:rPr lang="hr" sz="1000" dirty="0">
                <a:solidFill>
                  <a:srgbClr val="000000"/>
                </a:solidFill>
                <a:latin typeface="Arial"/>
                <a:ea typeface="Arial"/>
                <a:cs typeface="Arial"/>
                <a:sym typeface="Arial"/>
              </a:rPr>
              <a:t>. Institut za hrvatski jezik i jezikoslovlje. 2017. URL:</a:t>
            </a:r>
            <a:r>
              <a:rPr lang="hr" sz="1000" u="sng" dirty="0">
                <a:solidFill>
                  <a:srgbClr val="000000"/>
                </a:solidFill>
                <a:latin typeface="Arial"/>
                <a:ea typeface="Arial"/>
                <a:cs typeface="Arial"/>
                <a:sym typeface="Arial"/>
                <a:hlinkClick r:id="rId6"/>
              </a:rPr>
              <a:t> </a:t>
            </a:r>
            <a:r>
              <a:rPr lang="hr" sz="1000" u="sng" dirty="0">
                <a:solidFill>
                  <a:srgbClr val="1155CC"/>
                </a:solidFill>
                <a:latin typeface="Arial"/>
                <a:ea typeface="Arial"/>
                <a:cs typeface="Arial"/>
                <a:sym typeface="Arial"/>
                <a:hlinkClick r:id="rId6"/>
              </a:rPr>
              <a:t>http://jezicni-savjetnik.hr/</a:t>
            </a:r>
            <a:r>
              <a:rPr lang="hr" sz="1000" dirty="0">
                <a:solidFill>
                  <a:srgbClr val="000000"/>
                </a:solidFill>
                <a:latin typeface="Arial"/>
                <a:ea typeface="Arial"/>
                <a:cs typeface="Arial"/>
                <a:sym typeface="Arial"/>
              </a:rPr>
              <a:t> (28.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Kiš, M. </a:t>
            </a:r>
            <a:r>
              <a:rPr lang="hr" sz="1000" i="1" dirty="0">
                <a:solidFill>
                  <a:srgbClr val="000000"/>
                </a:solidFill>
                <a:latin typeface="Arial"/>
                <a:ea typeface="Arial"/>
                <a:cs typeface="Arial"/>
                <a:sym typeface="Arial"/>
              </a:rPr>
              <a:t>Englesko-hrvatski, hrvatsko-engleski informatički rječnik</a:t>
            </a:r>
            <a:r>
              <a:rPr lang="hr" sz="1000" dirty="0">
                <a:solidFill>
                  <a:srgbClr val="000000"/>
                </a:solidFill>
                <a:latin typeface="Arial"/>
                <a:ea typeface="Arial"/>
                <a:cs typeface="Arial"/>
                <a:sym typeface="Arial"/>
              </a:rPr>
              <a:t>. Zagreb : Naklada Ljevak, 2002., str. 189.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Lewis, K. Hrvatski terminološki rječnici i terminološke baze na kraju 20. i na početku 21. stoljeća. </a:t>
            </a:r>
            <a:r>
              <a:rPr lang="hr" sz="1000" i="1" dirty="0">
                <a:solidFill>
                  <a:srgbClr val="000000"/>
                </a:solidFill>
                <a:latin typeface="Arial"/>
                <a:ea typeface="Arial"/>
                <a:cs typeface="Arial"/>
                <a:sym typeface="Arial"/>
              </a:rPr>
              <a:t>Slavic terminology of the end of the 20th and the beginning of the 21st centuries</a:t>
            </a:r>
            <a:r>
              <a:rPr lang="hr" sz="1000" dirty="0">
                <a:solidFill>
                  <a:srgbClr val="000000"/>
                </a:solidFill>
                <a:latin typeface="Arial"/>
                <a:ea typeface="Arial"/>
                <a:cs typeface="Arial"/>
                <a:sym typeface="Arial"/>
              </a:rPr>
              <a:t> (Kyiv). 1(2018), str. 497, 493.</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Mihaljević, M., Mihaljević, M., Stančić, H. </a:t>
            </a:r>
            <a:r>
              <a:rPr lang="hr" sz="1000" i="1" dirty="0">
                <a:solidFill>
                  <a:srgbClr val="000000"/>
                </a:solidFill>
                <a:latin typeface="Arial"/>
                <a:ea typeface="Arial"/>
                <a:cs typeface="Arial"/>
                <a:sym typeface="Arial"/>
              </a:rPr>
              <a:t>Arhivistički rječnik: englesko-hrvatski / hrvatsko-engleski</a:t>
            </a:r>
            <a:r>
              <a:rPr lang="hr" sz="1000" dirty="0">
                <a:solidFill>
                  <a:srgbClr val="000000"/>
                </a:solidFill>
                <a:latin typeface="Arial"/>
                <a:ea typeface="Arial"/>
                <a:cs typeface="Arial"/>
                <a:sym typeface="Arial"/>
              </a:rPr>
              <a:t>. Zagreb : Zavod za informacijske studije Odsjeka za informacijske i komunikacijske znanosti Filozofskog fakulteta Sveučilišta u Zagrebu, 2015., str. 3-4, 9, 21-22.</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Multilingual dictionary of archival terminology</a:t>
            </a:r>
            <a:r>
              <a:rPr lang="hr" sz="1000" dirty="0">
                <a:solidFill>
                  <a:srgbClr val="000000"/>
                </a:solidFill>
                <a:latin typeface="Arial"/>
                <a:ea typeface="Arial"/>
                <a:cs typeface="Arial"/>
                <a:sym typeface="Arial"/>
              </a:rPr>
              <a:t>. International Institute for archival science of Trieste and Maribor. 2008. URL:</a:t>
            </a:r>
            <a:r>
              <a:rPr lang="hr" sz="1000" u="sng" dirty="0">
                <a:solidFill>
                  <a:srgbClr val="000000"/>
                </a:solidFill>
                <a:latin typeface="Arial"/>
                <a:ea typeface="Arial"/>
                <a:cs typeface="Arial"/>
                <a:sym typeface="Arial"/>
                <a:hlinkClick r:id="rId7"/>
              </a:rPr>
              <a:t> </a:t>
            </a:r>
            <a:r>
              <a:rPr lang="hr" sz="1000" u="sng" dirty="0">
                <a:solidFill>
                  <a:srgbClr val="1155CC"/>
                </a:solidFill>
                <a:latin typeface="Arial"/>
                <a:ea typeface="Arial"/>
                <a:cs typeface="Arial"/>
                <a:sym typeface="Arial"/>
                <a:hlinkClick r:id="rId7"/>
              </a:rPr>
              <a:t>http://www.iias-trieste-maribor.eu/index.php?id=68&amp;L=1</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O Mrežniku</a:t>
            </a:r>
            <a:r>
              <a:rPr lang="hr" sz="1000" dirty="0">
                <a:solidFill>
                  <a:srgbClr val="000000"/>
                </a:solidFill>
                <a:latin typeface="Arial"/>
                <a:ea typeface="Arial"/>
                <a:cs typeface="Arial"/>
                <a:sym typeface="Arial"/>
              </a:rPr>
              <a:t>. Institut za hrvatski jezik i jezikoslovlje. 2018. URL:</a:t>
            </a:r>
            <a:r>
              <a:rPr lang="hr" sz="1000" dirty="0">
                <a:solidFill>
                  <a:srgbClr val="000000"/>
                </a:solidFill>
                <a:uFill>
                  <a:noFill/>
                </a:uFill>
                <a:latin typeface="Arial"/>
                <a:ea typeface="Arial"/>
                <a:cs typeface="Arial"/>
                <a:sym typeface="Arial"/>
                <a:hlinkClick r:id="rId6"/>
              </a:rPr>
              <a:t> </a:t>
            </a:r>
            <a:r>
              <a:rPr lang="hr" sz="1000" u="sng" dirty="0">
                <a:solidFill>
                  <a:srgbClr val="1155CC"/>
                </a:solidFill>
                <a:latin typeface="Arial"/>
                <a:ea typeface="Arial"/>
                <a:cs typeface="Arial"/>
                <a:sym typeface="Arial"/>
                <a:hlinkClick r:id="rId6"/>
              </a:rPr>
              <a:t>http://jezicni-savjetnik.hr/</a:t>
            </a:r>
            <a:r>
              <a:rPr lang="hr" sz="1000" dirty="0">
                <a:solidFill>
                  <a:srgbClr val="000000"/>
                </a:solidFill>
                <a:latin typeface="Arial"/>
                <a:ea typeface="Arial"/>
                <a:cs typeface="Arial"/>
                <a:sym typeface="Arial"/>
              </a:rPr>
              <a:t> (26.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O nama – Hrvatski jezični portal</a:t>
            </a:r>
            <a:r>
              <a:rPr lang="hr" sz="1000" dirty="0">
                <a:solidFill>
                  <a:srgbClr val="000000"/>
                </a:solidFill>
                <a:latin typeface="Arial"/>
                <a:ea typeface="Arial"/>
                <a:cs typeface="Arial"/>
                <a:sym typeface="Arial"/>
              </a:rPr>
              <a:t>. Hrvatski jezični portal. 2006. URL:</a:t>
            </a:r>
            <a:r>
              <a:rPr lang="hr" sz="1000" u="sng" dirty="0">
                <a:solidFill>
                  <a:srgbClr val="000000"/>
                </a:solidFill>
                <a:latin typeface="Arial"/>
                <a:ea typeface="Arial"/>
                <a:cs typeface="Arial"/>
                <a:sym typeface="Arial"/>
                <a:hlinkClick r:id="rId8"/>
              </a:rPr>
              <a:t> </a:t>
            </a:r>
            <a:r>
              <a:rPr lang="hr" sz="1000" u="sng" dirty="0">
                <a:solidFill>
                  <a:srgbClr val="1155CC"/>
                </a:solidFill>
                <a:latin typeface="Arial"/>
                <a:ea typeface="Arial"/>
                <a:cs typeface="Arial"/>
                <a:sym typeface="Arial"/>
                <a:hlinkClick r:id="rId8"/>
              </a:rPr>
              <a:t>http://hjp.znanje.hr/index.php?show=o-nama</a:t>
            </a:r>
            <a:r>
              <a:rPr lang="hr" sz="1000" dirty="0">
                <a:solidFill>
                  <a:srgbClr val="000000"/>
                </a:solidFill>
                <a:latin typeface="Arial"/>
                <a:ea typeface="Arial"/>
                <a:cs typeface="Arial"/>
                <a:sym typeface="Arial"/>
              </a:rPr>
              <a:t> (25.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Clr>
                <a:srgbClr val="000000"/>
              </a:buClr>
              <a:buSzPts val="1000"/>
              <a:buFont typeface="Arial"/>
              <a:buChar char="●"/>
            </a:pPr>
            <a:r>
              <a:rPr lang="hr" sz="1000" dirty="0">
                <a:solidFill>
                  <a:srgbClr val="000000"/>
                </a:solidFill>
                <a:latin typeface="Arial"/>
                <a:ea typeface="Arial"/>
                <a:cs typeface="Arial"/>
                <a:sym typeface="Arial"/>
              </a:rPr>
              <a:t>Pritchard, B. </a:t>
            </a:r>
            <a:r>
              <a:rPr lang="hr" sz="1000" i="1" dirty="0">
                <a:solidFill>
                  <a:srgbClr val="000000"/>
                </a:solidFill>
                <a:latin typeface="Arial"/>
                <a:ea typeface="Arial"/>
                <a:cs typeface="Arial"/>
                <a:sym typeface="Arial"/>
              </a:rPr>
              <a:t>Maritime Dictionary: English – Croatian (Englesko-hrvatski pomorski rječnik)</a:t>
            </a:r>
            <a:r>
              <a:rPr lang="hr" sz="1000" dirty="0">
                <a:solidFill>
                  <a:srgbClr val="000000"/>
                </a:solidFill>
                <a:latin typeface="Arial"/>
                <a:ea typeface="Arial"/>
                <a:cs typeface="Arial"/>
                <a:sym typeface="Arial"/>
              </a:rPr>
              <a:t>. PFRI.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Rječničke baze – Hrvatski jezični portal</a:t>
            </a:r>
            <a:r>
              <a:rPr lang="hr" sz="1000" dirty="0">
                <a:solidFill>
                  <a:srgbClr val="000000"/>
                </a:solidFill>
                <a:latin typeface="Arial"/>
                <a:ea typeface="Arial"/>
                <a:cs typeface="Arial"/>
                <a:sym typeface="Arial"/>
              </a:rPr>
              <a:t>. Hrvatski jezični portal. 2007. URL:</a:t>
            </a:r>
            <a:r>
              <a:rPr lang="hr" sz="1000" u="sng" dirty="0">
                <a:solidFill>
                  <a:srgbClr val="000000"/>
                </a:solidFill>
                <a:latin typeface="Arial"/>
                <a:ea typeface="Arial"/>
                <a:cs typeface="Arial"/>
                <a:sym typeface="Arial"/>
                <a:hlinkClick r:id="rId9"/>
              </a:rPr>
              <a:t> </a:t>
            </a:r>
            <a:r>
              <a:rPr lang="hr" sz="1000" u="sng" dirty="0">
                <a:solidFill>
                  <a:srgbClr val="1155CC"/>
                </a:solidFill>
                <a:latin typeface="Arial"/>
                <a:ea typeface="Arial"/>
                <a:cs typeface="Arial"/>
                <a:sym typeface="Arial"/>
                <a:hlinkClick r:id="rId9"/>
              </a:rPr>
              <a:t>http://hjp.znanje.hr/index.php?show=baza</a:t>
            </a:r>
            <a:r>
              <a:rPr lang="hr" sz="1000" dirty="0">
                <a:solidFill>
                  <a:srgbClr val="000000"/>
                </a:solidFill>
                <a:latin typeface="Arial"/>
                <a:ea typeface="Arial"/>
                <a:cs typeface="Arial"/>
                <a:sym typeface="Arial"/>
              </a:rPr>
              <a:t> (25.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Sketch Engine - language corpus management and query system</a:t>
            </a:r>
            <a:r>
              <a:rPr lang="hr" sz="1000" dirty="0">
                <a:solidFill>
                  <a:srgbClr val="000000"/>
                </a:solidFill>
                <a:latin typeface="Arial"/>
                <a:ea typeface="Arial"/>
                <a:cs typeface="Arial"/>
                <a:sym typeface="Arial"/>
              </a:rPr>
              <a:t>. Sketch Engine. 2016. URL:</a:t>
            </a:r>
            <a:r>
              <a:rPr lang="hr" sz="1000" u="sng" dirty="0">
                <a:solidFill>
                  <a:srgbClr val="000000"/>
                </a:solidFill>
                <a:latin typeface="Arial"/>
                <a:ea typeface="Arial"/>
                <a:cs typeface="Arial"/>
                <a:sym typeface="Arial"/>
                <a:hlinkClick r:id="rId10"/>
              </a:rPr>
              <a:t> </a:t>
            </a:r>
            <a:r>
              <a:rPr lang="hr" sz="1000" u="sng" dirty="0">
                <a:solidFill>
                  <a:srgbClr val="1155CC"/>
                </a:solidFill>
                <a:latin typeface="Arial"/>
                <a:ea typeface="Arial"/>
                <a:cs typeface="Arial"/>
                <a:sym typeface="Arial"/>
                <a:hlinkClick r:id="rId10"/>
              </a:rPr>
              <a:t>https://www.sketchengine.eu/</a:t>
            </a:r>
            <a:r>
              <a:rPr lang="hr" sz="1000" dirty="0">
                <a:solidFill>
                  <a:srgbClr val="000000"/>
                </a:solidFill>
                <a:latin typeface="Arial"/>
                <a:ea typeface="Arial"/>
                <a:cs typeface="Arial"/>
                <a:sym typeface="Arial"/>
              </a:rPr>
              <a:t> (31.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Struna – Hrvatsko strukovno nazivlje</a:t>
            </a:r>
            <a:r>
              <a:rPr lang="hr" sz="1000" dirty="0">
                <a:solidFill>
                  <a:srgbClr val="000000"/>
                </a:solidFill>
                <a:latin typeface="Arial"/>
                <a:ea typeface="Arial"/>
                <a:cs typeface="Arial"/>
                <a:sym typeface="Arial"/>
              </a:rPr>
              <a:t>. Struna. 2010. URL:</a:t>
            </a:r>
            <a:r>
              <a:rPr lang="hr" sz="1000" u="sng" dirty="0">
                <a:solidFill>
                  <a:srgbClr val="000000"/>
                </a:solidFill>
                <a:latin typeface="Arial"/>
                <a:ea typeface="Arial"/>
                <a:cs typeface="Arial"/>
                <a:sym typeface="Arial"/>
                <a:hlinkClick r:id="rId11"/>
              </a:rPr>
              <a:t> </a:t>
            </a:r>
            <a:r>
              <a:rPr lang="hr" sz="1000" u="sng" dirty="0">
                <a:solidFill>
                  <a:srgbClr val="1155CC"/>
                </a:solidFill>
                <a:latin typeface="Arial"/>
                <a:ea typeface="Arial"/>
                <a:cs typeface="Arial"/>
                <a:sym typeface="Arial"/>
                <a:hlinkClick r:id="rId11"/>
              </a:rPr>
              <a:t>http://struna.ihjj.hr/</a:t>
            </a:r>
            <a:r>
              <a:rPr lang="hr" sz="1000" dirty="0">
                <a:solidFill>
                  <a:srgbClr val="000000"/>
                </a:solidFill>
                <a:latin typeface="Arial"/>
                <a:ea typeface="Arial"/>
                <a:cs typeface="Arial"/>
                <a:sym typeface="Arial"/>
              </a:rPr>
              <a:t> (28.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dirty="0">
                <a:solidFill>
                  <a:srgbClr val="000000"/>
                </a:solidFill>
                <a:latin typeface="Arial"/>
                <a:ea typeface="Arial"/>
                <a:cs typeface="Arial"/>
                <a:sym typeface="Arial"/>
              </a:rPr>
              <a:t>Svijet rječnika</a:t>
            </a:r>
            <a:r>
              <a:rPr lang="hr" sz="1000" dirty="0">
                <a:solidFill>
                  <a:srgbClr val="000000"/>
                </a:solidFill>
                <a:latin typeface="Arial"/>
                <a:ea typeface="Arial"/>
                <a:cs typeface="Arial"/>
                <a:sym typeface="Arial"/>
              </a:rPr>
              <a:t>. Rjecnici.hr</a:t>
            </a:r>
            <a:r>
              <a:rPr lang="hr" sz="1000" i="1" dirty="0">
                <a:solidFill>
                  <a:srgbClr val="000000"/>
                </a:solidFill>
                <a:latin typeface="Arial"/>
                <a:ea typeface="Arial"/>
                <a:cs typeface="Arial"/>
                <a:sym typeface="Arial"/>
              </a:rPr>
              <a:t>. </a:t>
            </a:r>
            <a:r>
              <a:rPr lang="hr" sz="1000" dirty="0">
                <a:solidFill>
                  <a:srgbClr val="000000"/>
                </a:solidFill>
                <a:latin typeface="Arial"/>
                <a:ea typeface="Arial"/>
                <a:cs typeface="Arial"/>
                <a:sym typeface="Arial"/>
              </a:rPr>
              <a:t>2016. URL:</a:t>
            </a:r>
            <a:r>
              <a:rPr lang="hr" sz="1000" u="sng" dirty="0">
                <a:solidFill>
                  <a:srgbClr val="000000"/>
                </a:solidFill>
                <a:latin typeface="Arial"/>
                <a:ea typeface="Arial"/>
                <a:cs typeface="Arial"/>
                <a:sym typeface="Arial"/>
                <a:hlinkClick r:id="rId12"/>
              </a:rPr>
              <a:t> </a:t>
            </a:r>
            <a:r>
              <a:rPr lang="hr" sz="1000" u="sng" dirty="0">
                <a:solidFill>
                  <a:srgbClr val="1155CC"/>
                </a:solidFill>
                <a:latin typeface="Arial"/>
                <a:ea typeface="Arial"/>
                <a:cs typeface="Arial"/>
                <a:sym typeface="Arial"/>
                <a:hlinkClick r:id="rId12"/>
              </a:rPr>
              <a:t>https://www.rjecnici.hr/#section-aplikacija</a:t>
            </a:r>
            <a:r>
              <a:rPr lang="hr" sz="1000" dirty="0">
                <a:solidFill>
                  <a:srgbClr val="000000"/>
                </a:solidFill>
                <a:latin typeface="Arial"/>
                <a:ea typeface="Arial"/>
                <a:cs typeface="Arial"/>
                <a:sym typeface="Arial"/>
              </a:rPr>
              <a:t> (25. 3. 2019.).</a:t>
            </a:r>
            <a:endParaRPr sz="1000" dirty="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dirty="0">
                <a:solidFill>
                  <a:srgbClr val="000000"/>
                </a:solidFill>
                <a:latin typeface="Arial"/>
                <a:ea typeface="Arial"/>
                <a:cs typeface="Arial"/>
                <a:sym typeface="Arial"/>
              </a:rPr>
              <a:t>Špiranec, I., Paković, K. </a:t>
            </a:r>
            <a:r>
              <a:rPr lang="hr" sz="1000" i="1" dirty="0">
                <a:solidFill>
                  <a:srgbClr val="000000"/>
                </a:solidFill>
                <a:latin typeface="Arial"/>
                <a:ea typeface="Arial"/>
                <a:cs typeface="Arial"/>
                <a:sym typeface="Arial"/>
              </a:rPr>
              <a:t>Džepni rječnik za građevinare englesko-hrvatski / hrvatsko-engleski</a:t>
            </a:r>
            <a:r>
              <a:rPr lang="hr" sz="1000" dirty="0">
                <a:solidFill>
                  <a:srgbClr val="000000"/>
                </a:solidFill>
                <a:latin typeface="Arial"/>
                <a:ea typeface="Arial"/>
                <a:cs typeface="Arial"/>
                <a:sym typeface="Arial"/>
              </a:rPr>
              <a:t>. CROSBI. 2014. URL:</a:t>
            </a:r>
            <a:r>
              <a:rPr lang="hr" sz="1000" u="sng" dirty="0">
                <a:solidFill>
                  <a:srgbClr val="000000"/>
                </a:solidFill>
                <a:latin typeface="Arial"/>
                <a:ea typeface="Arial"/>
                <a:cs typeface="Arial"/>
                <a:sym typeface="Arial"/>
                <a:hlinkClick r:id="rId13"/>
              </a:rPr>
              <a:t> </a:t>
            </a:r>
            <a:r>
              <a:rPr lang="hr" sz="1000" u="sng" dirty="0">
                <a:solidFill>
                  <a:srgbClr val="1155CC"/>
                </a:solidFill>
                <a:latin typeface="Arial"/>
                <a:ea typeface="Arial"/>
                <a:cs typeface="Arial"/>
                <a:sym typeface="Arial"/>
                <a:hlinkClick r:id="rId13"/>
              </a:rPr>
              <a:t>https://bib.irb.hr/datoteka/705571.DEPNI_RJENIK_ZA_GRAEVINARE_2014.pdf</a:t>
            </a:r>
            <a:r>
              <a:rPr lang="hr" sz="1000" dirty="0">
                <a:solidFill>
                  <a:srgbClr val="000000"/>
                </a:solidFill>
                <a:latin typeface="Arial"/>
                <a:ea typeface="Arial"/>
                <a:cs typeface="Arial"/>
                <a:sym typeface="Arial"/>
              </a:rPr>
              <a:t> (28. 3. 2019.).</a:t>
            </a:r>
            <a:endParaRPr sz="1000" dirty="0">
              <a:solidFill>
                <a:srgbClr val="000000"/>
              </a:solidFill>
              <a:latin typeface="Arial"/>
              <a:ea typeface="Arial"/>
              <a:cs typeface="Arial"/>
              <a:sym typeface="Arial"/>
            </a:endParaRPr>
          </a:p>
          <a:p>
            <a:pPr marL="457200" lvl="0" indent="0" algn="l" rtl="0">
              <a:spcBef>
                <a:spcPts val="1200"/>
              </a:spcBef>
              <a:spcAft>
                <a:spcPts val="1200"/>
              </a:spcAft>
              <a:buNone/>
            </a:pPr>
            <a:endParaRPr sz="1000" dirty="0">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Literatura  i izvori</a:t>
            </a:r>
            <a:endParaRPr/>
          </a:p>
        </p:txBody>
      </p:sp>
      <p:sp>
        <p:nvSpPr>
          <p:cNvPr id="235" name="Google Shape;235;p36"/>
          <p:cNvSpPr txBox="1">
            <a:spLocks noGrp="1"/>
          </p:cNvSpPr>
          <p:nvPr>
            <p:ph type="body" idx="1"/>
          </p:nvPr>
        </p:nvSpPr>
        <p:spPr>
          <a:xfrm>
            <a:off x="471900" y="928475"/>
            <a:ext cx="8222100" cy="2710200"/>
          </a:xfrm>
          <a:prstGeom prst="rect">
            <a:avLst/>
          </a:prstGeom>
        </p:spPr>
        <p:txBody>
          <a:bodyPr spcFirstLastPara="1" wrap="square" lIns="91425" tIns="91425" rIns="91425" bIns="91425" anchor="t" anchorCtr="0">
            <a:noAutofit/>
          </a:bodyPr>
          <a:lstStyle/>
          <a:p>
            <a:pPr marL="457200" lvl="0" indent="-292100" algn="l" rtl="0">
              <a:spcBef>
                <a:spcPts val="1200"/>
              </a:spcBef>
              <a:spcAft>
                <a:spcPts val="0"/>
              </a:spcAft>
              <a:buClr>
                <a:srgbClr val="000000"/>
              </a:buClr>
              <a:buSzPts val="1000"/>
              <a:buFont typeface="Arial"/>
              <a:buChar char="●"/>
            </a:pPr>
            <a:r>
              <a:rPr lang="hr" sz="1000">
                <a:solidFill>
                  <a:srgbClr val="000000"/>
                </a:solidFill>
                <a:latin typeface="Arial"/>
                <a:ea typeface="Arial"/>
                <a:cs typeface="Arial"/>
                <a:sym typeface="Arial"/>
              </a:rPr>
              <a:t>Štrkalj Despot, K., Möhrs, C. Pogled u e-leksikografju. </a:t>
            </a:r>
            <a:r>
              <a:rPr lang="hr" sz="1000" i="1">
                <a:solidFill>
                  <a:srgbClr val="000000"/>
                </a:solidFill>
                <a:latin typeface="Arial"/>
                <a:ea typeface="Arial"/>
                <a:cs typeface="Arial"/>
                <a:sym typeface="Arial"/>
              </a:rPr>
              <a:t>Rasprave: Časopis Instituta za hrvatski jezik i jezikoslovlje </a:t>
            </a:r>
            <a:r>
              <a:rPr lang="hr" sz="1000">
                <a:solidFill>
                  <a:srgbClr val="000000"/>
                </a:solidFill>
                <a:latin typeface="Arial"/>
                <a:ea typeface="Arial"/>
                <a:cs typeface="Arial"/>
                <a:sym typeface="Arial"/>
              </a:rPr>
              <a:t>(Zagreb). 41, 2(2015), str. 330-331.</a:t>
            </a:r>
            <a:endParaRPr sz="100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a:solidFill>
                  <a:srgbClr val="000000"/>
                </a:solidFill>
                <a:latin typeface="Arial"/>
                <a:ea typeface="Arial"/>
                <a:cs typeface="Arial"/>
                <a:sym typeface="Arial"/>
              </a:rPr>
              <a:t>The first single application for the entire DevOps lifecycle</a:t>
            </a:r>
            <a:r>
              <a:rPr lang="hr" sz="1000">
                <a:solidFill>
                  <a:srgbClr val="000000"/>
                </a:solidFill>
                <a:latin typeface="Arial"/>
                <a:ea typeface="Arial"/>
                <a:cs typeface="Arial"/>
                <a:sym typeface="Arial"/>
              </a:rPr>
              <a:t>. GitLab. 2008.</a:t>
            </a:r>
            <a:r>
              <a:rPr lang="hr" sz="1000" u="sng">
                <a:solidFill>
                  <a:srgbClr val="000000"/>
                </a:solidFill>
                <a:latin typeface="Arial"/>
                <a:ea typeface="Arial"/>
                <a:cs typeface="Arial"/>
                <a:sym typeface="Arial"/>
                <a:hlinkClick r:id="rId3"/>
              </a:rPr>
              <a:t> </a:t>
            </a:r>
            <a:r>
              <a:rPr lang="hr" sz="1000" u="sng">
                <a:solidFill>
                  <a:srgbClr val="1155CC"/>
                </a:solidFill>
                <a:latin typeface="Arial"/>
                <a:ea typeface="Arial"/>
                <a:cs typeface="Arial"/>
                <a:sym typeface="Arial"/>
                <a:hlinkClick r:id="rId3"/>
              </a:rPr>
              <a:t>https://gitlab.com/</a:t>
            </a:r>
            <a:r>
              <a:rPr lang="hr" sz="1000">
                <a:solidFill>
                  <a:srgbClr val="000000"/>
                </a:solidFill>
                <a:latin typeface="Arial"/>
                <a:ea typeface="Arial"/>
                <a:cs typeface="Arial"/>
                <a:sym typeface="Arial"/>
              </a:rPr>
              <a:t> (28. 3. 2019.). URL:</a:t>
            </a:r>
            <a:r>
              <a:rPr lang="hr" sz="1000" u="sng">
                <a:solidFill>
                  <a:srgbClr val="000000"/>
                </a:solidFill>
                <a:latin typeface="Arial"/>
                <a:ea typeface="Arial"/>
                <a:cs typeface="Arial"/>
                <a:sym typeface="Arial"/>
                <a:hlinkClick r:id="rId4"/>
              </a:rPr>
              <a:t> </a:t>
            </a:r>
            <a:r>
              <a:rPr lang="hr" sz="1000" u="sng">
                <a:solidFill>
                  <a:srgbClr val="1155CC"/>
                </a:solidFill>
                <a:latin typeface="Arial"/>
                <a:ea typeface="Arial"/>
                <a:cs typeface="Arial"/>
                <a:sym typeface="Arial"/>
                <a:hlinkClick r:id="rId4"/>
              </a:rPr>
              <a:t>https://www.pfri.uniri.hr/bopri/IMEC_Proceedings/Rjecnik_Eng_Hrv_2018.pdf</a:t>
            </a:r>
            <a:r>
              <a:rPr lang="hr" sz="1000">
                <a:solidFill>
                  <a:srgbClr val="000000"/>
                </a:solidFill>
                <a:latin typeface="Arial"/>
                <a:ea typeface="Arial"/>
                <a:cs typeface="Arial"/>
                <a:sym typeface="Arial"/>
              </a:rPr>
              <a:t> (28. 3. 2019.).</a:t>
            </a:r>
            <a:endParaRPr sz="1000">
              <a:solidFill>
                <a:srgbClr val="000000"/>
              </a:solidFill>
              <a:latin typeface="Arial"/>
              <a:ea typeface="Arial"/>
              <a:cs typeface="Arial"/>
              <a:sym typeface="Arial"/>
            </a:endParaRPr>
          </a:p>
          <a:p>
            <a:pPr marL="457200" lvl="0" indent="-292100" algn="l" rtl="0">
              <a:spcBef>
                <a:spcPts val="0"/>
              </a:spcBef>
              <a:spcAft>
                <a:spcPts val="0"/>
              </a:spcAft>
              <a:buSzPts val="1000"/>
              <a:buFont typeface="Arial"/>
              <a:buChar char="●"/>
            </a:pPr>
            <a:r>
              <a:rPr lang="hr" sz="1000" i="1">
                <a:solidFill>
                  <a:srgbClr val="000000"/>
                </a:solidFill>
                <a:latin typeface="Arial"/>
                <a:ea typeface="Arial"/>
                <a:cs typeface="Arial"/>
                <a:sym typeface="Arial"/>
              </a:rPr>
              <a:t>Word Games and Quizzes.</a:t>
            </a:r>
            <a:r>
              <a:rPr lang="hr" sz="1000">
                <a:solidFill>
                  <a:srgbClr val="000000"/>
                </a:solidFill>
                <a:latin typeface="Arial"/>
                <a:ea typeface="Arial"/>
                <a:cs typeface="Arial"/>
                <a:sym typeface="Arial"/>
              </a:rPr>
              <a:t> Dictionary by Merriam-Webster: America's most-trusted online dictionary. 2015. URL:</a:t>
            </a:r>
            <a:r>
              <a:rPr lang="hr" sz="1000" u="sng">
                <a:solidFill>
                  <a:srgbClr val="000000"/>
                </a:solidFill>
                <a:latin typeface="Arial"/>
                <a:ea typeface="Arial"/>
                <a:cs typeface="Arial"/>
                <a:sym typeface="Arial"/>
                <a:hlinkClick r:id="rId5"/>
              </a:rPr>
              <a:t> </a:t>
            </a:r>
            <a:r>
              <a:rPr lang="hr" sz="1000" u="sng">
                <a:solidFill>
                  <a:srgbClr val="1155CC"/>
                </a:solidFill>
                <a:latin typeface="Arial"/>
                <a:ea typeface="Arial"/>
                <a:cs typeface="Arial"/>
                <a:sym typeface="Arial"/>
                <a:hlinkClick r:id="rId5"/>
              </a:rPr>
              <a:t>https://www.merriam-webster.com/word-games</a:t>
            </a:r>
            <a:r>
              <a:rPr lang="hr" sz="1000">
                <a:solidFill>
                  <a:srgbClr val="000000"/>
                </a:solidFill>
                <a:latin typeface="Arial"/>
                <a:ea typeface="Arial"/>
                <a:cs typeface="Arial"/>
                <a:sym typeface="Arial"/>
              </a:rPr>
              <a:t> (31. 3. 2019.).</a:t>
            </a:r>
            <a:endParaRPr sz="1000" i="1">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7"/>
          <p:cNvSpPr txBox="1">
            <a:spLocks noGrp="1"/>
          </p:cNvSpPr>
          <p:nvPr>
            <p:ph type="ctrTitle"/>
          </p:nvPr>
        </p:nvSpPr>
        <p:spPr>
          <a:xfrm>
            <a:off x="390525" y="752475"/>
            <a:ext cx="8222100" cy="93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hr"/>
              <a:t>Izrada mrežnog arhivističkog rječnika</a:t>
            </a:r>
            <a:endParaRPr/>
          </a:p>
        </p:txBody>
      </p:sp>
      <p:sp>
        <p:nvSpPr>
          <p:cNvPr id="241" name="Google Shape;241;p37"/>
          <p:cNvSpPr/>
          <p:nvPr/>
        </p:nvSpPr>
        <p:spPr>
          <a:xfrm>
            <a:off x="7801800" y="3801300"/>
            <a:ext cx="1342200" cy="1342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2" name="Google Shape;242;p37"/>
          <p:cNvPicPr preferRelativeResize="0"/>
          <p:nvPr/>
        </p:nvPicPr>
        <p:blipFill>
          <a:blip r:embed="rId3">
            <a:alphaModFix/>
          </a:blip>
          <a:stretch>
            <a:fillRect/>
          </a:stretch>
        </p:blipFill>
        <p:spPr>
          <a:xfrm>
            <a:off x="3296575" y="1686075"/>
            <a:ext cx="2550856" cy="2550856"/>
          </a:xfrm>
          <a:prstGeom prst="rect">
            <a:avLst/>
          </a:prstGeom>
          <a:noFill/>
          <a:ln>
            <a:noFill/>
          </a:ln>
        </p:spPr>
      </p:pic>
      <p:sp>
        <p:nvSpPr>
          <p:cNvPr id="243" name="Google Shape;243;p37"/>
          <p:cNvSpPr txBox="1"/>
          <p:nvPr/>
        </p:nvSpPr>
        <p:spPr>
          <a:xfrm>
            <a:off x="30075" y="4297125"/>
            <a:ext cx="8638200" cy="43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r">
                <a:solidFill>
                  <a:srgbClr val="FFFFFF"/>
                </a:solidFill>
                <a:latin typeface="Roboto"/>
                <a:ea typeface="Roboto"/>
                <a:cs typeface="Roboto"/>
                <a:sym typeface="Roboto"/>
              </a:rPr>
              <a:t>Josip Mihaljević, Institut za hrvatski jezik i jezikoslovlje</a:t>
            </a:r>
            <a:endParaRPr>
              <a:solidFill>
                <a:srgbClr val="FFFFFF"/>
              </a:solidFill>
              <a:latin typeface="Roboto"/>
              <a:ea typeface="Roboto"/>
              <a:cs typeface="Roboto"/>
              <a:sym typeface="Roboto"/>
            </a:endParaRPr>
          </a:p>
          <a:p>
            <a:pPr marL="0" lvl="0" indent="0" algn="l" rtl="0">
              <a:spcBef>
                <a:spcPts val="0"/>
              </a:spcBef>
              <a:spcAft>
                <a:spcPts val="0"/>
              </a:spcAft>
              <a:buNone/>
            </a:pPr>
            <a:r>
              <a:rPr lang="hr">
                <a:solidFill>
                  <a:srgbClr val="FFFFFF"/>
                </a:solidFill>
                <a:latin typeface="Roboto"/>
                <a:ea typeface="Roboto"/>
                <a:cs typeface="Roboto"/>
                <a:sym typeface="Roboto"/>
              </a:rPr>
              <a:t>51. savjetovanja hrvatskih arhivista</a:t>
            </a:r>
            <a:endParaRPr>
              <a:solidFill>
                <a:srgbClr val="FFFFFF"/>
              </a:solidFill>
              <a:latin typeface="Roboto"/>
              <a:ea typeface="Roboto"/>
              <a:cs typeface="Roboto"/>
              <a:sym typeface="Roboto"/>
            </a:endParaRPr>
          </a:p>
          <a:p>
            <a:pPr marL="0" lvl="0" indent="0" algn="l" rtl="0">
              <a:spcBef>
                <a:spcPts val="0"/>
              </a:spcBef>
              <a:spcAft>
                <a:spcPts val="0"/>
              </a:spcAft>
              <a:buNone/>
            </a:pPr>
            <a:r>
              <a:rPr lang="hr">
                <a:solidFill>
                  <a:srgbClr val="FFFFFF"/>
                </a:solidFill>
                <a:latin typeface="Roboto"/>
                <a:ea typeface="Roboto"/>
                <a:cs typeface="Roboto"/>
                <a:sym typeface="Roboto"/>
              </a:rPr>
              <a:t>Slavonski Brod, 24 listopad 2019.</a:t>
            </a:r>
            <a:endParaRPr>
              <a:solidFill>
                <a:srgbClr val="FFFFFF"/>
              </a:solidFill>
              <a:latin typeface="Roboto"/>
              <a:ea typeface="Roboto"/>
              <a:cs typeface="Roboto"/>
              <a:sym typeface="Roboto"/>
            </a:endParaRPr>
          </a:p>
        </p:txBody>
      </p:sp>
      <p:pic>
        <p:nvPicPr>
          <p:cNvPr id="244" name="Google Shape;244;p37"/>
          <p:cNvPicPr preferRelativeResize="0"/>
          <p:nvPr/>
        </p:nvPicPr>
        <p:blipFill>
          <a:blip r:embed="rId4">
            <a:alphaModFix/>
          </a:blip>
          <a:stretch>
            <a:fillRect/>
          </a:stretch>
        </p:blipFill>
        <p:spPr>
          <a:xfrm>
            <a:off x="5790100" y="4407129"/>
            <a:ext cx="586809" cy="586819"/>
          </a:xfrm>
          <a:prstGeom prst="rect">
            <a:avLst/>
          </a:prstGeom>
          <a:noFill/>
          <a:ln>
            <a:noFill/>
          </a:ln>
        </p:spPr>
      </p:pic>
      <p:pic>
        <p:nvPicPr>
          <p:cNvPr id="245" name="Google Shape;245;p37"/>
          <p:cNvPicPr preferRelativeResize="0"/>
          <p:nvPr/>
        </p:nvPicPr>
        <p:blipFill>
          <a:blip r:embed="rId5">
            <a:alphaModFix/>
          </a:blip>
          <a:stretch>
            <a:fillRect/>
          </a:stretch>
        </p:blipFill>
        <p:spPr>
          <a:xfrm>
            <a:off x="7422322" y="4428724"/>
            <a:ext cx="1715441" cy="714776"/>
          </a:xfrm>
          <a:prstGeom prst="rect">
            <a:avLst/>
          </a:prstGeom>
          <a:noFill/>
          <a:ln>
            <a:noFill/>
          </a:ln>
        </p:spPr>
      </p:pic>
      <p:pic>
        <p:nvPicPr>
          <p:cNvPr id="246" name="Google Shape;246;p37"/>
          <p:cNvPicPr preferRelativeResize="0"/>
          <p:nvPr/>
        </p:nvPicPr>
        <p:blipFill>
          <a:blip r:embed="rId6">
            <a:alphaModFix/>
          </a:blip>
          <a:stretch>
            <a:fillRect/>
          </a:stretch>
        </p:blipFill>
        <p:spPr>
          <a:xfrm>
            <a:off x="6492198" y="4368620"/>
            <a:ext cx="1004222" cy="7147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E-leksikografija</a:t>
            </a:r>
            <a:endParaRPr/>
          </a:p>
        </p:txBody>
      </p:sp>
      <p:sp>
        <p:nvSpPr>
          <p:cNvPr id="84" name="Google Shape;84;p15"/>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a:t>s razvojem tehnologije sve se više pojavljuje potreba da se informacije objavljuju i razmjenjuju digitalno</a:t>
            </a:r>
            <a:endParaRPr/>
          </a:p>
          <a:p>
            <a:pPr marL="457200" lvl="0" indent="-355600" algn="l" rtl="0">
              <a:spcBef>
                <a:spcPts val="0"/>
              </a:spcBef>
              <a:spcAft>
                <a:spcPts val="0"/>
              </a:spcAft>
              <a:buSzPts val="2000"/>
              <a:buChar char="●"/>
            </a:pPr>
            <a:r>
              <a:rPr lang="hr"/>
              <a:t>e-leksikografija ili elektronička leksikografija temelji se na računalnoj obradi rječnika i enciklopedije</a:t>
            </a:r>
            <a:endParaRPr/>
          </a:p>
          <a:p>
            <a:pPr marL="914400" lvl="1" indent="-342900" algn="l" rtl="0">
              <a:spcBef>
                <a:spcPts val="0"/>
              </a:spcBef>
              <a:spcAft>
                <a:spcPts val="0"/>
              </a:spcAft>
              <a:buSzPts val="1800"/>
              <a:buChar char="○"/>
            </a:pPr>
            <a:r>
              <a:rPr lang="hr"/>
              <a:t>razvoj i prednosti elektroničke leksikografije doveli su do njezina potpunoga izjednačivanja s pojmom leksikografije te do brojnih predviđanja o skorom potpunom nestanku papirnatih rječničkih izdanja</a:t>
            </a:r>
            <a:endParaRPr/>
          </a:p>
          <a:p>
            <a:pPr marL="914400" lvl="1" indent="-342900" algn="l" rtl="0">
              <a:spcBef>
                <a:spcPts val="0"/>
              </a:spcBef>
              <a:spcAft>
                <a:spcPts val="0"/>
              </a:spcAft>
              <a:buSzPts val="1800"/>
              <a:buChar char="○"/>
            </a:pPr>
            <a:r>
              <a:rPr lang="hr"/>
              <a:t>neki od prvih javno dostupnih elektroničkih leksikografskih izdanja bili su pohranjeni na optičkim medijima (CD-ROM ili DVD-ROM) te su dolazili zajedno s tiskanom knjigom</a:t>
            </a:r>
            <a:endParaRPr/>
          </a:p>
          <a:p>
            <a:pPr marL="914400" lvl="1" indent="-342900" algn="l" rtl="0">
              <a:spcBef>
                <a:spcPts val="0"/>
              </a:spcBef>
              <a:spcAft>
                <a:spcPts val="0"/>
              </a:spcAft>
              <a:buSzPts val="1800"/>
              <a:buChar char="○"/>
            </a:pPr>
            <a:r>
              <a:rPr lang="hr"/>
              <a:t>danas ima sve više mrežno objavljenih leksikografskih djela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6"/>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E-leksikografija</a:t>
            </a:r>
            <a:endParaRPr/>
          </a:p>
        </p:txBody>
      </p:sp>
      <p:sp>
        <p:nvSpPr>
          <p:cNvPr id="90" name="Google Shape;90;p16"/>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a:t>kod e-leksikografije treba razlikovati leksikografska djela koja su izvorno nastala kao tiskano djelo te su se kasnije procesom digitalizacije prebacila u digitalni oblik od onih koja su izvorno nastala na mreži (engl. </a:t>
            </a:r>
            <a:r>
              <a:rPr lang="hr" i="1"/>
              <a:t>web-born</a:t>
            </a:r>
            <a:r>
              <a:rPr lang="hr"/>
              <a:t>)</a:t>
            </a:r>
            <a:endParaRPr/>
          </a:p>
          <a:p>
            <a:pPr marL="457200" lvl="0" indent="-355600" algn="l" rtl="0">
              <a:spcBef>
                <a:spcPts val="0"/>
              </a:spcBef>
              <a:spcAft>
                <a:spcPts val="0"/>
              </a:spcAft>
              <a:buSzPts val="2000"/>
              <a:buChar char="●"/>
            </a:pPr>
            <a:r>
              <a:rPr lang="hr"/>
              <a:t>leksikografska izdanja koja su prvotno bila tiskana pa su zatim prebačena u digitalni oblik ne moraju nužno biti preslika sadržaja tiskane inačice jer se mogu dopunjavati i mijenjati</a:t>
            </a:r>
            <a:endParaRPr/>
          </a:p>
          <a:p>
            <a:pPr marL="457200" lvl="0" indent="-355600" algn="l" rtl="0">
              <a:spcBef>
                <a:spcPts val="0"/>
              </a:spcBef>
              <a:spcAft>
                <a:spcPts val="0"/>
              </a:spcAft>
              <a:buSzPts val="2000"/>
              <a:buChar char="●"/>
            </a:pPr>
            <a:r>
              <a:rPr lang="hr"/>
              <a:t>leksikografska djela koja se ne dopunjuju nakon svoje objave na mreži smatraju se statičnima, a leksikografska djela koja se redovito dopunjuju novim definicijama, primjerima te ostalim sadržajima smatraju se dinamičnima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Hrvatski e-rječnici </a:t>
            </a:r>
            <a:endParaRPr/>
          </a:p>
        </p:txBody>
      </p:sp>
      <p:sp>
        <p:nvSpPr>
          <p:cNvPr id="96" name="Google Shape;96;p17"/>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a:t>Hrvatski jezični portal</a:t>
            </a:r>
            <a:endParaRPr/>
          </a:p>
          <a:p>
            <a:pPr marL="914400" lvl="1" indent="-342900" algn="l" rtl="0">
              <a:spcBef>
                <a:spcPts val="0"/>
              </a:spcBef>
              <a:spcAft>
                <a:spcPts val="0"/>
              </a:spcAft>
              <a:buSzPts val="1800"/>
              <a:buChar char="○"/>
            </a:pPr>
            <a:r>
              <a:rPr lang="hr"/>
              <a:t>izrađen oko rječničke baze biblioteke Novi Liber (enciklopediski rječnik)</a:t>
            </a:r>
            <a:endParaRPr/>
          </a:p>
          <a:p>
            <a:pPr marL="457200" lvl="0" indent="-355600" algn="l" rtl="0">
              <a:spcBef>
                <a:spcPts val="0"/>
              </a:spcBef>
              <a:spcAft>
                <a:spcPts val="0"/>
              </a:spcAft>
              <a:buSzPts val="2000"/>
              <a:buChar char="●"/>
            </a:pPr>
            <a:r>
              <a:rPr lang="hr"/>
              <a:t>Rječnici školske knjige</a:t>
            </a:r>
            <a:endParaRPr/>
          </a:p>
          <a:p>
            <a:pPr marL="457200" lvl="0" indent="-355600" algn="l" rtl="0">
              <a:spcBef>
                <a:spcPts val="0"/>
              </a:spcBef>
              <a:spcAft>
                <a:spcPts val="0"/>
              </a:spcAft>
              <a:buSzPts val="2000"/>
              <a:buChar char="●"/>
            </a:pPr>
            <a:r>
              <a:rPr lang="hr"/>
              <a:t>Rječnici i baze Instituta za hrvatski jezik</a:t>
            </a:r>
            <a:endParaRPr/>
          </a:p>
          <a:p>
            <a:pPr marL="914400" lvl="1" indent="-342900" algn="l" rtl="0">
              <a:spcBef>
                <a:spcPts val="0"/>
              </a:spcBef>
              <a:spcAft>
                <a:spcPts val="0"/>
              </a:spcAft>
              <a:buSzPts val="1800"/>
              <a:buChar char="○"/>
            </a:pPr>
            <a:r>
              <a:rPr lang="hr"/>
              <a:t>Hrvatski pravopisni rječnik (dio </a:t>
            </a:r>
            <a:r>
              <a:rPr lang="hr" i="1"/>
              <a:t>Hrvatskoga </a:t>
            </a:r>
            <a:br>
              <a:rPr lang="hr" i="1"/>
            </a:br>
            <a:r>
              <a:rPr lang="hr" sz="1800" i="1"/>
              <a:t>pravopisa</a:t>
            </a:r>
            <a:r>
              <a:rPr lang="hr" sz="1800"/>
              <a:t>)</a:t>
            </a:r>
            <a:endParaRPr/>
          </a:p>
          <a:p>
            <a:pPr marL="914400" lvl="1" indent="-342900" algn="l" rtl="0">
              <a:spcBef>
                <a:spcPts val="0"/>
              </a:spcBef>
              <a:spcAft>
                <a:spcPts val="0"/>
              </a:spcAft>
              <a:buSzPts val="1800"/>
              <a:buChar char="○"/>
            </a:pPr>
            <a:r>
              <a:rPr lang="hr"/>
              <a:t>Hrvatski terminološki portal</a:t>
            </a:r>
            <a:endParaRPr/>
          </a:p>
          <a:p>
            <a:pPr marL="914400" lvl="1" indent="-342900" algn="l" rtl="0">
              <a:spcBef>
                <a:spcPts val="0"/>
              </a:spcBef>
              <a:spcAft>
                <a:spcPts val="0"/>
              </a:spcAft>
              <a:buSzPts val="1800"/>
              <a:buChar char="○"/>
            </a:pPr>
            <a:r>
              <a:rPr lang="hr" sz="2000"/>
              <a:t>STRUNA – hrvatska terminološka baza</a:t>
            </a:r>
            <a:endParaRPr/>
          </a:p>
          <a:p>
            <a:pPr marL="914400" lvl="1" indent="-342900" algn="l" rtl="0">
              <a:spcBef>
                <a:spcPts val="0"/>
              </a:spcBef>
              <a:spcAft>
                <a:spcPts val="0"/>
              </a:spcAft>
              <a:buSzPts val="1800"/>
              <a:buChar char="○"/>
            </a:pPr>
            <a:r>
              <a:rPr lang="hr"/>
              <a:t>Školski rječnik</a:t>
            </a:r>
            <a:endParaRPr/>
          </a:p>
          <a:p>
            <a:pPr marL="457200" lvl="0" indent="-355600" algn="l" rtl="0">
              <a:spcBef>
                <a:spcPts val="1600"/>
              </a:spcBef>
              <a:spcAft>
                <a:spcPts val="1600"/>
              </a:spcAft>
              <a:buSzPts val="2000"/>
              <a:buChar char="●"/>
            </a:pPr>
            <a:r>
              <a:rPr lang="hr"/>
              <a:t>Englesko-hrvatski kemijski rječnik &amp; glosar</a:t>
            </a:r>
            <a:endParaRPr/>
          </a:p>
        </p:txBody>
      </p:sp>
      <p:pic>
        <p:nvPicPr>
          <p:cNvPr id="97" name="Google Shape;97;p17"/>
          <p:cNvPicPr preferRelativeResize="0"/>
          <p:nvPr/>
        </p:nvPicPr>
        <p:blipFill>
          <a:blip r:embed="rId3">
            <a:alphaModFix/>
          </a:blip>
          <a:stretch>
            <a:fillRect/>
          </a:stretch>
        </p:blipFill>
        <p:spPr>
          <a:xfrm>
            <a:off x="6469800" y="2209300"/>
            <a:ext cx="2674201" cy="2934200"/>
          </a:xfrm>
          <a:prstGeom prst="rect">
            <a:avLst/>
          </a:prstGeom>
          <a:noFill/>
          <a:ln>
            <a:noFill/>
          </a:ln>
        </p:spPr>
      </p:pic>
      <p:cxnSp>
        <p:nvCxnSpPr>
          <p:cNvPr id="98" name="Google Shape;98;p17"/>
          <p:cNvCxnSpPr>
            <a:endCxn id="97" idx="1"/>
          </p:cNvCxnSpPr>
          <p:nvPr/>
        </p:nvCxnSpPr>
        <p:spPr>
          <a:xfrm>
            <a:off x="3690300" y="2328500"/>
            <a:ext cx="2779500" cy="1347900"/>
          </a:xfrm>
          <a:prstGeom prst="bentConnector3">
            <a:avLst>
              <a:gd name="adj1" fmla="val 86217"/>
            </a:avLst>
          </a:prstGeom>
          <a:noFill/>
          <a:ln w="9525" cap="flat" cmpd="sng">
            <a:solidFill>
              <a:schemeClr val="dk2"/>
            </a:solidFill>
            <a:prstDash val="solid"/>
            <a:round/>
            <a:headEnd type="none" w="med" len="med"/>
            <a:tailEnd type="stealth"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8"/>
          <p:cNvSpPr txBox="1">
            <a:spLocks noGrp="1"/>
          </p:cNvSpPr>
          <p:nvPr>
            <p:ph type="title"/>
          </p:nvPr>
        </p:nvSpPr>
        <p:spPr>
          <a:xfrm>
            <a:off x="471900" y="2815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sz="2800"/>
              <a:t>Arhivistički rječnik: englesko-hrvatski / hrvatsko-engleski</a:t>
            </a:r>
            <a:endParaRPr sz="2800"/>
          </a:p>
        </p:txBody>
      </p:sp>
      <p:sp>
        <p:nvSpPr>
          <p:cNvPr id="104" name="Google Shape;104;p18"/>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b="1" dirty="0"/>
              <a:t>Autori rječnika: </a:t>
            </a:r>
            <a:r>
              <a:rPr lang="hr" dirty="0"/>
              <a:t>Marta Mihaljević, Milica Mihaljević, Hrvoje Stančić</a:t>
            </a:r>
            <a:br>
              <a:rPr lang="hr" dirty="0"/>
            </a:br>
            <a:endParaRPr dirty="0"/>
          </a:p>
          <a:p>
            <a:pPr marL="457200" lvl="0" indent="-355600" algn="l" rtl="0">
              <a:spcBef>
                <a:spcPts val="0"/>
              </a:spcBef>
              <a:spcAft>
                <a:spcPts val="0"/>
              </a:spcAft>
              <a:buSzPts val="2000"/>
              <a:buChar char="●"/>
            </a:pPr>
            <a:r>
              <a:rPr lang="hr" b="1" dirty="0"/>
              <a:t>Izdavač: </a:t>
            </a:r>
            <a:r>
              <a:rPr lang="hr" dirty="0"/>
              <a:t>Zavod za informacijske studije </a:t>
            </a:r>
            <a:br>
              <a:rPr lang="hr" dirty="0"/>
            </a:br>
            <a:r>
              <a:rPr lang="hr" dirty="0"/>
              <a:t>Odsjeka za informacijske i komunikacijske </a:t>
            </a:r>
            <a:br>
              <a:rPr lang="hr" dirty="0"/>
            </a:br>
            <a:r>
              <a:rPr lang="hr" dirty="0"/>
              <a:t>znanosti Filozofskog fakulteta Sveučilišta </a:t>
            </a:r>
            <a:br>
              <a:rPr lang="hr" dirty="0"/>
            </a:br>
            <a:r>
              <a:rPr lang="hr" dirty="0"/>
              <a:t>u Zagrebu</a:t>
            </a:r>
            <a:br>
              <a:rPr lang="hr" dirty="0"/>
            </a:br>
            <a:endParaRPr dirty="0"/>
          </a:p>
          <a:p>
            <a:pPr marL="457200" lvl="0" indent="-355600" algn="l" rtl="0">
              <a:spcBef>
                <a:spcPts val="0"/>
              </a:spcBef>
              <a:spcAft>
                <a:spcPts val="0"/>
              </a:spcAft>
              <a:buSzPts val="2000"/>
              <a:buChar char="●"/>
            </a:pPr>
            <a:r>
              <a:rPr lang="hr" b="1" dirty="0"/>
              <a:t>Godina:</a:t>
            </a:r>
            <a:r>
              <a:rPr lang="hr" dirty="0"/>
              <a:t> 2015.</a:t>
            </a:r>
            <a:br>
              <a:rPr lang="hr" dirty="0"/>
            </a:br>
            <a:endParaRPr dirty="0"/>
          </a:p>
          <a:p>
            <a:pPr marL="457200" lvl="0" indent="-355600" algn="l" rtl="0">
              <a:spcBef>
                <a:spcPts val="0"/>
              </a:spcBef>
              <a:spcAft>
                <a:spcPts val="0"/>
              </a:spcAft>
              <a:buSzPts val="2000"/>
              <a:buChar char="●"/>
            </a:pPr>
            <a:r>
              <a:rPr lang="hr" dirty="0"/>
              <a:t>Temelji se na hrvatskoj inačici </a:t>
            </a:r>
            <a:br>
              <a:rPr lang="hr" dirty="0"/>
            </a:br>
            <a:r>
              <a:rPr lang="hr" u="sng" dirty="0">
                <a:solidFill>
                  <a:schemeClr val="tx1"/>
                </a:solidFill>
                <a:hlinkClick r:id="rId3">
                  <a:extLst>
                    <a:ext uri="{A12FA001-AC4F-418D-AE19-62706E023703}">
                      <ahyp:hlinkClr xmlns:ahyp="http://schemas.microsoft.com/office/drawing/2018/hyperlinkcolor" val="tx"/>
                    </a:ext>
                  </a:extLst>
                </a:hlinkClick>
              </a:rPr>
              <a:t>Multilingual Archival Terminology</a:t>
            </a:r>
            <a:endParaRPr dirty="0">
              <a:solidFill>
                <a:schemeClr val="tx1"/>
              </a:solidFill>
            </a:endParaRPr>
          </a:p>
        </p:txBody>
      </p:sp>
      <p:pic>
        <p:nvPicPr>
          <p:cNvPr id="105" name="Google Shape;105;p18"/>
          <p:cNvPicPr preferRelativeResize="0"/>
          <p:nvPr/>
        </p:nvPicPr>
        <p:blipFill>
          <a:blip r:embed="rId4">
            <a:alphaModFix/>
          </a:blip>
          <a:stretch>
            <a:fillRect/>
          </a:stretch>
        </p:blipFill>
        <p:spPr>
          <a:xfrm>
            <a:off x="6441050" y="1634975"/>
            <a:ext cx="2702950" cy="3432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9"/>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Izrada e-rječnika</a:t>
            </a:r>
            <a:endParaRPr/>
          </a:p>
        </p:txBody>
      </p:sp>
      <p:sp>
        <p:nvSpPr>
          <p:cNvPr id="111" name="Google Shape;111;p19"/>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dirty="0"/>
              <a:t>e-inačica rječnika izrađena je da:</a:t>
            </a:r>
            <a:endParaRPr dirty="0"/>
          </a:p>
          <a:p>
            <a:pPr marL="914400" lvl="1" indent="-342900" algn="l" rtl="0">
              <a:spcBef>
                <a:spcPts val="0"/>
              </a:spcBef>
              <a:spcAft>
                <a:spcPts val="0"/>
              </a:spcAft>
              <a:buSzPts val="1800"/>
              <a:buChar char="○"/>
            </a:pPr>
            <a:r>
              <a:rPr lang="hr" dirty="0"/>
              <a:t>pomogne djelatnicima arhiva, studentima arhivistike te ostalima koje zanimaju arhivi i arhivska struka</a:t>
            </a:r>
            <a:endParaRPr dirty="0"/>
          </a:p>
          <a:p>
            <a:pPr marL="914400" lvl="1" indent="-342900" algn="l" rtl="0">
              <a:spcBef>
                <a:spcPts val="0"/>
              </a:spcBef>
              <a:spcAft>
                <a:spcPts val="0"/>
              </a:spcAft>
              <a:buSzPts val="1800"/>
              <a:buChar char="○"/>
            </a:pPr>
            <a:r>
              <a:rPr lang="hr" dirty="0"/>
              <a:t>omogući korisnicima brzo dolaženje do definicija, prijevod naziva s hrvatskoga na engleski i obrnuto</a:t>
            </a:r>
            <a:endParaRPr dirty="0"/>
          </a:p>
          <a:p>
            <a:pPr marL="457200" lvl="0" indent="-355600" algn="l" rtl="0">
              <a:spcBef>
                <a:spcPts val="0"/>
              </a:spcBef>
              <a:spcAft>
                <a:spcPts val="0"/>
              </a:spcAft>
              <a:buSzPts val="2000"/>
              <a:buChar char="●"/>
            </a:pPr>
            <a:r>
              <a:rPr lang="hr" dirty="0"/>
              <a:t>rječnik funkcionira kao aplikacija na jednoj mrežnoj stranici (engl. </a:t>
            </a:r>
            <a:r>
              <a:rPr lang="hr" i="1" dirty="0"/>
              <a:t>single page application</a:t>
            </a:r>
            <a:r>
              <a:rPr lang="hr" dirty="0"/>
              <a:t>)</a:t>
            </a:r>
            <a:endParaRPr dirty="0"/>
          </a:p>
          <a:p>
            <a:pPr marL="457200" lvl="0" indent="-355600" algn="l" rtl="0">
              <a:spcBef>
                <a:spcPts val="0"/>
              </a:spcBef>
              <a:spcAft>
                <a:spcPts val="0"/>
              </a:spcAft>
              <a:buSzPts val="2000"/>
              <a:buChar char="●"/>
            </a:pPr>
            <a:r>
              <a:rPr lang="hr" dirty="0"/>
              <a:t>rječnik je izrađen i objavljen na mrežnim stranicama Odsjek za informacijske i komunikacijske znanosti Filozofskoga fakulteta Sveučilišta u Zagrebu</a:t>
            </a:r>
            <a:endParaRPr dirty="0"/>
          </a:p>
          <a:p>
            <a:pPr marL="914400" lvl="1" indent="-342900" algn="l" rtl="0">
              <a:spcBef>
                <a:spcPts val="0"/>
              </a:spcBef>
              <a:spcAft>
                <a:spcPts val="0"/>
              </a:spcAft>
              <a:buClr>
                <a:schemeClr val="dk1"/>
              </a:buClr>
              <a:buSzPts val="1800"/>
              <a:buChar char="○"/>
            </a:pPr>
            <a:r>
              <a:rPr lang="hr" u="sng" dirty="0">
                <a:solidFill>
                  <a:schemeClr val="tx1"/>
                </a:solidFill>
                <a:hlinkClick r:id="rId3">
                  <a:extLst>
                    <a:ext uri="{A12FA001-AC4F-418D-AE19-62706E023703}">
                      <ahyp:hlinkClr xmlns:ahyp="http://schemas.microsoft.com/office/drawing/2018/hyperlinkcolor" val="tx"/>
                    </a:ext>
                  </a:extLst>
                </a:hlinkClick>
              </a:rPr>
              <a:t>http://infoz.ffzg.hr/Stancic/Arhivisticki-rjecnik/</a:t>
            </a:r>
            <a:r>
              <a:rPr lang="hr" dirty="0">
                <a:solidFill>
                  <a:schemeClr val="tx1"/>
                </a:solidFill>
              </a:rPr>
              <a:t> </a:t>
            </a:r>
            <a:endParaRPr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117" name="Google Shape;117;p20"/>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18" name="Google Shape;118;p20">
            <a:hlinkClick r:id="rId3"/>
          </p:cNvPr>
          <p:cNvPicPr preferRelativeResize="0"/>
          <p:nvPr/>
        </p:nvPicPr>
        <p:blipFill>
          <a:blip r:embed="rId4">
            <a:alphaModFix/>
          </a:blip>
          <a:stretch>
            <a:fillRect/>
          </a:stretch>
        </p:blipFill>
        <p:spPr>
          <a:xfrm>
            <a:off x="-44125" y="-61336"/>
            <a:ext cx="9188126" cy="520483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a:spLocks noGrp="1"/>
          </p:cNvSpPr>
          <p:nvPr>
            <p:ph type="title"/>
          </p:nvPr>
        </p:nvSpPr>
        <p:spPr>
          <a:xfrm>
            <a:off x="471900" y="52925"/>
            <a:ext cx="8222100" cy="767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hr"/>
              <a:t>Mogućnosti rječnika</a:t>
            </a:r>
            <a:endParaRPr/>
          </a:p>
        </p:txBody>
      </p:sp>
      <p:sp>
        <p:nvSpPr>
          <p:cNvPr id="124" name="Google Shape;124;p21"/>
          <p:cNvSpPr txBox="1">
            <a:spLocks noGrp="1"/>
          </p:cNvSpPr>
          <p:nvPr>
            <p:ph type="body" idx="1"/>
          </p:nvPr>
        </p:nvSpPr>
        <p:spPr>
          <a:xfrm>
            <a:off x="471900" y="1080875"/>
            <a:ext cx="8222100" cy="2710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hr" b="1"/>
              <a:t>abecedno pregledavanje </a:t>
            </a:r>
            <a:r>
              <a:rPr lang="hr"/>
              <a:t>(na engleskome i hrvatskome)</a:t>
            </a:r>
            <a:endParaRPr/>
          </a:p>
          <a:p>
            <a:pPr marL="457200" lvl="0" indent="-355600" algn="l" rtl="0">
              <a:spcBef>
                <a:spcPts val="0"/>
              </a:spcBef>
              <a:spcAft>
                <a:spcPts val="0"/>
              </a:spcAft>
              <a:buSzPts val="2000"/>
              <a:buChar char="●"/>
            </a:pPr>
            <a:r>
              <a:rPr lang="hr" b="1"/>
              <a:t>pretraživanje tražilicom</a:t>
            </a:r>
            <a:endParaRPr/>
          </a:p>
          <a:p>
            <a:pPr marL="457200" lvl="0" indent="-355600" algn="l" rtl="0">
              <a:spcBef>
                <a:spcPts val="0"/>
              </a:spcBef>
              <a:spcAft>
                <a:spcPts val="0"/>
              </a:spcAft>
              <a:buSzPts val="2000"/>
              <a:buChar char="●"/>
            </a:pPr>
            <a:r>
              <a:rPr lang="hr"/>
              <a:t>pregled natuknica u kvadratićima koji se povećaju na pritisak</a:t>
            </a:r>
            <a:endParaRPr/>
          </a:p>
          <a:p>
            <a:pPr marL="457200" lvl="0" indent="-355600" algn="l" rtl="0">
              <a:spcBef>
                <a:spcPts val="0"/>
              </a:spcBef>
              <a:spcAft>
                <a:spcPts val="0"/>
              </a:spcAft>
              <a:buSzPts val="2000"/>
              <a:buChar char="●"/>
            </a:pPr>
            <a:r>
              <a:rPr lang="hr"/>
              <a:t>mogućnost stvaranja automatskoga citata u različitim stilovima (APA, Harvard itd.) za natuknice rječenika</a:t>
            </a:r>
            <a:endParaRPr/>
          </a:p>
          <a:p>
            <a:pPr marL="457200" lvl="0" indent="-355600" algn="l" rtl="0">
              <a:spcBef>
                <a:spcPts val="0"/>
              </a:spcBef>
              <a:spcAft>
                <a:spcPts val="0"/>
              </a:spcAft>
              <a:buSzPts val="2000"/>
              <a:buChar char="●"/>
            </a:pPr>
            <a:r>
              <a:rPr lang="hr"/>
              <a:t>mogućnost izravne usporedbe sinonima, antonima te drugih veza između natuknica</a:t>
            </a:r>
            <a:endParaRPr/>
          </a:p>
          <a:p>
            <a:pPr marL="457200" lvl="0" indent="-355600" algn="l" rtl="0">
              <a:spcBef>
                <a:spcPts val="0"/>
              </a:spcBef>
              <a:spcAft>
                <a:spcPts val="0"/>
              </a:spcAft>
              <a:buSzPts val="2000"/>
              <a:buChar char="●"/>
            </a:pPr>
            <a:r>
              <a:rPr lang="hr"/>
              <a:t>vanjske poveznice</a:t>
            </a:r>
            <a:endParaRPr/>
          </a:p>
          <a:p>
            <a:pPr marL="914400" lvl="1" indent="-342900" algn="l" rtl="0">
              <a:spcBef>
                <a:spcPts val="0"/>
              </a:spcBef>
              <a:spcAft>
                <a:spcPts val="0"/>
              </a:spcAft>
              <a:buSzPts val="1800"/>
              <a:buChar char="○"/>
            </a:pPr>
            <a:r>
              <a:rPr lang="hr"/>
              <a:t>Daktilografska igra</a:t>
            </a:r>
            <a:endParaRPr/>
          </a:p>
          <a:p>
            <a:pPr marL="914400" lvl="1" indent="-342900" algn="l" rtl="0">
              <a:spcBef>
                <a:spcPts val="0"/>
              </a:spcBef>
              <a:spcAft>
                <a:spcPts val="0"/>
              </a:spcAft>
              <a:buSzPts val="1800"/>
              <a:buChar char="○"/>
            </a:pPr>
            <a:r>
              <a:rPr lang="hr"/>
              <a:t>Multilingual Archival Terminology</a:t>
            </a:r>
            <a:endParaRPr/>
          </a:p>
        </p:txBody>
      </p:sp>
    </p:spTree>
  </p:cSld>
  <p:clrMapOvr>
    <a:masterClrMapping/>
  </p:clrMapOvr>
</p:sld>
</file>

<file path=ppt/theme/theme1.xml><?xml version="1.0" encoding="utf-8"?>
<a:theme xmlns:a="http://schemas.openxmlformats.org/drawingml/2006/main" name="Material">
  <a:themeElements>
    <a:clrScheme name="Material">
      <a:dk1>
        <a:srgbClr val="689C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DD0909"/>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2067</Words>
  <Application>Microsoft Office PowerPoint</Application>
  <PresentationFormat>On-screen Show (16:9)</PresentationFormat>
  <Paragraphs>135</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Roboto</vt:lpstr>
      <vt:lpstr>Arial</vt:lpstr>
      <vt:lpstr>Material</vt:lpstr>
      <vt:lpstr>Izrada mrežnoga arhivističkog rječnika</vt:lpstr>
      <vt:lpstr>Mrežnik</vt:lpstr>
      <vt:lpstr>E-leksikografija</vt:lpstr>
      <vt:lpstr>E-leksikografija</vt:lpstr>
      <vt:lpstr>Hrvatski e-rječnici </vt:lpstr>
      <vt:lpstr>Arhivistički rječnik: englesko-hrvatski / hrvatsko-engleski</vt:lpstr>
      <vt:lpstr>Izrada e-rječnika</vt:lpstr>
      <vt:lpstr>PowerPoint Presentation</vt:lpstr>
      <vt:lpstr>Mogućnosti rječnika</vt:lpstr>
      <vt:lpstr>Izrada e-rječnika</vt:lpstr>
      <vt:lpstr>Način rada GitLaba</vt:lpstr>
      <vt:lpstr>PowerPoint Presentation</vt:lpstr>
      <vt:lpstr>PowerPoint Presentation</vt:lpstr>
      <vt:lpstr>Europski rječnički portal</vt:lpstr>
      <vt:lpstr>Hrvatski terminološki portal</vt:lpstr>
      <vt:lpstr>Zaključak</vt:lpstr>
      <vt:lpstr>Zaključak</vt:lpstr>
      <vt:lpstr>PowerPoint Presentation</vt:lpstr>
      <vt:lpstr>PowerPoint Presentation</vt:lpstr>
      <vt:lpstr>Zaključak</vt:lpstr>
      <vt:lpstr>PowerPoint Presentation</vt:lpstr>
      <vt:lpstr>Literatura  i izvori</vt:lpstr>
      <vt:lpstr>Literatura  i izvori</vt:lpstr>
      <vt:lpstr>Literatura  i izvori</vt:lpstr>
      <vt:lpstr>Izrada mrežnog arhivističkog rječnika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Izrada mrežnoga arhivističkog rječnika</dc:title>
  <dc:creator>denis</dc:creator>
  <cp:lastModifiedBy>Josip Mihaljević</cp:lastModifiedBy>
  <cp:revision>2</cp:revision>
  <dcterms:modified xsi:type="dcterms:W3CDTF">2019-10-22T12:48:16Z</dcterms:modified>
</cp:coreProperties>
</file>