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323" r:id="rId3"/>
    <p:sldId id="324" r:id="rId4"/>
    <p:sldId id="331" r:id="rId5"/>
    <p:sldId id="334" r:id="rId6"/>
    <p:sldId id="416" r:id="rId7"/>
    <p:sldId id="417" r:id="rId8"/>
    <p:sldId id="326" r:id="rId9"/>
    <p:sldId id="267" r:id="rId10"/>
    <p:sldId id="271" r:id="rId11"/>
    <p:sldId id="375" r:id="rId12"/>
    <p:sldId id="347" r:id="rId13"/>
    <p:sldId id="327" r:id="rId14"/>
    <p:sldId id="410" r:id="rId15"/>
    <p:sldId id="377" r:id="rId16"/>
    <p:sldId id="348" r:id="rId17"/>
    <p:sldId id="279" r:id="rId18"/>
    <p:sldId id="378" r:id="rId19"/>
    <p:sldId id="316" r:id="rId20"/>
    <p:sldId id="365" r:id="rId21"/>
    <p:sldId id="329" r:id="rId22"/>
    <p:sldId id="411" r:id="rId23"/>
    <p:sldId id="412" r:id="rId24"/>
    <p:sldId id="413" r:id="rId25"/>
    <p:sldId id="414" r:id="rId26"/>
    <p:sldId id="418" r:id="rId27"/>
    <p:sldId id="419" r:id="rId28"/>
    <p:sldId id="420" r:id="rId29"/>
    <p:sldId id="421" r:id="rId30"/>
    <p:sldId id="422" r:id="rId31"/>
    <p:sldId id="423" r:id="rId32"/>
    <p:sldId id="424" r:id="rId33"/>
    <p:sldId id="425" r:id="rId34"/>
    <p:sldId id="426" r:id="rId35"/>
    <p:sldId id="427" r:id="rId36"/>
    <p:sldId id="415" r:id="rId37"/>
    <p:sldId id="403" r:id="rId38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550">
          <p15:clr>
            <a:srgbClr val="A4A3A4"/>
          </p15:clr>
        </p15:guide>
        <p15:guide id="2" pos="2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F2F3"/>
    <a:srgbClr val="FFCAB9"/>
    <a:srgbClr val="EC6B10"/>
    <a:srgbClr val="FFFFFF"/>
    <a:srgbClr val="F7F7F7"/>
    <a:srgbClr val="F3F3F3"/>
    <a:srgbClr val="FDFDFD"/>
    <a:srgbClr val="A3A3A3"/>
    <a:srgbClr val="5D26E6"/>
    <a:srgbClr val="009F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30" autoAdjust="0"/>
    <p:restoredTop sz="98792" autoAdjust="0"/>
  </p:normalViewPr>
  <p:slideViewPr>
    <p:cSldViewPr snapToObjects="1">
      <p:cViewPr varScale="1">
        <p:scale>
          <a:sx n="93" d="100"/>
          <a:sy n="93" d="100"/>
        </p:scale>
        <p:origin x="-848" y="-112"/>
      </p:cViewPr>
      <p:guideLst>
        <p:guide orient="horz" pos="550"/>
        <p:guide pos="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88FA02-171D-484D-A7F7-B99C3F9FC651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DAA56563-7ABA-4F28-B750-8243B3C3AC11}">
      <dgm:prSet phldrT="[besedilo]" custT="1"/>
      <dgm:spPr/>
      <dgm:t>
        <a:bodyPr/>
        <a:lstStyle/>
        <a:p>
          <a:pPr algn="l"/>
          <a:r>
            <a:rPr lang="sl-SI" sz="1400" b="1" dirty="0" smtClean="0"/>
            <a:t>Skrb za arhivsko e-gradivo pri ustvarjalcih in njegov prevzem v e-</a:t>
          </a:r>
          <a:r>
            <a:rPr lang="sl-SI" sz="1400" b="1" dirty="0" err="1" smtClean="0"/>
            <a:t>ARH.si</a:t>
          </a:r>
          <a:endParaRPr lang="sl-SI" sz="1400" b="1" dirty="0" smtClean="0"/>
        </a:p>
      </dgm:t>
    </dgm:pt>
    <dgm:pt modelId="{07ED30C2-C5AE-4DC9-8FCE-C5E8F1A71E56}" type="parTrans" cxnId="{39D8A94F-DF93-4D7F-83F3-52BB190537CB}">
      <dgm:prSet/>
      <dgm:spPr/>
      <dgm:t>
        <a:bodyPr/>
        <a:lstStyle/>
        <a:p>
          <a:endParaRPr lang="sl-SI"/>
        </a:p>
      </dgm:t>
    </dgm:pt>
    <dgm:pt modelId="{09D767D4-EE68-4633-AAC8-8FBF6752A56A}" type="sibTrans" cxnId="{39D8A94F-DF93-4D7F-83F3-52BB190537CB}">
      <dgm:prSet/>
      <dgm:spPr/>
      <dgm:t>
        <a:bodyPr/>
        <a:lstStyle/>
        <a:p>
          <a:endParaRPr lang="sl-SI"/>
        </a:p>
      </dgm:t>
    </dgm:pt>
    <dgm:pt modelId="{BF4F3328-A903-4AC5-B43C-A799441D43AA}">
      <dgm:prSet phldrT="[besedilo]" custT="1"/>
      <dgm:spPr/>
      <dgm:t>
        <a:bodyPr/>
        <a:lstStyle/>
        <a:p>
          <a:pPr algn="l"/>
          <a:r>
            <a:rPr lang="sl-SI" sz="1400" b="1" dirty="0" smtClean="0"/>
            <a:t>Skrb za dolgoročno ohranjanje  </a:t>
          </a:r>
          <a:r>
            <a:rPr lang="sl-SI" sz="1400" b="1" dirty="0" err="1" smtClean="0"/>
            <a:t>eAG</a:t>
          </a:r>
          <a:r>
            <a:rPr lang="sl-SI" sz="1400" b="1" dirty="0" smtClean="0"/>
            <a:t> v e-</a:t>
          </a:r>
          <a:r>
            <a:rPr lang="sl-SI" sz="1400" b="1" dirty="0" err="1" smtClean="0"/>
            <a:t>ARH.si</a:t>
          </a:r>
          <a:endParaRPr lang="sl-SI" sz="1400" b="1" dirty="0"/>
        </a:p>
      </dgm:t>
    </dgm:pt>
    <dgm:pt modelId="{FDE3FFB1-ED7D-44DF-A94B-F5B84F7A3496}" type="parTrans" cxnId="{438171C5-3551-4CCF-9E06-08CDC7C63F43}">
      <dgm:prSet/>
      <dgm:spPr/>
      <dgm:t>
        <a:bodyPr/>
        <a:lstStyle/>
        <a:p>
          <a:endParaRPr lang="sl-SI"/>
        </a:p>
      </dgm:t>
    </dgm:pt>
    <dgm:pt modelId="{43445F1B-31EB-492D-9593-2FD9FD3D1FA8}" type="sibTrans" cxnId="{438171C5-3551-4CCF-9E06-08CDC7C63F43}">
      <dgm:prSet/>
      <dgm:spPr/>
      <dgm:t>
        <a:bodyPr/>
        <a:lstStyle/>
        <a:p>
          <a:endParaRPr lang="sl-SI"/>
        </a:p>
      </dgm:t>
    </dgm:pt>
    <dgm:pt modelId="{4BF6EB68-B7E8-475F-BE02-A31F75F569BF}">
      <dgm:prSet phldrT="[besedilo]" custT="1"/>
      <dgm:spPr/>
      <dgm:t>
        <a:bodyPr/>
        <a:lstStyle/>
        <a:p>
          <a:pPr algn="l"/>
          <a:r>
            <a:rPr lang="sl-SI" sz="1400" b="1" dirty="0" smtClean="0"/>
            <a:t>Skrb za nadaljnjo uporabo in povečanje dostopnosti  arhivskega gradiva</a:t>
          </a:r>
        </a:p>
      </dgm:t>
    </dgm:pt>
    <dgm:pt modelId="{B29499ED-6810-4F12-B7FB-6812550CFF73}" type="parTrans" cxnId="{87B547D0-676D-454D-A71B-FF05914D291D}">
      <dgm:prSet/>
      <dgm:spPr/>
      <dgm:t>
        <a:bodyPr/>
        <a:lstStyle/>
        <a:p>
          <a:endParaRPr lang="sl-SI"/>
        </a:p>
      </dgm:t>
    </dgm:pt>
    <dgm:pt modelId="{99DA904F-686D-4CC7-8855-E880632BB35B}" type="sibTrans" cxnId="{87B547D0-676D-454D-A71B-FF05914D291D}">
      <dgm:prSet/>
      <dgm:spPr/>
      <dgm:t>
        <a:bodyPr/>
        <a:lstStyle/>
        <a:p>
          <a:endParaRPr lang="sl-SI"/>
        </a:p>
      </dgm:t>
    </dgm:pt>
    <dgm:pt modelId="{61A93DB9-6F25-41CA-8A8D-34D613E81DD1}">
      <dgm:prSet phldrT="[besedilo]" custT="1"/>
      <dgm:spPr/>
      <dgm:t>
        <a:bodyPr/>
        <a:lstStyle/>
        <a:p>
          <a:pPr algn="l"/>
          <a:r>
            <a:rPr lang="sl-SI" sz="1400" b="1" dirty="0" smtClean="0"/>
            <a:t>Aktivno sodelovanje z drugimi sorodnimi inštitucijami doma in v tujini</a:t>
          </a:r>
        </a:p>
      </dgm:t>
    </dgm:pt>
    <dgm:pt modelId="{C213AFC2-2EE6-472D-BE32-2D431B143377}" type="parTrans" cxnId="{23264FFD-AB88-4CC3-A408-77D7610B03EF}">
      <dgm:prSet/>
      <dgm:spPr/>
      <dgm:t>
        <a:bodyPr/>
        <a:lstStyle/>
        <a:p>
          <a:endParaRPr lang="sl-SI"/>
        </a:p>
      </dgm:t>
    </dgm:pt>
    <dgm:pt modelId="{75D779C4-272E-4794-8F83-7498BEEDBFCE}" type="sibTrans" cxnId="{23264FFD-AB88-4CC3-A408-77D7610B03EF}">
      <dgm:prSet/>
      <dgm:spPr/>
      <dgm:t>
        <a:bodyPr/>
        <a:lstStyle/>
        <a:p>
          <a:endParaRPr lang="sl-SI"/>
        </a:p>
      </dgm:t>
    </dgm:pt>
    <dgm:pt modelId="{7F2199B6-CE44-46B9-A0A4-D909A823C7E2}">
      <dgm:prSet phldrT="[besedilo]" custT="1"/>
      <dgm:spPr/>
      <dgm:t>
        <a:bodyPr/>
        <a:lstStyle/>
        <a:p>
          <a:pPr algn="l"/>
          <a:r>
            <a:rPr lang="sl-SI" sz="1400" b="1" dirty="0" smtClean="0"/>
            <a:t>Podpora strokovnemu razvoju zaposlenih pri ustvarjalcih arhivskega gradiva in v arhivih.</a:t>
          </a:r>
        </a:p>
      </dgm:t>
    </dgm:pt>
    <dgm:pt modelId="{7C490224-DB51-442F-8ED4-3ACAF424B0EC}" type="parTrans" cxnId="{0289C9DC-2A94-4424-A0FD-638AABFA09A3}">
      <dgm:prSet/>
      <dgm:spPr/>
      <dgm:t>
        <a:bodyPr/>
        <a:lstStyle/>
        <a:p>
          <a:endParaRPr lang="sl-SI"/>
        </a:p>
      </dgm:t>
    </dgm:pt>
    <dgm:pt modelId="{D182C59C-8FBD-4CE9-96A0-03FEA4B39821}" type="sibTrans" cxnId="{0289C9DC-2A94-4424-A0FD-638AABFA09A3}">
      <dgm:prSet/>
      <dgm:spPr/>
      <dgm:t>
        <a:bodyPr/>
        <a:lstStyle/>
        <a:p>
          <a:endParaRPr lang="sl-SI"/>
        </a:p>
      </dgm:t>
    </dgm:pt>
    <dgm:pt modelId="{280C8782-2556-4DD9-A146-DDDE18444628}">
      <dgm:prSet phldrT="[besedilo]" custT="1"/>
      <dgm:spPr/>
      <dgm:t>
        <a:bodyPr/>
        <a:lstStyle/>
        <a:p>
          <a:pPr algn="l"/>
          <a:r>
            <a:rPr lang="sl-SI" sz="1400" b="1" dirty="0" smtClean="0"/>
            <a:t>Zagotavljanje kakovosti e-</a:t>
          </a:r>
          <a:r>
            <a:rPr lang="sl-SI" sz="1400" b="1" dirty="0" err="1" smtClean="0"/>
            <a:t>ARH.si</a:t>
          </a:r>
          <a:r>
            <a:rPr lang="sl-SI" sz="1400" b="1" dirty="0" smtClean="0"/>
            <a:t> v skladu z modelom CAF in promocija</a:t>
          </a:r>
        </a:p>
      </dgm:t>
    </dgm:pt>
    <dgm:pt modelId="{0E12139E-030E-47BE-B07C-05783625DA4B}" type="parTrans" cxnId="{D747C944-DAD0-467F-A989-474258851674}">
      <dgm:prSet/>
      <dgm:spPr/>
      <dgm:t>
        <a:bodyPr/>
        <a:lstStyle/>
        <a:p>
          <a:endParaRPr lang="sl-SI"/>
        </a:p>
      </dgm:t>
    </dgm:pt>
    <dgm:pt modelId="{7C7799ED-303E-41B5-8C7E-DB6FF872D188}" type="sibTrans" cxnId="{D747C944-DAD0-467F-A989-474258851674}">
      <dgm:prSet/>
      <dgm:spPr/>
      <dgm:t>
        <a:bodyPr/>
        <a:lstStyle/>
        <a:p>
          <a:endParaRPr lang="sl-SI"/>
        </a:p>
      </dgm:t>
    </dgm:pt>
    <dgm:pt modelId="{BD361AF8-D2EE-46C7-910F-11085A1D3C0F}" type="pres">
      <dgm:prSet presAssocID="{0B88FA02-171D-484D-A7F7-B99C3F9FC651}" presName="compositeShape" presStyleCnt="0">
        <dgm:presLayoutVars>
          <dgm:dir/>
          <dgm:resizeHandles/>
        </dgm:presLayoutVars>
      </dgm:prSet>
      <dgm:spPr/>
    </dgm:pt>
    <dgm:pt modelId="{158703BA-5288-4BA7-B007-8B05826878EC}" type="pres">
      <dgm:prSet presAssocID="{0B88FA02-171D-484D-A7F7-B99C3F9FC651}" presName="pyramid" presStyleLbl="node1" presStyleIdx="0" presStyleCnt="1" custLinFactX="-9636" custLinFactNeighborX="-100000" custLinFactNeighborY="5316"/>
      <dgm:spPr/>
    </dgm:pt>
    <dgm:pt modelId="{09ACFF1C-A310-48D1-833F-D9F57279BAD1}" type="pres">
      <dgm:prSet presAssocID="{0B88FA02-171D-484D-A7F7-B99C3F9FC651}" presName="theList" presStyleCnt="0"/>
      <dgm:spPr/>
    </dgm:pt>
    <dgm:pt modelId="{E2257F59-310C-4BB8-9FE6-65B2B9884A88}" type="pres">
      <dgm:prSet presAssocID="{DAA56563-7ABA-4F28-B750-8243B3C3AC11}" presName="aNode" presStyleLbl="fgAcc1" presStyleIdx="0" presStyleCnt="6" custScaleX="150246" custLinFactNeighborX="-606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5B38894-29C6-4E7C-8317-49554F3E0EC0}" type="pres">
      <dgm:prSet presAssocID="{DAA56563-7ABA-4F28-B750-8243B3C3AC11}" presName="aSpace" presStyleCnt="0"/>
      <dgm:spPr/>
    </dgm:pt>
    <dgm:pt modelId="{E5C9A298-4D27-4CEB-B1FD-9D019B077A24}" type="pres">
      <dgm:prSet presAssocID="{BF4F3328-A903-4AC5-B43C-A799441D43AA}" presName="aNode" presStyleLbl="fgAcc1" presStyleIdx="1" presStyleCnt="6" custScaleX="150246" custLinFactNeighborX="-606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11F608B-6923-4796-9A9F-F976B58D72EB}" type="pres">
      <dgm:prSet presAssocID="{BF4F3328-A903-4AC5-B43C-A799441D43AA}" presName="aSpace" presStyleCnt="0"/>
      <dgm:spPr/>
    </dgm:pt>
    <dgm:pt modelId="{479C69A5-4E21-4F86-BAD4-1F0EDEE30BC8}" type="pres">
      <dgm:prSet presAssocID="{4BF6EB68-B7E8-475F-BE02-A31F75F569BF}" presName="aNode" presStyleLbl="fgAcc1" presStyleIdx="2" presStyleCnt="6" custScaleX="150246" custLinFactNeighborX="-606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DCF8B77-EBBC-45A5-9D7C-6EACBB48CBFF}" type="pres">
      <dgm:prSet presAssocID="{4BF6EB68-B7E8-475F-BE02-A31F75F569BF}" presName="aSpace" presStyleCnt="0"/>
      <dgm:spPr/>
    </dgm:pt>
    <dgm:pt modelId="{E4FE07B6-0811-4069-989A-84B80D0A14B3}" type="pres">
      <dgm:prSet presAssocID="{61A93DB9-6F25-41CA-8A8D-34D613E81DD1}" presName="aNode" presStyleLbl="fgAcc1" presStyleIdx="3" presStyleCnt="6" custScaleX="150246" custLinFactNeighborX="-606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0307402-DBFF-43CA-B50F-4643B396D559}" type="pres">
      <dgm:prSet presAssocID="{61A93DB9-6F25-41CA-8A8D-34D613E81DD1}" presName="aSpace" presStyleCnt="0"/>
      <dgm:spPr/>
    </dgm:pt>
    <dgm:pt modelId="{643854D4-6B6F-4ED1-9FC8-13966EBCA60A}" type="pres">
      <dgm:prSet presAssocID="{7F2199B6-CE44-46B9-A0A4-D909A823C7E2}" presName="aNode" presStyleLbl="fgAcc1" presStyleIdx="4" presStyleCnt="6" custScaleX="150246" custLinFactNeighborX="-606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E510F86-1BAE-4C14-8F1F-23F390833703}" type="pres">
      <dgm:prSet presAssocID="{7F2199B6-CE44-46B9-A0A4-D909A823C7E2}" presName="aSpace" presStyleCnt="0"/>
      <dgm:spPr/>
    </dgm:pt>
    <dgm:pt modelId="{5ADE3DE5-A4E1-4541-9DFA-F23A0DB281C3}" type="pres">
      <dgm:prSet presAssocID="{280C8782-2556-4DD9-A146-DDDE18444628}" presName="aNode" presStyleLbl="fgAcc1" presStyleIdx="5" presStyleCnt="6" custScaleX="150246" custLinFactNeighborX="-606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D8B2110-03AC-45DE-80CA-EB366B44F502}" type="pres">
      <dgm:prSet presAssocID="{280C8782-2556-4DD9-A146-DDDE18444628}" presName="aSpace" presStyleCnt="0"/>
      <dgm:spPr/>
    </dgm:pt>
  </dgm:ptLst>
  <dgm:cxnLst>
    <dgm:cxn modelId="{C7974EA0-E4FB-427C-89AD-F3A077E2A1DA}" type="presOf" srcId="{4BF6EB68-B7E8-475F-BE02-A31F75F569BF}" destId="{479C69A5-4E21-4F86-BAD4-1F0EDEE30BC8}" srcOrd="0" destOrd="0" presId="urn:microsoft.com/office/officeart/2005/8/layout/pyramid2"/>
    <dgm:cxn modelId="{0289C9DC-2A94-4424-A0FD-638AABFA09A3}" srcId="{0B88FA02-171D-484D-A7F7-B99C3F9FC651}" destId="{7F2199B6-CE44-46B9-A0A4-D909A823C7E2}" srcOrd="4" destOrd="0" parTransId="{7C490224-DB51-442F-8ED4-3ACAF424B0EC}" sibTransId="{D182C59C-8FBD-4CE9-96A0-03FEA4B39821}"/>
    <dgm:cxn modelId="{23264FFD-AB88-4CC3-A408-77D7610B03EF}" srcId="{0B88FA02-171D-484D-A7F7-B99C3F9FC651}" destId="{61A93DB9-6F25-41CA-8A8D-34D613E81DD1}" srcOrd="3" destOrd="0" parTransId="{C213AFC2-2EE6-472D-BE32-2D431B143377}" sibTransId="{75D779C4-272E-4794-8F83-7498BEEDBFCE}"/>
    <dgm:cxn modelId="{6FC58A81-0175-4326-84CA-9FFE7E2D33D9}" type="presOf" srcId="{280C8782-2556-4DD9-A146-DDDE18444628}" destId="{5ADE3DE5-A4E1-4541-9DFA-F23A0DB281C3}" srcOrd="0" destOrd="0" presId="urn:microsoft.com/office/officeart/2005/8/layout/pyramid2"/>
    <dgm:cxn modelId="{87B547D0-676D-454D-A71B-FF05914D291D}" srcId="{0B88FA02-171D-484D-A7F7-B99C3F9FC651}" destId="{4BF6EB68-B7E8-475F-BE02-A31F75F569BF}" srcOrd="2" destOrd="0" parTransId="{B29499ED-6810-4F12-B7FB-6812550CFF73}" sibTransId="{99DA904F-686D-4CC7-8855-E880632BB35B}"/>
    <dgm:cxn modelId="{39D8A94F-DF93-4D7F-83F3-52BB190537CB}" srcId="{0B88FA02-171D-484D-A7F7-B99C3F9FC651}" destId="{DAA56563-7ABA-4F28-B750-8243B3C3AC11}" srcOrd="0" destOrd="0" parTransId="{07ED30C2-C5AE-4DC9-8FCE-C5E8F1A71E56}" sibTransId="{09D767D4-EE68-4633-AAC8-8FBF6752A56A}"/>
    <dgm:cxn modelId="{CE3F12FB-92E5-43B7-8C09-3DBA11EE903E}" type="presOf" srcId="{DAA56563-7ABA-4F28-B750-8243B3C3AC11}" destId="{E2257F59-310C-4BB8-9FE6-65B2B9884A88}" srcOrd="0" destOrd="0" presId="urn:microsoft.com/office/officeart/2005/8/layout/pyramid2"/>
    <dgm:cxn modelId="{F405BA0B-954E-42B1-91DE-E27D4D62EE0F}" type="presOf" srcId="{0B88FA02-171D-484D-A7F7-B99C3F9FC651}" destId="{BD361AF8-D2EE-46C7-910F-11085A1D3C0F}" srcOrd="0" destOrd="0" presId="urn:microsoft.com/office/officeart/2005/8/layout/pyramid2"/>
    <dgm:cxn modelId="{BE5D2C16-02F6-493A-850D-1D2CFEA5E79F}" type="presOf" srcId="{61A93DB9-6F25-41CA-8A8D-34D613E81DD1}" destId="{E4FE07B6-0811-4069-989A-84B80D0A14B3}" srcOrd="0" destOrd="0" presId="urn:microsoft.com/office/officeart/2005/8/layout/pyramid2"/>
    <dgm:cxn modelId="{53588B6C-4BED-4184-9CB1-5C40EA33EBA1}" type="presOf" srcId="{7F2199B6-CE44-46B9-A0A4-D909A823C7E2}" destId="{643854D4-6B6F-4ED1-9FC8-13966EBCA60A}" srcOrd="0" destOrd="0" presId="urn:microsoft.com/office/officeart/2005/8/layout/pyramid2"/>
    <dgm:cxn modelId="{D747C944-DAD0-467F-A989-474258851674}" srcId="{0B88FA02-171D-484D-A7F7-B99C3F9FC651}" destId="{280C8782-2556-4DD9-A146-DDDE18444628}" srcOrd="5" destOrd="0" parTransId="{0E12139E-030E-47BE-B07C-05783625DA4B}" sibTransId="{7C7799ED-303E-41B5-8C7E-DB6FF872D188}"/>
    <dgm:cxn modelId="{438171C5-3551-4CCF-9E06-08CDC7C63F43}" srcId="{0B88FA02-171D-484D-A7F7-B99C3F9FC651}" destId="{BF4F3328-A903-4AC5-B43C-A799441D43AA}" srcOrd="1" destOrd="0" parTransId="{FDE3FFB1-ED7D-44DF-A94B-F5B84F7A3496}" sibTransId="{43445F1B-31EB-492D-9593-2FD9FD3D1FA8}"/>
    <dgm:cxn modelId="{D66EFE62-20E0-427C-BAD2-54749FF9DFCC}" type="presOf" srcId="{BF4F3328-A903-4AC5-B43C-A799441D43AA}" destId="{E5C9A298-4D27-4CEB-B1FD-9D019B077A24}" srcOrd="0" destOrd="0" presId="urn:microsoft.com/office/officeart/2005/8/layout/pyramid2"/>
    <dgm:cxn modelId="{43EB03F7-9D73-491C-B70E-B8FF14E512F8}" type="presParOf" srcId="{BD361AF8-D2EE-46C7-910F-11085A1D3C0F}" destId="{158703BA-5288-4BA7-B007-8B05826878EC}" srcOrd="0" destOrd="0" presId="urn:microsoft.com/office/officeart/2005/8/layout/pyramid2"/>
    <dgm:cxn modelId="{860B4AAB-1F5A-4E0F-A7C6-EB62F6764DD9}" type="presParOf" srcId="{BD361AF8-D2EE-46C7-910F-11085A1D3C0F}" destId="{09ACFF1C-A310-48D1-833F-D9F57279BAD1}" srcOrd="1" destOrd="0" presId="urn:microsoft.com/office/officeart/2005/8/layout/pyramid2"/>
    <dgm:cxn modelId="{DAC6EB40-990B-4BBF-9007-98D4D7EA6935}" type="presParOf" srcId="{09ACFF1C-A310-48D1-833F-D9F57279BAD1}" destId="{E2257F59-310C-4BB8-9FE6-65B2B9884A88}" srcOrd="0" destOrd="0" presId="urn:microsoft.com/office/officeart/2005/8/layout/pyramid2"/>
    <dgm:cxn modelId="{9F0E324F-9F44-40EF-A5B8-0D70F5229F71}" type="presParOf" srcId="{09ACFF1C-A310-48D1-833F-D9F57279BAD1}" destId="{25B38894-29C6-4E7C-8317-49554F3E0EC0}" srcOrd="1" destOrd="0" presId="urn:microsoft.com/office/officeart/2005/8/layout/pyramid2"/>
    <dgm:cxn modelId="{27C03A08-C21D-4F42-903D-BB403E4135B1}" type="presParOf" srcId="{09ACFF1C-A310-48D1-833F-D9F57279BAD1}" destId="{E5C9A298-4D27-4CEB-B1FD-9D019B077A24}" srcOrd="2" destOrd="0" presId="urn:microsoft.com/office/officeart/2005/8/layout/pyramid2"/>
    <dgm:cxn modelId="{81CE6797-EC7D-4AE2-A237-0E8A60DFE942}" type="presParOf" srcId="{09ACFF1C-A310-48D1-833F-D9F57279BAD1}" destId="{A11F608B-6923-4796-9A9F-F976B58D72EB}" srcOrd="3" destOrd="0" presId="urn:microsoft.com/office/officeart/2005/8/layout/pyramid2"/>
    <dgm:cxn modelId="{5388BE02-9F06-490F-8883-83CF7272E679}" type="presParOf" srcId="{09ACFF1C-A310-48D1-833F-D9F57279BAD1}" destId="{479C69A5-4E21-4F86-BAD4-1F0EDEE30BC8}" srcOrd="4" destOrd="0" presId="urn:microsoft.com/office/officeart/2005/8/layout/pyramid2"/>
    <dgm:cxn modelId="{D96496D5-AEBD-4676-934C-A00705F9CEE7}" type="presParOf" srcId="{09ACFF1C-A310-48D1-833F-D9F57279BAD1}" destId="{BDCF8B77-EBBC-45A5-9D7C-6EACBB48CBFF}" srcOrd="5" destOrd="0" presId="urn:microsoft.com/office/officeart/2005/8/layout/pyramid2"/>
    <dgm:cxn modelId="{58C9C08A-BD8D-445B-8132-8EBCFF1BD8B9}" type="presParOf" srcId="{09ACFF1C-A310-48D1-833F-D9F57279BAD1}" destId="{E4FE07B6-0811-4069-989A-84B80D0A14B3}" srcOrd="6" destOrd="0" presId="urn:microsoft.com/office/officeart/2005/8/layout/pyramid2"/>
    <dgm:cxn modelId="{06C099A7-8402-4396-9072-A8FFF20DEA48}" type="presParOf" srcId="{09ACFF1C-A310-48D1-833F-D9F57279BAD1}" destId="{50307402-DBFF-43CA-B50F-4643B396D559}" srcOrd="7" destOrd="0" presId="urn:microsoft.com/office/officeart/2005/8/layout/pyramid2"/>
    <dgm:cxn modelId="{F9C36CDF-6224-4926-830B-0F5116B6FE2F}" type="presParOf" srcId="{09ACFF1C-A310-48D1-833F-D9F57279BAD1}" destId="{643854D4-6B6F-4ED1-9FC8-13966EBCA60A}" srcOrd="8" destOrd="0" presId="urn:microsoft.com/office/officeart/2005/8/layout/pyramid2"/>
    <dgm:cxn modelId="{7F5A0078-FEFD-472E-A692-387F0611511B}" type="presParOf" srcId="{09ACFF1C-A310-48D1-833F-D9F57279BAD1}" destId="{DE510F86-1BAE-4C14-8F1F-23F390833703}" srcOrd="9" destOrd="0" presId="urn:microsoft.com/office/officeart/2005/8/layout/pyramid2"/>
    <dgm:cxn modelId="{98E834F6-613A-4062-8704-EA2A1E54CA56}" type="presParOf" srcId="{09ACFF1C-A310-48D1-833F-D9F57279BAD1}" destId="{5ADE3DE5-A4E1-4541-9DFA-F23A0DB281C3}" srcOrd="10" destOrd="0" presId="urn:microsoft.com/office/officeart/2005/8/layout/pyramid2"/>
    <dgm:cxn modelId="{FFA717BF-9420-4371-B85B-CA38456F7090}" type="presParOf" srcId="{09ACFF1C-A310-48D1-833F-D9F57279BAD1}" destId="{DD8B2110-03AC-45DE-80CA-EB366B44F502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8703BA-5288-4BA7-B007-8B05826878EC}">
      <dsp:nvSpPr>
        <dsp:cNvPr id="0" name=""/>
        <dsp:cNvSpPr/>
      </dsp:nvSpPr>
      <dsp:spPr>
        <a:xfrm>
          <a:off x="0" y="0"/>
          <a:ext cx="4064000" cy="40640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257F59-310C-4BB8-9FE6-65B2B9884A88}">
      <dsp:nvSpPr>
        <dsp:cNvPr id="0" name=""/>
        <dsp:cNvSpPr/>
      </dsp:nvSpPr>
      <dsp:spPr>
        <a:xfrm>
          <a:off x="1935760" y="408582"/>
          <a:ext cx="3968898" cy="48101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b="1" kern="1200" dirty="0" smtClean="0"/>
            <a:t>Skrb za arhivsko e-gradivo pri ustvarjalcih in njegov prevzem v e-</a:t>
          </a:r>
          <a:r>
            <a:rPr lang="sl-SI" sz="1400" b="1" kern="1200" dirty="0" err="1" smtClean="0"/>
            <a:t>ARH.si</a:t>
          </a:r>
          <a:endParaRPr lang="sl-SI" sz="1400" b="1" kern="1200" dirty="0" smtClean="0"/>
        </a:p>
      </dsp:txBody>
      <dsp:txXfrm>
        <a:off x="1959241" y="432063"/>
        <a:ext cx="3921936" cy="434050"/>
      </dsp:txXfrm>
    </dsp:sp>
    <dsp:sp modelId="{E5C9A298-4D27-4CEB-B1FD-9D019B077A24}">
      <dsp:nvSpPr>
        <dsp:cNvPr id="0" name=""/>
        <dsp:cNvSpPr/>
      </dsp:nvSpPr>
      <dsp:spPr>
        <a:xfrm>
          <a:off x="1935760" y="949721"/>
          <a:ext cx="3968898" cy="48101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b="1" kern="1200" dirty="0" smtClean="0"/>
            <a:t>Skrb za dolgoročno ohranjanje  </a:t>
          </a:r>
          <a:r>
            <a:rPr lang="sl-SI" sz="1400" b="1" kern="1200" dirty="0" err="1" smtClean="0"/>
            <a:t>eAG</a:t>
          </a:r>
          <a:r>
            <a:rPr lang="sl-SI" sz="1400" b="1" kern="1200" dirty="0" smtClean="0"/>
            <a:t> v e-</a:t>
          </a:r>
          <a:r>
            <a:rPr lang="sl-SI" sz="1400" b="1" kern="1200" dirty="0" err="1" smtClean="0"/>
            <a:t>ARH.si</a:t>
          </a:r>
          <a:endParaRPr lang="sl-SI" sz="1400" b="1" kern="1200" dirty="0"/>
        </a:p>
      </dsp:txBody>
      <dsp:txXfrm>
        <a:off x="1959241" y="973202"/>
        <a:ext cx="3921936" cy="434050"/>
      </dsp:txXfrm>
    </dsp:sp>
    <dsp:sp modelId="{479C69A5-4E21-4F86-BAD4-1F0EDEE30BC8}">
      <dsp:nvSpPr>
        <dsp:cNvPr id="0" name=""/>
        <dsp:cNvSpPr/>
      </dsp:nvSpPr>
      <dsp:spPr>
        <a:xfrm>
          <a:off x="1935760" y="1490860"/>
          <a:ext cx="3968898" cy="48101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b="1" kern="1200" dirty="0" smtClean="0"/>
            <a:t>Skrb za nadaljnjo uporabo in povečanje dostopnosti  arhivskega gradiva</a:t>
          </a:r>
        </a:p>
      </dsp:txBody>
      <dsp:txXfrm>
        <a:off x="1959241" y="1514341"/>
        <a:ext cx="3921936" cy="434050"/>
      </dsp:txXfrm>
    </dsp:sp>
    <dsp:sp modelId="{E4FE07B6-0811-4069-989A-84B80D0A14B3}">
      <dsp:nvSpPr>
        <dsp:cNvPr id="0" name=""/>
        <dsp:cNvSpPr/>
      </dsp:nvSpPr>
      <dsp:spPr>
        <a:xfrm>
          <a:off x="1935760" y="2032000"/>
          <a:ext cx="3968898" cy="48101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b="1" kern="1200" dirty="0" smtClean="0"/>
            <a:t>Aktivno sodelovanje z drugimi sorodnimi inštitucijami doma in v tujini</a:t>
          </a:r>
        </a:p>
      </dsp:txBody>
      <dsp:txXfrm>
        <a:off x="1959241" y="2055481"/>
        <a:ext cx="3921936" cy="434050"/>
      </dsp:txXfrm>
    </dsp:sp>
    <dsp:sp modelId="{643854D4-6B6F-4ED1-9FC8-13966EBCA60A}">
      <dsp:nvSpPr>
        <dsp:cNvPr id="0" name=""/>
        <dsp:cNvSpPr/>
      </dsp:nvSpPr>
      <dsp:spPr>
        <a:xfrm>
          <a:off x="1935760" y="2573139"/>
          <a:ext cx="3968898" cy="48101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b="1" kern="1200" dirty="0" smtClean="0"/>
            <a:t>Podpora strokovnemu razvoju zaposlenih pri ustvarjalcih arhivskega gradiva in v arhivih.</a:t>
          </a:r>
        </a:p>
      </dsp:txBody>
      <dsp:txXfrm>
        <a:off x="1959241" y="2596620"/>
        <a:ext cx="3921936" cy="434050"/>
      </dsp:txXfrm>
    </dsp:sp>
    <dsp:sp modelId="{5ADE3DE5-A4E1-4541-9DFA-F23A0DB281C3}">
      <dsp:nvSpPr>
        <dsp:cNvPr id="0" name=""/>
        <dsp:cNvSpPr/>
      </dsp:nvSpPr>
      <dsp:spPr>
        <a:xfrm>
          <a:off x="1935760" y="3114278"/>
          <a:ext cx="3968898" cy="48101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b="1" kern="1200" dirty="0" smtClean="0"/>
            <a:t>Zagotavljanje kakovosti e-</a:t>
          </a:r>
          <a:r>
            <a:rPr lang="sl-SI" sz="1400" b="1" kern="1200" dirty="0" err="1" smtClean="0"/>
            <a:t>ARH.si</a:t>
          </a:r>
          <a:r>
            <a:rPr lang="sl-SI" sz="1400" b="1" kern="1200" dirty="0" smtClean="0"/>
            <a:t> v skladu z modelom CAF in promocija</a:t>
          </a:r>
        </a:p>
      </dsp:txBody>
      <dsp:txXfrm>
        <a:off x="1959241" y="3137759"/>
        <a:ext cx="3921936" cy="434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C5FD0F-00F8-47D1-BD15-FD13CF6FD848}" type="datetimeFigureOut">
              <a:rPr lang="sl-SI" smtClean="0"/>
              <a:pPr/>
              <a:t>22. 10. 19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D78AAB-C7CD-42C5-9459-8D1DFF49DF3E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89698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Naslovni </a:t>
            </a:r>
            <a:r>
              <a:rPr lang="sl-SI" dirty="0" err="1" smtClean="0"/>
              <a:t>slide</a:t>
            </a:r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78AAB-C7CD-42C5-9459-8D1DFF49DF3E}" type="slidenum">
              <a:rPr lang="sl-SI" smtClean="0"/>
              <a:pPr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0579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1AC1D1-26C7-4BDD-93A1-2071500A7B27}" type="slidenum">
              <a:rPr lang="en-US"/>
              <a:pPr/>
              <a:t>10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endParaRPr lang="sl-SI" sz="700" b="1" dirty="0" smtClean="0"/>
          </a:p>
          <a:p>
            <a:pPr lvl="1" eaLnBrk="1" hangingPunct="1">
              <a:lnSpc>
                <a:spcPct val="80000"/>
              </a:lnSpc>
            </a:pPr>
            <a:endParaRPr lang="sl-SI" sz="700" dirty="0" smtClean="0"/>
          </a:p>
        </p:txBody>
      </p:sp>
    </p:spTree>
    <p:extLst>
      <p:ext uri="{BB962C8B-B14F-4D97-AF65-F5344CB8AC3E}">
        <p14:creationId xmlns:p14="http://schemas.microsoft.com/office/powerpoint/2010/main" val="2530758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1AC1D1-26C7-4BDD-93A1-2071500A7B27}" type="slidenum">
              <a:rPr lang="en-US"/>
              <a:pPr/>
              <a:t>11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endParaRPr lang="sl-SI" sz="700" b="1" dirty="0" smtClean="0"/>
          </a:p>
          <a:p>
            <a:pPr lvl="1" eaLnBrk="1" hangingPunct="1">
              <a:lnSpc>
                <a:spcPct val="80000"/>
              </a:lnSpc>
            </a:pPr>
            <a:endParaRPr lang="sl-SI" sz="700" dirty="0" smtClean="0"/>
          </a:p>
        </p:txBody>
      </p:sp>
    </p:spTree>
    <p:extLst>
      <p:ext uri="{BB962C8B-B14F-4D97-AF65-F5344CB8AC3E}">
        <p14:creationId xmlns:p14="http://schemas.microsoft.com/office/powerpoint/2010/main" val="3797672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1AC1D1-26C7-4BDD-93A1-2071500A7B27}" type="slidenum">
              <a:rPr lang="en-US"/>
              <a:pPr/>
              <a:t>12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endParaRPr lang="sl-SI" sz="700" b="1" dirty="0" smtClean="0"/>
          </a:p>
          <a:p>
            <a:pPr lvl="1" eaLnBrk="1" hangingPunct="1">
              <a:lnSpc>
                <a:spcPct val="80000"/>
              </a:lnSpc>
            </a:pPr>
            <a:endParaRPr lang="sl-SI" sz="700" dirty="0" smtClean="0"/>
          </a:p>
        </p:txBody>
      </p:sp>
    </p:spTree>
    <p:extLst>
      <p:ext uri="{BB962C8B-B14F-4D97-AF65-F5344CB8AC3E}">
        <p14:creationId xmlns:p14="http://schemas.microsoft.com/office/powerpoint/2010/main" val="1695776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ea typeface="ＭＳ Ｐゴシック" pitchFamily="34" charset="-128"/>
              </a:rPr>
              <a:t>Strateški projekt</a:t>
            </a:r>
          </a:p>
          <a:p>
            <a:r>
              <a:rPr lang="sl-SI" dirty="0" smtClean="0">
                <a:ea typeface="ＭＳ Ｐゴシック" pitchFamily="34" charset="-128"/>
              </a:rPr>
              <a:t>Potrditev Vlada RS 29.7.2010</a:t>
            </a:r>
          </a:p>
          <a:p>
            <a:r>
              <a:rPr lang="sl-SI" dirty="0" smtClean="0">
                <a:ea typeface="ＭＳ Ｐゴシック" pitchFamily="34" charset="-128"/>
              </a:rPr>
              <a:t>Sodoben sistem strokovnega in pravnega varstva arhivskega gradiva</a:t>
            </a:r>
          </a:p>
          <a:p>
            <a:pPr lvl="2"/>
            <a:r>
              <a:rPr lang="sl-SI" dirty="0" smtClean="0">
                <a:ea typeface="ＭＳ Ｐゴシック" pitchFamily="34" charset="-128"/>
              </a:rPr>
              <a:t>prevzemanje</a:t>
            </a:r>
          </a:p>
          <a:p>
            <a:pPr lvl="2"/>
            <a:r>
              <a:rPr lang="sl-SI" dirty="0" smtClean="0">
                <a:ea typeface="ＭＳ Ｐゴシック" pitchFamily="34" charset="-128"/>
              </a:rPr>
              <a:t>hramba</a:t>
            </a:r>
          </a:p>
          <a:p>
            <a:pPr lvl="2"/>
            <a:r>
              <a:rPr lang="sl-SI" dirty="0" smtClean="0">
                <a:ea typeface="ＭＳ Ｐゴシック" pitchFamily="34" charset="-128"/>
              </a:rPr>
              <a:t>uporaba</a:t>
            </a:r>
          </a:p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093B9E-8F21-4B94-BA44-917870CF3AE5}" type="slidenum">
              <a:rPr lang="sl-SI" smtClean="0"/>
              <a:pPr>
                <a:defRPr/>
              </a:pPr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722772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6ACFE9-3FC0-46E9-BCD0-8EC75B80E197}" type="slidenum">
              <a:rPr lang="sl-SI" smtClean="0"/>
              <a:pPr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1361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3FBEF4-5957-9245-934B-B586CDD9BB49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3168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Ograda stranske slik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Ograda opomb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l-SI" smtClean="0"/>
              <a:t>Naslov in tekst v dveh stolpcih</a:t>
            </a:r>
          </a:p>
        </p:txBody>
      </p:sp>
      <p:sp>
        <p:nvSpPr>
          <p:cNvPr id="17411" name="Ograda številke diapoz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456FAB-C69D-4386-A26D-CE99BE6C50E8}" type="slidenum">
              <a:rPr lang="sl-SI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sl-SI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092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REZENTA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6" descr="arhiv_Sl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62000" y="381000"/>
            <a:ext cx="2209800" cy="735561"/>
          </a:xfrm>
          <a:prstGeom prst="rect">
            <a:avLst/>
          </a:prstGeom>
        </p:spPr>
      </p:pic>
      <p:sp>
        <p:nvSpPr>
          <p:cNvPr id="14" name="Ograda besedila 13"/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786322"/>
            <a:ext cx="7810500" cy="1165218"/>
          </a:xfrm>
          <a:prstGeom prst="rect">
            <a:avLst/>
          </a:prstGeom>
        </p:spPr>
        <p:txBody>
          <a:bodyPr/>
          <a:lstStyle>
            <a:lvl1pPr>
              <a:buNone/>
              <a:defRPr sz="2400" baseline="0"/>
            </a:lvl1pPr>
            <a:lvl2pPr>
              <a:buNone/>
              <a:defRPr sz="2400"/>
            </a:lvl2pPr>
            <a:lvl3pPr>
              <a:buNone/>
              <a:defRPr sz="2400"/>
            </a:lvl3pPr>
            <a:lvl4pPr>
              <a:buNone/>
              <a:defRPr sz="2400"/>
            </a:lvl4pPr>
            <a:lvl5pPr>
              <a:buNone/>
              <a:defRPr sz="2400"/>
            </a:lvl5pPr>
          </a:lstStyle>
          <a:p>
            <a:pPr lvl="0"/>
            <a:r>
              <a:rPr lang="sl-SI" dirty="0" smtClean="0"/>
              <a:t>Avtor: Janez Novak 24</a:t>
            </a:r>
          </a:p>
          <a:p>
            <a:pPr lvl="0"/>
            <a:r>
              <a:rPr lang="sl-SI" dirty="0" smtClean="0"/>
              <a:t>Ljubljana, 20. 1. 2015 besedilo 24 </a:t>
            </a:r>
            <a:r>
              <a:rPr lang="sl-SI" dirty="0" err="1" smtClean="0"/>
              <a:t>pt</a:t>
            </a:r>
            <a:endParaRPr lang="sl-SI" dirty="0"/>
          </a:p>
        </p:txBody>
      </p:sp>
      <p:sp>
        <p:nvSpPr>
          <p:cNvPr id="16" name="Naslov 15"/>
          <p:cNvSpPr>
            <a:spLocks noGrp="1"/>
          </p:cNvSpPr>
          <p:nvPr>
            <p:ph type="title"/>
          </p:nvPr>
        </p:nvSpPr>
        <p:spPr>
          <a:xfrm>
            <a:off x="762000" y="2071678"/>
            <a:ext cx="7810500" cy="85725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sl-SI" dirty="0"/>
          </a:p>
        </p:txBody>
      </p:sp>
      <p:sp>
        <p:nvSpPr>
          <p:cNvPr id="12" name="Ograda besedila 11"/>
          <p:cNvSpPr>
            <a:spLocks noGrp="1"/>
          </p:cNvSpPr>
          <p:nvPr>
            <p:ph type="body" sz="quarter" idx="11"/>
          </p:nvPr>
        </p:nvSpPr>
        <p:spPr>
          <a:xfrm>
            <a:off x="762000" y="2928934"/>
            <a:ext cx="7810500" cy="1000125"/>
          </a:xfrm>
          <a:prstGeom prst="rect">
            <a:avLst/>
          </a:prstGeom>
        </p:spPr>
        <p:txBody>
          <a:bodyPr/>
          <a:lstStyle>
            <a:lvl1pPr indent="-360000">
              <a:lnSpc>
                <a:spcPts val="3000"/>
              </a:lnSpc>
              <a:buFontTx/>
              <a:buNone/>
              <a:defRPr sz="3200"/>
            </a:lvl1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INE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grada besedila 7"/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2643182"/>
            <a:ext cx="7810500" cy="3429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0" u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sl-SI" dirty="0" smtClean="0"/>
              <a:t>Alineja 1</a:t>
            </a:r>
          </a:p>
          <a:p>
            <a:pPr lvl="0"/>
            <a:r>
              <a:rPr lang="sl-SI" dirty="0" smtClean="0"/>
              <a:t>Alineja 2</a:t>
            </a:r>
          </a:p>
          <a:p>
            <a:pPr lvl="0"/>
            <a:r>
              <a:rPr lang="sl-SI" dirty="0" smtClean="0"/>
              <a:t>Alineja 3</a:t>
            </a:r>
          </a:p>
          <a:p>
            <a:pPr lvl="0"/>
            <a:r>
              <a:rPr lang="sl-SI" dirty="0" smtClean="0"/>
              <a:t>…</a:t>
            </a:r>
          </a:p>
        </p:txBody>
      </p:sp>
      <p:sp>
        <p:nvSpPr>
          <p:cNvPr id="5" name="Naslov 3"/>
          <p:cNvSpPr>
            <a:spLocks noGrp="1"/>
          </p:cNvSpPr>
          <p:nvPr>
            <p:ph type="title" hasCustomPrompt="1"/>
          </p:nvPr>
        </p:nvSpPr>
        <p:spPr>
          <a:xfrm>
            <a:off x="762000" y="1428743"/>
            <a:ext cx="7810500" cy="1000132"/>
          </a:xfrm>
          <a:prstGeom prst="rect">
            <a:avLst/>
          </a:prstGeom>
        </p:spPr>
        <p:txBody>
          <a:bodyPr/>
          <a:lstStyle>
            <a:lvl1pPr algn="l">
              <a:defRPr sz="3200" baseline="0"/>
            </a:lvl1pPr>
          </a:lstStyle>
          <a:p>
            <a:r>
              <a:rPr lang="sl-SI" dirty="0" smtClean="0"/>
              <a:t>Podnaslov </a:t>
            </a:r>
            <a:r>
              <a:rPr lang="sl-SI" dirty="0" err="1" smtClean="0"/>
              <a:t>Calibri</a:t>
            </a:r>
            <a:r>
              <a:rPr lang="sl-SI" dirty="0" smtClean="0"/>
              <a:t> 32</a:t>
            </a:r>
            <a:br>
              <a:rPr lang="sl-SI" dirty="0" smtClean="0"/>
            </a:br>
            <a:endParaRPr lang="sl-SI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3"/>
          <p:cNvSpPr>
            <a:spLocks noGrp="1"/>
          </p:cNvSpPr>
          <p:nvPr>
            <p:ph type="title" hasCustomPrompt="1"/>
          </p:nvPr>
        </p:nvSpPr>
        <p:spPr>
          <a:xfrm>
            <a:off x="762000" y="1428743"/>
            <a:ext cx="7810500" cy="1000132"/>
          </a:xfrm>
          <a:prstGeom prst="rect">
            <a:avLst/>
          </a:prstGeom>
        </p:spPr>
        <p:txBody>
          <a:bodyPr/>
          <a:lstStyle>
            <a:lvl1pPr algn="l">
              <a:defRPr sz="3200" baseline="0"/>
            </a:lvl1pPr>
          </a:lstStyle>
          <a:p>
            <a:r>
              <a:rPr lang="sl-SI" dirty="0" smtClean="0"/>
              <a:t>Podnaslov </a:t>
            </a:r>
            <a:r>
              <a:rPr lang="sl-SI" dirty="0" err="1" smtClean="0"/>
              <a:t>Calibri</a:t>
            </a:r>
            <a:r>
              <a:rPr lang="sl-SI" dirty="0" smtClean="0"/>
              <a:t> 32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9" name="Ograda besedila 7"/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643182"/>
            <a:ext cx="7810500" cy="3429000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algn="l">
              <a:buFontTx/>
              <a:buNone/>
              <a:defRPr lang="sl-SI" sz="2000" b="0" strike="noStrike" baseline="0" dirty="0" smtClean="0">
                <a:latin typeface="+mn-lt"/>
              </a:defRPr>
            </a:lvl1pPr>
            <a:lvl2pPr>
              <a:buFontTx/>
              <a:buNone/>
              <a:defRPr/>
            </a:lvl2pPr>
          </a:lstStyle>
          <a:p>
            <a:pPr lvl="0"/>
            <a:r>
              <a:rPr lang="sl-SI" dirty="0" err="1" smtClean="0"/>
              <a:t>Lorem</a:t>
            </a:r>
            <a:r>
              <a:rPr lang="sl-SI" dirty="0" smtClean="0"/>
              <a:t> </a:t>
            </a:r>
            <a:r>
              <a:rPr lang="sl-SI" dirty="0" err="1" smtClean="0"/>
              <a:t>ipsum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r>
              <a:rPr lang="sl-SI" dirty="0" smtClean="0"/>
              <a:t> sit </a:t>
            </a:r>
            <a:r>
              <a:rPr lang="sl-SI" dirty="0" err="1" smtClean="0"/>
              <a:t>amet</a:t>
            </a:r>
            <a:r>
              <a:rPr lang="sl-SI" dirty="0" smtClean="0"/>
              <a:t>, </a:t>
            </a:r>
            <a:r>
              <a:rPr lang="sl-SI" dirty="0" err="1" smtClean="0"/>
              <a:t>consectetur</a:t>
            </a:r>
            <a:r>
              <a:rPr lang="sl-SI" dirty="0" smtClean="0"/>
              <a:t> </a:t>
            </a:r>
            <a:r>
              <a:rPr lang="sl-SI" dirty="0" err="1" smtClean="0"/>
              <a:t>adipiscing</a:t>
            </a:r>
            <a:r>
              <a:rPr lang="sl-SI" dirty="0" smtClean="0"/>
              <a:t> elit, sed do </a:t>
            </a:r>
            <a:r>
              <a:rPr lang="sl-SI" dirty="0" err="1" smtClean="0"/>
              <a:t>eiusmod</a:t>
            </a:r>
            <a:r>
              <a:rPr lang="sl-SI" dirty="0" smtClean="0"/>
              <a:t> </a:t>
            </a:r>
            <a:r>
              <a:rPr lang="sl-SI" dirty="0" err="1" smtClean="0"/>
              <a:t>tempor</a:t>
            </a:r>
            <a:r>
              <a:rPr lang="sl-SI" dirty="0" smtClean="0"/>
              <a:t> </a:t>
            </a:r>
            <a:r>
              <a:rPr lang="sl-SI" dirty="0" err="1" smtClean="0"/>
              <a:t>incididunt</a:t>
            </a:r>
            <a:r>
              <a:rPr lang="sl-SI" dirty="0" smtClean="0"/>
              <a:t> ut </a:t>
            </a:r>
            <a:r>
              <a:rPr lang="sl-SI" dirty="0" err="1" smtClean="0"/>
              <a:t>labore</a:t>
            </a:r>
            <a:r>
              <a:rPr lang="sl-SI" dirty="0" smtClean="0"/>
              <a:t> </a:t>
            </a:r>
            <a:r>
              <a:rPr lang="sl-SI" dirty="0" err="1" smtClean="0"/>
              <a:t>et</a:t>
            </a:r>
            <a:r>
              <a:rPr lang="sl-SI" dirty="0" smtClean="0"/>
              <a:t> </a:t>
            </a:r>
            <a:r>
              <a:rPr lang="sl-SI" dirty="0" err="1" smtClean="0"/>
              <a:t>dolore</a:t>
            </a:r>
            <a:r>
              <a:rPr lang="sl-SI" dirty="0" smtClean="0"/>
              <a:t> </a:t>
            </a:r>
            <a:r>
              <a:rPr lang="sl-SI" dirty="0" err="1" smtClean="0"/>
              <a:t>magna</a:t>
            </a:r>
            <a:r>
              <a:rPr lang="sl-SI" dirty="0" smtClean="0"/>
              <a:t> </a:t>
            </a:r>
            <a:r>
              <a:rPr lang="sl-SI" dirty="0" err="1" smtClean="0"/>
              <a:t>aliqua</a:t>
            </a:r>
            <a:r>
              <a:rPr lang="sl-SI" dirty="0" smtClean="0"/>
              <a:t>. Ut enim ad </a:t>
            </a:r>
            <a:r>
              <a:rPr lang="sl-SI" dirty="0" err="1" smtClean="0"/>
              <a:t>minim</a:t>
            </a:r>
            <a:r>
              <a:rPr lang="sl-SI" dirty="0" smtClean="0"/>
              <a:t> </a:t>
            </a:r>
            <a:r>
              <a:rPr lang="sl-SI" dirty="0" err="1" smtClean="0"/>
              <a:t>veniam</a:t>
            </a:r>
            <a:r>
              <a:rPr lang="sl-SI" dirty="0" smtClean="0"/>
              <a:t>, </a:t>
            </a:r>
            <a:r>
              <a:rPr lang="sl-SI" dirty="0" err="1" smtClean="0"/>
              <a:t>quis</a:t>
            </a:r>
            <a:r>
              <a:rPr lang="sl-SI" dirty="0" smtClean="0"/>
              <a:t> </a:t>
            </a:r>
            <a:r>
              <a:rPr lang="sl-SI" dirty="0" err="1" smtClean="0"/>
              <a:t>nostrud</a:t>
            </a:r>
            <a:r>
              <a:rPr lang="sl-SI" dirty="0" smtClean="0"/>
              <a:t> </a:t>
            </a:r>
            <a:r>
              <a:rPr lang="sl-SI" dirty="0" err="1" smtClean="0"/>
              <a:t>exercitation</a:t>
            </a:r>
            <a:r>
              <a:rPr lang="sl-SI" dirty="0" smtClean="0"/>
              <a:t> </a:t>
            </a:r>
            <a:r>
              <a:rPr lang="sl-SI" dirty="0" err="1" smtClean="0"/>
              <a:t>ullamco</a:t>
            </a:r>
            <a:r>
              <a:rPr lang="sl-SI" dirty="0" smtClean="0"/>
              <a:t> </a:t>
            </a:r>
            <a:r>
              <a:rPr lang="sl-SI" dirty="0" err="1" smtClean="0"/>
              <a:t>laboris</a:t>
            </a:r>
            <a:r>
              <a:rPr lang="sl-SI" dirty="0" smtClean="0"/>
              <a:t> nisi ut </a:t>
            </a:r>
            <a:r>
              <a:rPr lang="sl-SI" dirty="0" err="1" smtClean="0"/>
              <a:t>aliquip</a:t>
            </a:r>
            <a:r>
              <a:rPr lang="sl-SI" dirty="0" smtClean="0"/>
              <a:t> </a:t>
            </a:r>
            <a:r>
              <a:rPr lang="sl-SI" dirty="0" err="1" smtClean="0"/>
              <a:t>ex</a:t>
            </a:r>
            <a:r>
              <a:rPr lang="sl-SI" dirty="0" smtClean="0"/>
              <a:t> </a:t>
            </a:r>
            <a:r>
              <a:rPr lang="sl-SI" dirty="0" err="1" smtClean="0"/>
              <a:t>ea</a:t>
            </a:r>
            <a:r>
              <a:rPr lang="sl-SI" dirty="0" smtClean="0"/>
              <a:t> </a:t>
            </a:r>
            <a:r>
              <a:rPr lang="sl-SI" dirty="0" err="1" smtClean="0"/>
              <a:t>commodo</a:t>
            </a:r>
            <a:r>
              <a:rPr lang="sl-SI" dirty="0" smtClean="0"/>
              <a:t> </a:t>
            </a:r>
            <a:r>
              <a:rPr lang="sl-SI" dirty="0" err="1" smtClean="0"/>
              <a:t>consequat</a:t>
            </a:r>
            <a:r>
              <a:rPr lang="sl-SI" dirty="0" smtClean="0"/>
              <a:t>. </a:t>
            </a:r>
            <a:r>
              <a:rPr lang="sl-SI" dirty="0" err="1" smtClean="0"/>
              <a:t>Duis</a:t>
            </a:r>
            <a:r>
              <a:rPr lang="sl-SI" dirty="0" smtClean="0"/>
              <a:t> </a:t>
            </a:r>
            <a:r>
              <a:rPr lang="sl-SI" dirty="0" err="1" smtClean="0"/>
              <a:t>aute</a:t>
            </a:r>
            <a:r>
              <a:rPr lang="sl-SI" dirty="0" smtClean="0"/>
              <a:t> </a:t>
            </a:r>
            <a:r>
              <a:rPr lang="sl-SI" dirty="0" err="1" smtClean="0"/>
              <a:t>irure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r>
              <a:rPr lang="sl-SI" dirty="0" smtClean="0"/>
              <a:t> in </a:t>
            </a:r>
            <a:r>
              <a:rPr lang="sl-SI" dirty="0" err="1" smtClean="0"/>
              <a:t>reprehenderit</a:t>
            </a:r>
            <a:r>
              <a:rPr lang="sl-SI" dirty="0" smtClean="0"/>
              <a:t> in </a:t>
            </a:r>
            <a:r>
              <a:rPr lang="sl-SI" dirty="0" err="1" smtClean="0"/>
              <a:t>voluptate</a:t>
            </a:r>
            <a:r>
              <a:rPr lang="sl-SI" dirty="0" smtClean="0"/>
              <a:t> </a:t>
            </a:r>
            <a:r>
              <a:rPr lang="sl-SI" dirty="0" err="1" smtClean="0"/>
              <a:t>velit</a:t>
            </a:r>
            <a:r>
              <a:rPr lang="sl-SI" dirty="0" smtClean="0"/>
              <a:t> </a:t>
            </a:r>
            <a:r>
              <a:rPr lang="sl-SI" dirty="0" err="1" smtClean="0"/>
              <a:t>esse</a:t>
            </a:r>
            <a:r>
              <a:rPr lang="sl-SI" dirty="0" smtClean="0"/>
              <a:t> </a:t>
            </a:r>
            <a:r>
              <a:rPr lang="sl-SI" dirty="0" err="1" smtClean="0"/>
              <a:t>cillum</a:t>
            </a:r>
            <a:r>
              <a:rPr lang="sl-SI" dirty="0" smtClean="0"/>
              <a:t> </a:t>
            </a:r>
            <a:r>
              <a:rPr lang="sl-SI" dirty="0" err="1" smtClean="0"/>
              <a:t>dolore</a:t>
            </a:r>
            <a:r>
              <a:rPr lang="sl-SI" dirty="0" smtClean="0"/>
              <a:t> </a:t>
            </a:r>
            <a:r>
              <a:rPr lang="sl-SI" dirty="0" err="1" smtClean="0"/>
              <a:t>eu</a:t>
            </a:r>
            <a:r>
              <a:rPr lang="sl-SI" dirty="0" smtClean="0"/>
              <a:t> </a:t>
            </a:r>
            <a:r>
              <a:rPr lang="sl-SI" dirty="0" err="1" smtClean="0"/>
              <a:t>fugiat</a:t>
            </a:r>
            <a:r>
              <a:rPr lang="sl-SI" dirty="0" smtClean="0"/>
              <a:t> </a:t>
            </a:r>
            <a:r>
              <a:rPr lang="sl-SI" dirty="0" err="1" smtClean="0"/>
              <a:t>nulla</a:t>
            </a:r>
            <a:r>
              <a:rPr lang="sl-SI" dirty="0" smtClean="0"/>
              <a:t> </a:t>
            </a:r>
            <a:r>
              <a:rPr lang="sl-SI" dirty="0" err="1" smtClean="0"/>
              <a:t>pariatur</a:t>
            </a:r>
            <a:r>
              <a:rPr lang="sl-SI" dirty="0" smtClean="0"/>
              <a:t>. </a:t>
            </a:r>
            <a:r>
              <a:rPr lang="sl-SI" dirty="0" err="1" smtClean="0"/>
              <a:t>Excepteur</a:t>
            </a:r>
            <a:r>
              <a:rPr lang="sl-SI" dirty="0" smtClean="0"/>
              <a:t> </a:t>
            </a:r>
            <a:r>
              <a:rPr lang="sl-SI" dirty="0" err="1" smtClean="0"/>
              <a:t>sint</a:t>
            </a:r>
            <a:r>
              <a:rPr lang="sl-SI" dirty="0" smtClean="0"/>
              <a:t> </a:t>
            </a:r>
            <a:r>
              <a:rPr lang="sl-SI" dirty="0" err="1" smtClean="0"/>
              <a:t>occaecat</a:t>
            </a:r>
            <a:r>
              <a:rPr lang="sl-SI" dirty="0" smtClean="0"/>
              <a:t> </a:t>
            </a:r>
            <a:r>
              <a:rPr lang="sl-SI" dirty="0" err="1" smtClean="0"/>
              <a:t>cupidatat</a:t>
            </a:r>
            <a:r>
              <a:rPr lang="sl-SI" dirty="0" smtClean="0"/>
              <a:t> </a:t>
            </a:r>
            <a:r>
              <a:rPr lang="sl-SI" dirty="0" err="1" smtClean="0"/>
              <a:t>non</a:t>
            </a:r>
            <a:r>
              <a:rPr lang="sl-SI" dirty="0" smtClean="0"/>
              <a:t> </a:t>
            </a:r>
            <a:r>
              <a:rPr lang="sl-SI" dirty="0" err="1" smtClean="0"/>
              <a:t>proident</a:t>
            </a:r>
            <a:r>
              <a:rPr lang="sl-SI" dirty="0" smtClean="0"/>
              <a:t>, </a:t>
            </a:r>
            <a:r>
              <a:rPr lang="sl-SI" dirty="0" err="1" smtClean="0"/>
              <a:t>sunt</a:t>
            </a:r>
            <a:r>
              <a:rPr lang="sl-SI" dirty="0" smtClean="0"/>
              <a:t> in </a:t>
            </a:r>
            <a:r>
              <a:rPr lang="sl-SI" dirty="0" err="1" smtClean="0"/>
              <a:t>culpa</a:t>
            </a:r>
            <a:r>
              <a:rPr lang="sl-SI" dirty="0" smtClean="0"/>
              <a:t> </a:t>
            </a:r>
            <a:r>
              <a:rPr lang="sl-SI" dirty="0" err="1" smtClean="0"/>
              <a:t>qui</a:t>
            </a:r>
            <a:r>
              <a:rPr lang="sl-SI" dirty="0" smtClean="0"/>
              <a:t> </a:t>
            </a:r>
            <a:r>
              <a:rPr lang="sl-SI" dirty="0" err="1" smtClean="0"/>
              <a:t>officia</a:t>
            </a:r>
            <a:r>
              <a:rPr lang="sl-SI" dirty="0" smtClean="0"/>
              <a:t> </a:t>
            </a:r>
            <a:r>
              <a:rPr lang="sl-SI" dirty="0" err="1" smtClean="0"/>
              <a:t>deserunt</a:t>
            </a:r>
            <a:r>
              <a:rPr lang="sl-SI" dirty="0" smtClean="0"/>
              <a:t> </a:t>
            </a:r>
            <a:r>
              <a:rPr lang="sl-SI" dirty="0" err="1" smtClean="0"/>
              <a:t>mollit</a:t>
            </a:r>
            <a:r>
              <a:rPr lang="sl-SI" dirty="0" smtClean="0"/>
              <a:t> </a:t>
            </a:r>
            <a:r>
              <a:rPr lang="sl-SI" dirty="0" err="1" smtClean="0"/>
              <a:t>anim</a:t>
            </a:r>
            <a:r>
              <a:rPr lang="sl-SI" dirty="0" smtClean="0"/>
              <a:t> id </a:t>
            </a:r>
            <a:r>
              <a:rPr lang="sl-SI" dirty="0" err="1" smtClean="0"/>
              <a:t>est</a:t>
            </a:r>
            <a:r>
              <a:rPr lang="sl-SI" dirty="0" smtClean="0"/>
              <a:t> </a:t>
            </a:r>
            <a:r>
              <a:rPr lang="sl-SI" dirty="0" err="1" smtClean="0"/>
              <a:t>laborum</a:t>
            </a:r>
            <a:r>
              <a:rPr lang="sl-SI" dirty="0" smtClean="0"/>
              <a:t>. Velikost </a:t>
            </a:r>
            <a:r>
              <a:rPr lang="sl-SI" dirty="0" err="1" smtClean="0"/>
              <a:t>Calibri</a:t>
            </a:r>
            <a:r>
              <a:rPr lang="sl-SI" dirty="0" smtClean="0"/>
              <a:t> 20pt / vendar ne manj kot 16pt.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TEKST V DVEH STOLPCI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3"/>
          <p:cNvSpPr>
            <a:spLocks noGrp="1"/>
          </p:cNvSpPr>
          <p:nvPr>
            <p:ph type="title" hasCustomPrompt="1"/>
          </p:nvPr>
        </p:nvSpPr>
        <p:spPr>
          <a:xfrm>
            <a:off x="762000" y="1428743"/>
            <a:ext cx="7810500" cy="1000132"/>
          </a:xfrm>
          <a:prstGeom prst="rect">
            <a:avLst/>
          </a:prstGeom>
        </p:spPr>
        <p:txBody>
          <a:bodyPr/>
          <a:lstStyle>
            <a:lvl1pPr algn="l">
              <a:defRPr sz="3200" baseline="0"/>
            </a:lvl1pPr>
          </a:lstStyle>
          <a:p>
            <a:r>
              <a:rPr lang="sl-SI" dirty="0" smtClean="0"/>
              <a:t>Podnaslov </a:t>
            </a:r>
            <a:r>
              <a:rPr lang="sl-SI" dirty="0" err="1" smtClean="0"/>
              <a:t>Calibri</a:t>
            </a:r>
            <a:r>
              <a:rPr lang="sl-SI" dirty="0" smtClean="0"/>
              <a:t> 32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10" name="Ograda besedila 7"/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2643182"/>
            <a:ext cx="7810500" cy="3429000"/>
          </a:xfrm>
          <a:prstGeom prst="rect">
            <a:avLst/>
          </a:prstGeom>
        </p:spPr>
        <p:txBody>
          <a:bodyPr wrap="square" numCol="2" spcCol="288000">
            <a:normAutofit/>
          </a:bodyPr>
          <a:lstStyle>
            <a:lvl1pPr marL="0" algn="l">
              <a:buFontTx/>
              <a:buNone/>
              <a:defRPr lang="sl-SI" sz="2000" b="0" strike="noStrike" baseline="0" dirty="0" smtClean="0">
                <a:latin typeface="+mn-lt"/>
              </a:defRPr>
            </a:lvl1pPr>
            <a:lvl2pPr>
              <a:buFontTx/>
              <a:buNone/>
              <a:defRPr/>
            </a:lvl2pPr>
          </a:lstStyle>
          <a:p>
            <a:pPr lvl="0"/>
            <a:r>
              <a:rPr lang="sl-SI" dirty="0" err="1" smtClean="0"/>
              <a:t>Calibri</a:t>
            </a:r>
            <a:r>
              <a:rPr lang="sl-SI" dirty="0" smtClean="0"/>
              <a:t> 20pt / Velikost se prilagodi količini teksta vendar ne manj kot 16pt. </a:t>
            </a:r>
            <a:r>
              <a:rPr lang="sl-SI" dirty="0" err="1" smtClean="0"/>
              <a:t>Lorem</a:t>
            </a:r>
            <a:r>
              <a:rPr lang="sl-SI" dirty="0" smtClean="0"/>
              <a:t> </a:t>
            </a:r>
            <a:r>
              <a:rPr lang="sl-SI" dirty="0" err="1" smtClean="0"/>
              <a:t>ipsum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r>
              <a:rPr lang="sl-SI" dirty="0" smtClean="0"/>
              <a:t> sit </a:t>
            </a:r>
            <a:r>
              <a:rPr lang="sl-SI" dirty="0" err="1" smtClean="0"/>
              <a:t>amet</a:t>
            </a:r>
            <a:r>
              <a:rPr lang="sl-SI" dirty="0" smtClean="0"/>
              <a:t>, </a:t>
            </a:r>
            <a:r>
              <a:rPr lang="sl-SI" dirty="0" err="1" smtClean="0"/>
              <a:t>consectetur</a:t>
            </a:r>
            <a:r>
              <a:rPr lang="sl-SI" dirty="0" smtClean="0"/>
              <a:t> </a:t>
            </a:r>
            <a:r>
              <a:rPr lang="sl-SI" dirty="0" err="1" smtClean="0"/>
              <a:t>adipiscing</a:t>
            </a:r>
            <a:r>
              <a:rPr lang="sl-SI" dirty="0" smtClean="0"/>
              <a:t> elit, sed do </a:t>
            </a:r>
            <a:r>
              <a:rPr lang="sl-SI" dirty="0" err="1" smtClean="0"/>
              <a:t>eiusmod</a:t>
            </a:r>
            <a:r>
              <a:rPr lang="sl-SI" dirty="0" smtClean="0"/>
              <a:t> </a:t>
            </a:r>
            <a:r>
              <a:rPr lang="sl-SI" dirty="0" err="1" smtClean="0"/>
              <a:t>tempor</a:t>
            </a:r>
            <a:r>
              <a:rPr lang="sl-SI" dirty="0" smtClean="0"/>
              <a:t> </a:t>
            </a:r>
            <a:r>
              <a:rPr lang="sl-SI" dirty="0" err="1" smtClean="0"/>
              <a:t>incididunt</a:t>
            </a:r>
            <a:r>
              <a:rPr lang="sl-SI" dirty="0" smtClean="0"/>
              <a:t> ut </a:t>
            </a:r>
            <a:r>
              <a:rPr lang="sl-SI" dirty="0" err="1" smtClean="0"/>
              <a:t>labore</a:t>
            </a:r>
            <a:r>
              <a:rPr lang="sl-SI" dirty="0" smtClean="0"/>
              <a:t> </a:t>
            </a:r>
            <a:r>
              <a:rPr lang="sl-SI" dirty="0" err="1" smtClean="0"/>
              <a:t>et</a:t>
            </a:r>
            <a:r>
              <a:rPr lang="sl-SI" dirty="0" smtClean="0"/>
              <a:t> </a:t>
            </a:r>
            <a:r>
              <a:rPr lang="sl-SI" dirty="0" err="1" smtClean="0"/>
              <a:t>dolore</a:t>
            </a:r>
            <a:r>
              <a:rPr lang="sl-SI" dirty="0" smtClean="0"/>
              <a:t> </a:t>
            </a:r>
            <a:r>
              <a:rPr lang="sl-SI" dirty="0" err="1" smtClean="0"/>
              <a:t>magna</a:t>
            </a:r>
            <a:r>
              <a:rPr lang="sl-SI" dirty="0" smtClean="0"/>
              <a:t> </a:t>
            </a:r>
            <a:r>
              <a:rPr lang="sl-SI" dirty="0" err="1" smtClean="0"/>
              <a:t>aliqua</a:t>
            </a:r>
            <a:r>
              <a:rPr lang="sl-SI" dirty="0" smtClean="0"/>
              <a:t>. Ut enim ad </a:t>
            </a:r>
            <a:r>
              <a:rPr lang="sl-SI" dirty="0" err="1" smtClean="0"/>
              <a:t>minim</a:t>
            </a:r>
            <a:r>
              <a:rPr lang="sl-SI" dirty="0" smtClean="0"/>
              <a:t> </a:t>
            </a:r>
            <a:r>
              <a:rPr lang="sl-SI" dirty="0" err="1" smtClean="0"/>
              <a:t>veniam</a:t>
            </a:r>
            <a:r>
              <a:rPr lang="sl-SI" dirty="0" smtClean="0"/>
              <a:t>, </a:t>
            </a:r>
            <a:r>
              <a:rPr lang="sl-SI" dirty="0" err="1" smtClean="0"/>
              <a:t>quis</a:t>
            </a:r>
            <a:r>
              <a:rPr lang="sl-SI" dirty="0" smtClean="0"/>
              <a:t> </a:t>
            </a:r>
            <a:r>
              <a:rPr lang="sl-SI" dirty="0" err="1" smtClean="0"/>
              <a:t>nostrud</a:t>
            </a:r>
            <a:r>
              <a:rPr lang="sl-SI" dirty="0" smtClean="0"/>
              <a:t> </a:t>
            </a:r>
            <a:r>
              <a:rPr lang="sl-SI" dirty="0" err="1" smtClean="0"/>
              <a:t>exercitation</a:t>
            </a:r>
            <a:r>
              <a:rPr lang="sl-SI" dirty="0" smtClean="0"/>
              <a:t> </a:t>
            </a:r>
            <a:r>
              <a:rPr lang="sl-SI" dirty="0" err="1" smtClean="0"/>
              <a:t>ullamco</a:t>
            </a:r>
            <a:r>
              <a:rPr lang="sl-SI" dirty="0" smtClean="0"/>
              <a:t> </a:t>
            </a:r>
            <a:r>
              <a:rPr lang="sl-SI" dirty="0" err="1" smtClean="0"/>
              <a:t>laboris</a:t>
            </a:r>
            <a:r>
              <a:rPr lang="sl-SI" dirty="0" smtClean="0"/>
              <a:t> nisi ut </a:t>
            </a:r>
            <a:r>
              <a:rPr lang="sl-SI" dirty="0" err="1" smtClean="0"/>
              <a:t>aliquip</a:t>
            </a:r>
            <a:r>
              <a:rPr lang="sl-SI" dirty="0" smtClean="0"/>
              <a:t> </a:t>
            </a:r>
            <a:r>
              <a:rPr lang="sl-SI" dirty="0" err="1" smtClean="0"/>
              <a:t>ex</a:t>
            </a:r>
            <a:r>
              <a:rPr lang="sl-SI" dirty="0" smtClean="0"/>
              <a:t> </a:t>
            </a:r>
            <a:r>
              <a:rPr lang="sl-SI" dirty="0" err="1" smtClean="0"/>
              <a:t>ea</a:t>
            </a:r>
            <a:r>
              <a:rPr lang="sl-SI" dirty="0" smtClean="0"/>
              <a:t> </a:t>
            </a:r>
            <a:r>
              <a:rPr lang="sl-SI" dirty="0" err="1" smtClean="0"/>
              <a:t>commodo</a:t>
            </a:r>
            <a:r>
              <a:rPr lang="sl-SI" dirty="0" smtClean="0"/>
              <a:t> </a:t>
            </a:r>
            <a:r>
              <a:rPr lang="sl-SI" dirty="0" err="1" smtClean="0"/>
              <a:t>consequat</a:t>
            </a:r>
            <a:r>
              <a:rPr lang="sl-SI" dirty="0" smtClean="0"/>
              <a:t>. </a:t>
            </a:r>
            <a:r>
              <a:rPr lang="sl-SI" dirty="0" err="1" smtClean="0"/>
              <a:t>Duis</a:t>
            </a:r>
            <a:r>
              <a:rPr lang="sl-SI" dirty="0" smtClean="0"/>
              <a:t> </a:t>
            </a:r>
            <a:r>
              <a:rPr lang="sl-SI" dirty="0" err="1" smtClean="0"/>
              <a:t>aute</a:t>
            </a:r>
            <a:r>
              <a:rPr lang="sl-SI" dirty="0" smtClean="0"/>
              <a:t> </a:t>
            </a:r>
            <a:r>
              <a:rPr lang="sl-SI" dirty="0" err="1" smtClean="0"/>
              <a:t>irure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r>
              <a:rPr lang="sl-SI" dirty="0" smtClean="0"/>
              <a:t> in </a:t>
            </a:r>
            <a:r>
              <a:rPr lang="sl-SI" dirty="0" err="1" smtClean="0"/>
              <a:t>reprehenderit</a:t>
            </a:r>
            <a:r>
              <a:rPr lang="sl-SI" dirty="0" smtClean="0"/>
              <a:t> in </a:t>
            </a:r>
            <a:r>
              <a:rPr lang="sl-SI" dirty="0" err="1" smtClean="0"/>
              <a:t>voluptate</a:t>
            </a:r>
            <a:r>
              <a:rPr lang="sl-SI" dirty="0" smtClean="0"/>
              <a:t> </a:t>
            </a:r>
            <a:r>
              <a:rPr lang="sl-SI" dirty="0" err="1" smtClean="0"/>
              <a:t>velit</a:t>
            </a:r>
            <a:r>
              <a:rPr lang="sl-SI" dirty="0" smtClean="0"/>
              <a:t> </a:t>
            </a:r>
            <a:r>
              <a:rPr lang="sl-SI" dirty="0" err="1" smtClean="0"/>
              <a:t>esse</a:t>
            </a:r>
            <a:r>
              <a:rPr lang="sl-SI" dirty="0" smtClean="0"/>
              <a:t> </a:t>
            </a:r>
            <a:r>
              <a:rPr lang="sl-SI" dirty="0" err="1" smtClean="0"/>
              <a:t>cillum</a:t>
            </a:r>
            <a:r>
              <a:rPr lang="sl-SI" dirty="0" smtClean="0"/>
              <a:t> </a:t>
            </a:r>
            <a:r>
              <a:rPr lang="sl-SI" dirty="0" err="1" smtClean="0"/>
              <a:t>dolore</a:t>
            </a:r>
            <a:r>
              <a:rPr lang="sl-SI" dirty="0" smtClean="0"/>
              <a:t> </a:t>
            </a:r>
            <a:r>
              <a:rPr lang="sl-SI" dirty="0" err="1" smtClean="0"/>
              <a:t>eu</a:t>
            </a:r>
            <a:r>
              <a:rPr lang="sl-SI" dirty="0" smtClean="0"/>
              <a:t> </a:t>
            </a:r>
            <a:r>
              <a:rPr lang="sl-SI" dirty="0" err="1" smtClean="0"/>
              <a:t>fugiat</a:t>
            </a:r>
            <a:r>
              <a:rPr lang="sl-SI" dirty="0" smtClean="0"/>
              <a:t> </a:t>
            </a:r>
            <a:r>
              <a:rPr lang="sl-SI" dirty="0" err="1" smtClean="0"/>
              <a:t>nulla</a:t>
            </a:r>
            <a:r>
              <a:rPr lang="sl-SI" dirty="0" smtClean="0"/>
              <a:t> </a:t>
            </a:r>
            <a:r>
              <a:rPr lang="sl-SI" dirty="0" err="1" smtClean="0"/>
              <a:t>pariatur</a:t>
            </a:r>
            <a:r>
              <a:rPr lang="sl-SI" dirty="0" smtClean="0"/>
              <a:t>. </a:t>
            </a:r>
            <a:r>
              <a:rPr lang="sl-SI" dirty="0" err="1" smtClean="0"/>
              <a:t>Excepteur</a:t>
            </a:r>
            <a:r>
              <a:rPr lang="sl-SI" dirty="0" smtClean="0"/>
              <a:t> </a:t>
            </a:r>
            <a:r>
              <a:rPr lang="sl-SI" dirty="0" err="1" smtClean="0"/>
              <a:t>sint</a:t>
            </a:r>
            <a:r>
              <a:rPr lang="sl-SI" dirty="0" smtClean="0"/>
              <a:t> </a:t>
            </a:r>
            <a:r>
              <a:rPr lang="sl-SI" dirty="0" err="1" smtClean="0"/>
              <a:t>occaecat</a:t>
            </a:r>
            <a:r>
              <a:rPr lang="sl-SI" dirty="0" smtClean="0"/>
              <a:t> </a:t>
            </a:r>
            <a:r>
              <a:rPr lang="sl-SI" dirty="0" err="1" smtClean="0"/>
              <a:t>cupidatat</a:t>
            </a:r>
            <a:r>
              <a:rPr lang="sl-SI" dirty="0" smtClean="0"/>
              <a:t> </a:t>
            </a:r>
            <a:r>
              <a:rPr lang="sl-SI" dirty="0" err="1" smtClean="0"/>
              <a:t>non</a:t>
            </a:r>
            <a:r>
              <a:rPr lang="sl-SI" dirty="0" smtClean="0"/>
              <a:t> </a:t>
            </a:r>
            <a:r>
              <a:rPr lang="sl-SI" dirty="0" err="1" smtClean="0"/>
              <a:t>proident</a:t>
            </a:r>
            <a:r>
              <a:rPr lang="sl-SI" dirty="0" smtClean="0"/>
              <a:t>, </a:t>
            </a:r>
            <a:r>
              <a:rPr lang="sl-SI" dirty="0" err="1" smtClean="0"/>
              <a:t>sunt</a:t>
            </a:r>
            <a:r>
              <a:rPr lang="sl-SI" dirty="0" smtClean="0"/>
              <a:t> in </a:t>
            </a:r>
            <a:r>
              <a:rPr lang="sl-SI" dirty="0" err="1" smtClean="0"/>
              <a:t>culpa</a:t>
            </a:r>
            <a:r>
              <a:rPr lang="sl-SI" dirty="0" smtClean="0"/>
              <a:t> </a:t>
            </a:r>
            <a:r>
              <a:rPr lang="sl-SI" dirty="0" err="1" smtClean="0"/>
              <a:t>qui</a:t>
            </a:r>
            <a:r>
              <a:rPr lang="sl-SI" dirty="0" smtClean="0"/>
              <a:t> </a:t>
            </a:r>
            <a:r>
              <a:rPr lang="sl-SI" dirty="0" err="1" smtClean="0"/>
              <a:t>officia</a:t>
            </a:r>
            <a:r>
              <a:rPr lang="sl-SI" dirty="0" smtClean="0"/>
              <a:t> </a:t>
            </a:r>
            <a:r>
              <a:rPr lang="sl-SI" dirty="0" err="1" smtClean="0"/>
              <a:t>deserunt</a:t>
            </a:r>
            <a:r>
              <a:rPr lang="sl-SI" dirty="0" smtClean="0"/>
              <a:t> </a:t>
            </a:r>
            <a:r>
              <a:rPr lang="sl-SI" dirty="0" err="1" smtClean="0"/>
              <a:t>mollit</a:t>
            </a:r>
            <a:r>
              <a:rPr lang="sl-SI" dirty="0" smtClean="0"/>
              <a:t> </a:t>
            </a:r>
            <a:r>
              <a:rPr lang="sl-SI" dirty="0" err="1" smtClean="0"/>
              <a:t>anim</a:t>
            </a:r>
            <a:r>
              <a:rPr lang="sl-SI" dirty="0" smtClean="0"/>
              <a:t> id </a:t>
            </a:r>
            <a:r>
              <a:rPr lang="sl-SI" dirty="0" err="1" smtClean="0"/>
              <a:t>est</a:t>
            </a:r>
            <a:r>
              <a:rPr lang="sl-SI" dirty="0" smtClean="0"/>
              <a:t> </a:t>
            </a:r>
            <a:r>
              <a:rPr lang="sl-SI" dirty="0" err="1" smtClean="0"/>
              <a:t>laborum</a:t>
            </a:r>
            <a:r>
              <a:rPr lang="sl-SI" dirty="0" smtClean="0"/>
              <a:t>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, TEKST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3"/>
          <p:cNvSpPr>
            <a:spLocks noGrp="1"/>
          </p:cNvSpPr>
          <p:nvPr>
            <p:ph type="title" hasCustomPrompt="1"/>
          </p:nvPr>
        </p:nvSpPr>
        <p:spPr>
          <a:xfrm>
            <a:off x="762000" y="1428743"/>
            <a:ext cx="3962401" cy="1000132"/>
          </a:xfrm>
          <a:prstGeom prst="rect">
            <a:avLst/>
          </a:prstGeom>
        </p:spPr>
        <p:txBody>
          <a:bodyPr/>
          <a:lstStyle>
            <a:lvl1pPr algn="l">
              <a:defRPr sz="3200" baseline="0"/>
            </a:lvl1pPr>
          </a:lstStyle>
          <a:p>
            <a:r>
              <a:rPr lang="sl-SI" dirty="0" smtClean="0"/>
              <a:t>Podnaslov </a:t>
            </a:r>
            <a:r>
              <a:rPr lang="sl-SI" dirty="0" err="1" smtClean="0"/>
              <a:t>Calibri</a:t>
            </a:r>
            <a:r>
              <a:rPr lang="sl-SI" dirty="0" smtClean="0"/>
              <a:t> 32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6" name="Ograda besedila 7"/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643182"/>
            <a:ext cx="3962401" cy="3071834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algn="l">
              <a:buFontTx/>
              <a:buNone/>
              <a:defRPr lang="sl-SI" sz="1600" b="0" strike="noStrike" baseline="0" dirty="0" smtClean="0">
                <a:latin typeface="+mn-lt"/>
              </a:defRPr>
            </a:lvl1pPr>
            <a:lvl2pPr>
              <a:buFontTx/>
              <a:buNone/>
              <a:defRPr/>
            </a:lvl2pPr>
          </a:lstStyle>
          <a:p>
            <a:pPr lvl="0"/>
            <a:r>
              <a:rPr lang="sl-SI" dirty="0" err="1" smtClean="0"/>
              <a:t>Lorem</a:t>
            </a:r>
            <a:r>
              <a:rPr lang="sl-SI" dirty="0" smtClean="0"/>
              <a:t> </a:t>
            </a:r>
            <a:r>
              <a:rPr lang="sl-SI" dirty="0" err="1" smtClean="0"/>
              <a:t>ipsum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r>
              <a:rPr lang="sl-SI" dirty="0" smtClean="0"/>
              <a:t> sit </a:t>
            </a:r>
            <a:r>
              <a:rPr lang="sl-SI" dirty="0" err="1" smtClean="0"/>
              <a:t>amet</a:t>
            </a:r>
            <a:r>
              <a:rPr lang="sl-SI" dirty="0" smtClean="0"/>
              <a:t>, </a:t>
            </a:r>
            <a:r>
              <a:rPr lang="sl-SI" dirty="0" err="1" smtClean="0"/>
              <a:t>consectetur</a:t>
            </a:r>
            <a:r>
              <a:rPr lang="sl-SI" dirty="0" smtClean="0"/>
              <a:t> </a:t>
            </a:r>
            <a:r>
              <a:rPr lang="sl-SI" dirty="0" err="1" smtClean="0"/>
              <a:t>adipiscing</a:t>
            </a:r>
            <a:r>
              <a:rPr lang="sl-SI" dirty="0" smtClean="0"/>
              <a:t> elit, sed do </a:t>
            </a:r>
            <a:r>
              <a:rPr lang="sl-SI" dirty="0" err="1" smtClean="0"/>
              <a:t>eiusmod</a:t>
            </a:r>
            <a:r>
              <a:rPr lang="sl-SI" dirty="0" smtClean="0"/>
              <a:t> </a:t>
            </a:r>
            <a:r>
              <a:rPr lang="sl-SI" dirty="0" err="1" smtClean="0"/>
              <a:t>tempor</a:t>
            </a:r>
            <a:r>
              <a:rPr lang="sl-SI" dirty="0" smtClean="0"/>
              <a:t> </a:t>
            </a:r>
            <a:r>
              <a:rPr lang="sl-SI" dirty="0" err="1" smtClean="0"/>
              <a:t>incididunt</a:t>
            </a:r>
            <a:r>
              <a:rPr lang="sl-SI" dirty="0" smtClean="0"/>
              <a:t> ut </a:t>
            </a:r>
            <a:r>
              <a:rPr lang="sl-SI" dirty="0" err="1" smtClean="0"/>
              <a:t>labore</a:t>
            </a:r>
            <a:r>
              <a:rPr lang="sl-SI" dirty="0" smtClean="0"/>
              <a:t> </a:t>
            </a:r>
            <a:r>
              <a:rPr lang="sl-SI" dirty="0" err="1" smtClean="0"/>
              <a:t>et</a:t>
            </a:r>
            <a:r>
              <a:rPr lang="sl-SI" dirty="0" smtClean="0"/>
              <a:t> </a:t>
            </a:r>
            <a:r>
              <a:rPr lang="sl-SI" dirty="0" err="1" smtClean="0"/>
              <a:t>dolore</a:t>
            </a:r>
            <a:r>
              <a:rPr lang="sl-SI" dirty="0" smtClean="0"/>
              <a:t> </a:t>
            </a:r>
            <a:r>
              <a:rPr lang="sl-SI" dirty="0" err="1" smtClean="0"/>
              <a:t>magna</a:t>
            </a:r>
            <a:r>
              <a:rPr lang="sl-SI" dirty="0" smtClean="0"/>
              <a:t> </a:t>
            </a:r>
            <a:r>
              <a:rPr lang="sl-SI" dirty="0" err="1" smtClean="0"/>
              <a:t>aliqua</a:t>
            </a:r>
            <a:r>
              <a:rPr lang="sl-SI" dirty="0" smtClean="0"/>
              <a:t>. Ut enim ad </a:t>
            </a:r>
            <a:r>
              <a:rPr lang="sl-SI" dirty="0" err="1" smtClean="0"/>
              <a:t>minim</a:t>
            </a:r>
            <a:r>
              <a:rPr lang="sl-SI" dirty="0" smtClean="0"/>
              <a:t> </a:t>
            </a:r>
            <a:r>
              <a:rPr lang="sl-SI" dirty="0" err="1" smtClean="0"/>
              <a:t>veniam</a:t>
            </a:r>
            <a:r>
              <a:rPr lang="sl-SI" dirty="0" smtClean="0"/>
              <a:t>, </a:t>
            </a:r>
            <a:r>
              <a:rPr lang="sl-SI" dirty="0" err="1" smtClean="0"/>
              <a:t>quis</a:t>
            </a:r>
            <a:r>
              <a:rPr lang="sl-SI" dirty="0" smtClean="0"/>
              <a:t> </a:t>
            </a:r>
            <a:r>
              <a:rPr lang="sl-SI" dirty="0" err="1" smtClean="0"/>
              <a:t>nostrud</a:t>
            </a:r>
            <a:r>
              <a:rPr lang="sl-SI" dirty="0" smtClean="0"/>
              <a:t> </a:t>
            </a:r>
            <a:r>
              <a:rPr lang="sl-SI" dirty="0" err="1" smtClean="0"/>
              <a:t>exercitation</a:t>
            </a:r>
            <a:r>
              <a:rPr lang="sl-SI" dirty="0" smtClean="0"/>
              <a:t> </a:t>
            </a:r>
            <a:r>
              <a:rPr lang="sl-SI" dirty="0" err="1" smtClean="0"/>
              <a:t>ullamco</a:t>
            </a:r>
            <a:r>
              <a:rPr lang="sl-SI" dirty="0" smtClean="0"/>
              <a:t> </a:t>
            </a:r>
            <a:r>
              <a:rPr lang="sl-SI" dirty="0" err="1" smtClean="0"/>
              <a:t>laboris</a:t>
            </a:r>
            <a:r>
              <a:rPr lang="sl-SI" dirty="0" smtClean="0"/>
              <a:t> nisi ut </a:t>
            </a:r>
            <a:r>
              <a:rPr lang="sl-SI" dirty="0" err="1" smtClean="0"/>
              <a:t>aliquip</a:t>
            </a:r>
            <a:r>
              <a:rPr lang="sl-SI" dirty="0" smtClean="0"/>
              <a:t> </a:t>
            </a:r>
            <a:r>
              <a:rPr lang="sl-SI" dirty="0" err="1" smtClean="0"/>
              <a:t>ex</a:t>
            </a:r>
            <a:r>
              <a:rPr lang="sl-SI" dirty="0" smtClean="0"/>
              <a:t> </a:t>
            </a:r>
            <a:r>
              <a:rPr lang="sl-SI" dirty="0" err="1" smtClean="0"/>
              <a:t>ea</a:t>
            </a:r>
            <a:r>
              <a:rPr lang="sl-SI" dirty="0" smtClean="0"/>
              <a:t> </a:t>
            </a:r>
            <a:r>
              <a:rPr lang="sl-SI" dirty="0" err="1" smtClean="0"/>
              <a:t>commodo</a:t>
            </a:r>
            <a:r>
              <a:rPr lang="sl-SI" dirty="0" smtClean="0"/>
              <a:t> </a:t>
            </a:r>
            <a:r>
              <a:rPr lang="sl-SI" dirty="0" err="1" smtClean="0"/>
              <a:t>consequat</a:t>
            </a:r>
            <a:r>
              <a:rPr lang="sl-SI" dirty="0" smtClean="0"/>
              <a:t>. </a:t>
            </a:r>
            <a:r>
              <a:rPr lang="sl-SI" dirty="0" err="1" smtClean="0"/>
              <a:t>Duis</a:t>
            </a:r>
            <a:r>
              <a:rPr lang="sl-SI" dirty="0" smtClean="0"/>
              <a:t> </a:t>
            </a:r>
            <a:r>
              <a:rPr lang="sl-SI" dirty="0" err="1" smtClean="0"/>
              <a:t>aute</a:t>
            </a:r>
            <a:r>
              <a:rPr lang="sl-SI" dirty="0" smtClean="0"/>
              <a:t> </a:t>
            </a:r>
            <a:r>
              <a:rPr lang="sl-SI" dirty="0" err="1" smtClean="0"/>
              <a:t>irure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r>
              <a:rPr lang="sl-SI" dirty="0" smtClean="0"/>
              <a:t> in </a:t>
            </a:r>
            <a:r>
              <a:rPr lang="sl-SI" dirty="0" err="1" smtClean="0"/>
              <a:t>reprehenderit</a:t>
            </a:r>
            <a:r>
              <a:rPr lang="sl-SI" dirty="0" smtClean="0"/>
              <a:t> in </a:t>
            </a:r>
            <a:r>
              <a:rPr lang="sl-SI" dirty="0" err="1" smtClean="0"/>
              <a:t>voluptate</a:t>
            </a:r>
            <a:r>
              <a:rPr lang="sl-SI" dirty="0" smtClean="0"/>
              <a:t> </a:t>
            </a:r>
            <a:r>
              <a:rPr lang="sl-SI" dirty="0" err="1" smtClean="0"/>
              <a:t>velit</a:t>
            </a:r>
            <a:r>
              <a:rPr lang="sl-SI" dirty="0" smtClean="0"/>
              <a:t> </a:t>
            </a:r>
            <a:r>
              <a:rPr lang="sl-SI" dirty="0" err="1" smtClean="0"/>
              <a:t>esse</a:t>
            </a:r>
            <a:r>
              <a:rPr lang="sl-SI" dirty="0" smtClean="0"/>
              <a:t> </a:t>
            </a:r>
            <a:r>
              <a:rPr lang="sl-SI" dirty="0" err="1" smtClean="0"/>
              <a:t>cillum</a:t>
            </a:r>
            <a:r>
              <a:rPr lang="sl-SI" dirty="0" smtClean="0"/>
              <a:t> </a:t>
            </a:r>
            <a:r>
              <a:rPr lang="sl-SI" dirty="0" err="1" smtClean="0"/>
              <a:t>dolore</a:t>
            </a:r>
            <a:r>
              <a:rPr lang="sl-SI" dirty="0" smtClean="0"/>
              <a:t> </a:t>
            </a:r>
            <a:r>
              <a:rPr lang="sl-SI" dirty="0" err="1" smtClean="0"/>
              <a:t>eu</a:t>
            </a:r>
            <a:r>
              <a:rPr lang="sl-SI" dirty="0" smtClean="0"/>
              <a:t> </a:t>
            </a:r>
            <a:r>
              <a:rPr lang="sl-SI" dirty="0" err="1" smtClean="0"/>
              <a:t>fugiat</a:t>
            </a:r>
            <a:r>
              <a:rPr lang="sl-SI" dirty="0" smtClean="0"/>
              <a:t> </a:t>
            </a:r>
            <a:r>
              <a:rPr lang="sl-SI" dirty="0" err="1" smtClean="0"/>
              <a:t>nulla</a:t>
            </a:r>
            <a:r>
              <a:rPr lang="sl-SI" dirty="0" smtClean="0"/>
              <a:t> </a:t>
            </a:r>
            <a:r>
              <a:rPr lang="sl-SI" dirty="0" err="1" smtClean="0"/>
              <a:t>pariatur</a:t>
            </a:r>
            <a:r>
              <a:rPr lang="sl-SI" dirty="0" smtClean="0"/>
              <a:t>. </a:t>
            </a:r>
            <a:br>
              <a:rPr lang="sl-SI" dirty="0" smtClean="0"/>
            </a:br>
            <a:r>
              <a:rPr lang="sl-SI" dirty="0" smtClean="0"/>
              <a:t>Velikost </a:t>
            </a:r>
            <a:r>
              <a:rPr lang="sl-SI" dirty="0" err="1" smtClean="0"/>
              <a:t>Calibri</a:t>
            </a:r>
            <a:r>
              <a:rPr lang="sl-SI" dirty="0" smtClean="0"/>
              <a:t> 20pt / vendar ne manj kot 16pt.</a:t>
            </a:r>
          </a:p>
        </p:txBody>
      </p:sp>
      <p:sp>
        <p:nvSpPr>
          <p:cNvPr id="8" name="Ograda slike 7"/>
          <p:cNvSpPr>
            <a:spLocks noGrp="1"/>
          </p:cNvSpPr>
          <p:nvPr>
            <p:ph type="pic" sz="quarter" idx="12"/>
          </p:nvPr>
        </p:nvSpPr>
        <p:spPr>
          <a:xfrm>
            <a:off x="5072063" y="2071678"/>
            <a:ext cx="3500437" cy="3071822"/>
          </a:xfrm>
          <a:prstGeom prst="rect">
            <a:avLst/>
          </a:prstGeom>
        </p:spPr>
        <p:txBody>
          <a:bodyPr/>
          <a:lstStyle/>
          <a:p>
            <a:r>
              <a:rPr lang="sl-SI" smtClean="0"/>
              <a:t>Kliknite ikono, če želite dodati sliko</a:t>
            </a:r>
            <a:endParaRPr lang="sl-SI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3"/>
          <p:cNvSpPr>
            <a:spLocks noGrp="1"/>
          </p:cNvSpPr>
          <p:nvPr>
            <p:ph type="title" hasCustomPrompt="1"/>
          </p:nvPr>
        </p:nvSpPr>
        <p:spPr>
          <a:xfrm>
            <a:off x="762000" y="1428743"/>
            <a:ext cx="7810500" cy="1000132"/>
          </a:xfrm>
          <a:prstGeom prst="rect">
            <a:avLst/>
          </a:prstGeom>
        </p:spPr>
        <p:txBody>
          <a:bodyPr/>
          <a:lstStyle>
            <a:lvl1pPr algn="l">
              <a:defRPr sz="3200" baseline="0"/>
            </a:lvl1pPr>
          </a:lstStyle>
          <a:p>
            <a:r>
              <a:rPr lang="sl-SI" dirty="0" smtClean="0"/>
              <a:t>Podnaslov </a:t>
            </a:r>
            <a:r>
              <a:rPr lang="sl-SI" dirty="0" err="1" smtClean="0"/>
              <a:t>Calibri</a:t>
            </a:r>
            <a:r>
              <a:rPr lang="sl-SI" dirty="0" smtClean="0"/>
              <a:t> 32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6" name="Ograda besedila 7"/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5214950"/>
            <a:ext cx="7810500" cy="714380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algn="l">
              <a:buFontTx/>
              <a:buNone/>
              <a:defRPr lang="sl-SI" sz="1600" b="0" strike="noStrike" baseline="0" dirty="0" smtClean="0">
                <a:latin typeface="+mn-lt"/>
              </a:defRPr>
            </a:lvl1pPr>
            <a:lvl2pPr>
              <a:buFontTx/>
              <a:buNone/>
              <a:defRPr/>
            </a:lvl2pPr>
          </a:lstStyle>
          <a:p>
            <a:pPr lvl="0"/>
            <a:r>
              <a:rPr lang="sl-SI" dirty="0" err="1" smtClean="0"/>
              <a:t>Excepteur</a:t>
            </a:r>
            <a:r>
              <a:rPr lang="sl-SI" dirty="0" smtClean="0"/>
              <a:t> </a:t>
            </a:r>
            <a:r>
              <a:rPr lang="sl-SI" dirty="0" err="1" smtClean="0"/>
              <a:t>sint</a:t>
            </a:r>
            <a:r>
              <a:rPr lang="sl-SI" dirty="0" smtClean="0"/>
              <a:t> </a:t>
            </a:r>
            <a:r>
              <a:rPr lang="sl-SI" dirty="0" err="1" smtClean="0"/>
              <a:t>occaecat</a:t>
            </a:r>
            <a:r>
              <a:rPr lang="sl-SI" dirty="0" smtClean="0"/>
              <a:t> </a:t>
            </a:r>
            <a:r>
              <a:rPr lang="sl-SI" dirty="0" err="1" smtClean="0"/>
              <a:t>cupidatat</a:t>
            </a:r>
            <a:r>
              <a:rPr lang="sl-SI" dirty="0" smtClean="0"/>
              <a:t> </a:t>
            </a:r>
            <a:r>
              <a:rPr lang="sl-SI" dirty="0" err="1" smtClean="0"/>
              <a:t>non</a:t>
            </a:r>
            <a:r>
              <a:rPr lang="sl-SI" dirty="0" smtClean="0"/>
              <a:t> </a:t>
            </a:r>
            <a:r>
              <a:rPr lang="sl-SI" dirty="0" err="1" smtClean="0"/>
              <a:t>proident</a:t>
            </a:r>
            <a:r>
              <a:rPr lang="sl-SI" dirty="0" smtClean="0"/>
              <a:t>, </a:t>
            </a:r>
            <a:r>
              <a:rPr lang="sl-SI" dirty="0" err="1" smtClean="0"/>
              <a:t>sunt</a:t>
            </a:r>
            <a:r>
              <a:rPr lang="sl-SI" dirty="0" smtClean="0"/>
              <a:t> in </a:t>
            </a:r>
            <a:r>
              <a:rPr lang="sl-SI" dirty="0" err="1" smtClean="0"/>
              <a:t>culpa</a:t>
            </a:r>
            <a:r>
              <a:rPr lang="sl-SI" dirty="0" smtClean="0"/>
              <a:t> </a:t>
            </a:r>
            <a:r>
              <a:rPr lang="sl-SI" dirty="0" err="1" smtClean="0"/>
              <a:t>qui</a:t>
            </a:r>
            <a:r>
              <a:rPr lang="sl-SI" dirty="0" smtClean="0"/>
              <a:t> </a:t>
            </a:r>
            <a:r>
              <a:rPr lang="sl-SI" dirty="0" err="1" smtClean="0"/>
              <a:t>officia</a:t>
            </a:r>
            <a:r>
              <a:rPr lang="sl-SI" dirty="0" smtClean="0"/>
              <a:t> </a:t>
            </a:r>
            <a:r>
              <a:rPr lang="sl-SI" dirty="0" err="1" smtClean="0"/>
              <a:t>deserunt</a:t>
            </a:r>
            <a:r>
              <a:rPr lang="sl-SI" dirty="0" smtClean="0"/>
              <a:t> </a:t>
            </a:r>
            <a:r>
              <a:rPr lang="sl-SI" dirty="0" err="1" smtClean="0"/>
              <a:t>mollit</a:t>
            </a:r>
            <a:r>
              <a:rPr lang="sl-SI" dirty="0" smtClean="0"/>
              <a:t> </a:t>
            </a:r>
            <a:r>
              <a:rPr lang="sl-SI" dirty="0" err="1" smtClean="0"/>
              <a:t>anim</a:t>
            </a:r>
            <a:r>
              <a:rPr lang="sl-SI" dirty="0" smtClean="0"/>
              <a:t> id </a:t>
            </a:r>
            <a:r>
              <a:rPr lang="sl-SI" dirty="0" err="1" smtClean="0"/>
              <a:t>est</a:t>
            </a:r>
            <a:r>
              <a:rPr lang="sl-SI" dirty="0" smtClean="0"/>
              <a:t> </a:t>
            </a:r>
            <a:r>
              <a:rPr lang="sl-SI" dirty="0" err="1" smtClean="0"/>
              <a:t>laborum</a:t>
            </a:r>
            <a:r>
              <a:rPr lang="sl-SI" dirty="0" smtClean="0"/>
              <a:t>. Velikost ne manj kot 16pt.</a:t>
            </a:r>
          </a:p>
        </p:txBody>
      </p:sp>
      <p:sp>
        <p:nvSpPr>
          <p:cNvPr id="8" name="Ograda grafikona 7"/>
          <p:cNvSpPr>
            <a:spLocks noGrp="1"/>
          </p:cNvSpPr>
          <p:nvPr>
            <p:ph type="chart" sz="quarter" idx="12"/>
          </p:nvPr>
        </p:nvSpPr>
        <p:spPr>
          <a:xfrm>
            <a:off x="762000" y="2571750"/>
            <a:ext cx="7810500" cy="2500313"/>
          </a:xfrm>
          <a:prstGeom prst="rect">
            <a:avLst/>
          </a:prstGeom>
        </p:spPr>
        <p:txBody>
          <a:bodyPr/>
          <a:lstStyle/>
          <a:p>
            <a:r>
              <a:rPr lang="sl-SI" smtClean="0"/>
              <a:t>Kliknite ikono, če želite dodati grafikon</a:t>
            </a:r>
            <a:endParaRPr lang="sl-SI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KLJUČ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 hasCustomPrompt="1"/>
          </p:nvPr>
        </p:nvSpPr>
        <p:spPr>
          <a:xfrm>
            <a:off x="762000" y="3000372"/>
            <a:ext cx="7810500" cy="1000132"/>
          </a:xfrm>
          <a:prstGeom prst="rect">
            <a:avLst/>
          </a:prstGeom>
        </p:spPr>
        <p:txBody>
          <a:bodyPr anchor="ctr"/>
          <a:lstStyle>
            <a:lvl1pPr algn="l">
              <a:defRPr sz="3200" baseline="0"/>
            </a:lvl1pPr>
          </a:lstStyle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Podnaslov </a:t>
            </a:r>
            <a:r>
              <a:rPr lang="sl-SI" dirty="0" err="1" smtClean="0"/>
              <a:t>Calibri</a:t>
            </a:r>
            <a:r>
              <a:rPr lang="sl-SI" dirty="0" smtClean="0"/>
              <a:t> 32</a:t>
            </a:r>
            <a:br>
              <a:rPr lang="sl-SI" dirty="0" smtClean="0"/>
            </a:br>
            <a:endParaRPr lang="sl-SI" dirty="0"/>
          </a:p>
        </p:txBody>
      </p:sp>
      <p:pic>
        <p:nvPicPr>
          <p:cNvPr id="16385" name="Picture 1" descr="LOGOTIP-ESRR-SL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3037" y="5085184"/>
            <a:ext cx="3890963" cy="107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Click to edit Master subtitle style</a:t>
            </a:r>
            <a:endParaRPr lang="en-US"/>
          </a:p>
        </p:txBody>
      </p:sp>
      <p:pic>
        <p:nvPicPr>
          <p:cNvPr id="6" name="Picture 8" descr="foot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5905539"/>
            <a:ext cx="9144000" cy="9524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sl-SI" dirty="0" err="1" smtClean="0"/>
              <a:t>Click</a:t>
            </a:r>
            <a:r>
              <a:rPr lang="sl-SI" dirty="0" smtClean="0"/>
              <a:t> to </a:t>
            </a:r>
            <a:r>
              <a:rPr lang="sl-SI" dirty="0" err="1" smtClean="0"/>
              <a:t>edit</a:t>
            </a:r>
            <a:r>
              <a:rPr lang="sl-SI" dirty="0" smtClean="0"/>
              <a:t> </a:t>
            </a:r>
            <a:r>
              <a:rPr lang="sl-SI" dirty="0" err="1" smtClean="0"/>
              <a:t>Master</a:t>
            </a:r>
            <a:r>
              <a:rPr lang="sl-SI" dirty="0" smtClean="0"/>
              <a:t> </a:t>
            </a:r>
            <a:r>
              <a:rPr lang="sl-SI" dirty="0" err="1" smtClean="0"/>
              <a:t>title</a:t>
            </a:r>
            <a:r>
              <a:rPr lang="sl-SI" dirty="0" smtClean="0"/>
              <a:t> </a:t>
            </a:r>
            <a:r>
              <a:rPr lang="sl-SI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pic>
        <p:nvPicPr>
          <p:cNvPr id="6" name="Picture 8" descr="foot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5905539"/>
            <a:ext cx="9144000" cy="9524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8" descr="footer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0" y="5905539"/>
            <a:ext cx="9144000" cy="952461"/>
          </a:xfrm>
          <a:prstGeom prst="rect">
            <a:avLst/>
          </a:prstGeom>
        </p:spPr>
      </p:pic>
      <p:pic>
        <p:nvPicPr>
          <p:cNvPr id="22" name="Picture 7" descr="arhiv_Slo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516216" y="389183"/>
            <a:ext cx="2209799" cy="735561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107504" y="6381328"/>
            <a:ext cx="3962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E3A542B-B740-4D70-8415-EEA190CD83D3}" type="slidenum">
              <a:rPr lang="en-US" sz="1400" smtClean="0"/>
              <a:pPr/>
              <a:t>‹#›</a:t>
            </a:fld>
            <a:endParaRPr lang="en-US" sz="1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3" r:id="rId4"/>
    <p:sldLayoutId id="2147483654" r:id="rId5"/>
    <p:sldLayoutId id="2147483656" r:id="rId6"/>
    <p:sldLayoutId id="2147483655" r:id="rId7"/>
    <p:sldLayoutId id="2147483657" r:id="rId8"/>
    <p:sldLayoutId id="2147483658" r:id="rId9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8.png"/><Relationship Id="rId12" Type="http://schemas.openxmlformats.org/officeDocument/2006/relationships/image" Target="../media/image29.png"/><Relationship Id="rId13" Type="http://schemas.openxmlformats.org/officeDocument/2006/relationships/image" Target="../media/image30.png"/><Relationship Id="rId14" Type="http://schemas.openxmlformats.org/officeDocument/2006/relationships/image" Target="../media/image31.png"/><Relationship Id="rId15" Type="http://schemas.openxmlformats.org/officeDocument/2006/relationships/image" Target="../media/image32.png"/><Relationship Id="rId16" Type="http://schemas.openxmlformats.org/officeDocument/2006/relationships/image" Target="../media/image33.png"/><Relationship Id="rId17" Type="http://schemas.openxmlformats.org/officeDocument/2006/relationships/image" Target="../media/image34.png"/><Relationship Id="rId18" Type="http://schemas.openxmlformats.org/officeDocument/2006/relationships/image" Target="../media/image35.png"/><Relationship Id="rId19" Type="http://schemas.openxmlformats.org/officeDocument/2006/relationships/image" Target="../media/image36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slide" Target="slide4.xml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image" Target="../media/image25.png"/><Relationship Id="rId9" Type="http://schemas.openxmlformats.org/officeDocument/2006/relationships/image" Target="../media/image26.png"/><Relationship Id="rId10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jpeg"/><Relationship Id="rId5" Type="http://schemas.openxmlformats.org/officeDocument/2006/relationships/image" Target="../media/image39.jpe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4" Type="http://schemas.openxmlformats.org/officeDocument/2006/relationships/image" Target="../media/image41.jpeg"/><Relationship Id="rId5" Type="http://schemas.openxmlformats.org/officeDocument/2006/relationships/image" Target="../media/image42.jpeg"/><Relationship Id="rId6" Type="http://schemas.openxmlformats.org/officeDocument/2006/relationships/image" Target="../media/image43.jpeg"/><Relationship Id="rId7" Type="http://schemas.openxmlformats.org/officeDocument/2006/relationships/image" Target="../media/image4.jpe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kontrola%20kakovosti.TIF" TargetMode="External"/><Relationship Id="rId4" Type="http://schemas.openxmlformats.org/officeDocument/2006/relationships/image" Target="../media/image47.png"/><Relationship Id="rId5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..%5CVLOGA%5CPOTRJENA%20Vloga%202.8.2016%5CSeznam%20dokumentov%20potrjene%20vloge%202.8.2016.docx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e-uprava.gov.si/drzava-in-druzba/e-demokracija/predlogi-predpisov/predlog-predpisa.html?id=9840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e-uprava.gov.si/drzava-in-druzba/e-demokracija/predlogi-predpisov/predlog-predpisa.html?id=9840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6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oogle.si/url?sa=i&amp;rct=j&amp;q=&amp;esrc=s&amp;source=images&amp;cd=&amp;cad=rja&amp;uact=8&amp;docid=AxGDmlzpF9_KvM&amp;tbnid=rrJpdTwYnu5kMM:&amp;ved=0CAUQjRw&amp;url=http://digitalbevaring.dk/oais/&amp;ei=7p-HU62gI4L_4QTh0YH4Aw&amp;psig=AFQjCNFA0qDW_U4yY9Uajhc_CjWPAUVvAw&amp;ust=1401483614612486" TargetMode="External"/><Relationship Id="rId3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5.xml"/><Relationship Id="rId3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62336" r="12464"/>
          <a:stretch>
            <a:fillRect/>
          </a:stretch>
        </p:blipFill>
        <p:spPr bwMode="auto">
          <a:xfrm>
            <a:off x="7150972" y="3041098"/>
            <a:ext cx="1885524" cy="3124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Ograda besedila 1"/>
          <p:cNvSpPr>
            <a:spLocks noGrp="1"/>
          </p:cNvSpPr>
          <p:nvPr>
            <p:ph type="body" sz="quarter" idx="10"/>
          </p:nvPr>
        </p:nvSpPr>
        <p:spPr>
          <a:xfrm>
            <a:off x="762000" y="4653136"/>
            <a:ext cx="7810500" cy="1525258"/>
          </a:xfrm>
        </p:spPr>
        <p:txBody>
          <a:bodyPr/>
          <a:lstStyle/>
          <a:p>
            <a:r>
              <a:rPr lang="en-US" sz="2000" dirty="0" smtClean="0"/>
              <a:t>D</a:t>
            </a:r>
            <a:r>
              <a:rPr lang="sl-SI" sz="2000" dirty="0" smtClean="0"/>
              <a:t>oc. </a:t>
            </a:r>
            <a:r>
              <a:rPr lang="en-US" sz="2000" dirty="0"/>
              <a:t>d</a:t>
            </a:r>
            <a:r>
              <a:rPr lang="sl-SI" sz="2000" dirty="0" smtClean="0"/>
              <a:t>r. Bojan Cvelfar, prof. </a:t>
            </a:r>
            <a:r>
              <a:rPr lang="en-US" sz="2000" dirty="0"/>
              <a:t>z</a:t>
            </a:r>
            <a:r>
              <a:rPr lang="sl-SI" sz="2000" dirty="0" smtClean="0"/>
              <a:t>god. </a:t>
            </a:r>
            <a:r>
              <a:rPr lang="en-US" sz="2000" dirty="0"/>
              <a:t>i</a:t>
            </a:r>
            <a:r>
              <a:rPr lang="sl-SI" sz="2000" dirty="0" smtClean="0"/>
              <a:t>n soc.,</a:t>
            </a:r>
          </a:p>
          <a:p>
            <a:r>
              <a:rPr lang="sl-SI" sz="2000" dirty="0" smtClean="0"/>
              <a:t>arhivski svetnik, direktor Arhiva RS</a:t>
            </a:r>
          </a:p>
          <a:p>
            <a:r>
              <a:rPr lang="sl-SI" sz="2000" dirty="0" smtClean="0"/>
              <a:t>Doc. </a:t>
            </a:r>
            <a:r>
              <a:rPr lang="en-US" sz="2000" dirty="0"/>
              <a:t>d</a:t>
            </a:r>
            <a:r>
              <a:rPr lang="sl-SI" sz="2000" dirty="0" smtClean="0"/>
              <a:t>r. Tatjana Hajtnik, univ. </a:t>
            </a:r>
            <a:r>
              <a:rPr lang="en-US" sz="2000" dirty="0"/>
              <a:t>d</a:t>
            </a:r>
            <a:r>
              <a:rPr lang="sl-SI" sz="2000" dirty="0" smtClean="0"/>
              <a:t>ipl. </a:t>
            </a:r>
            <a:r>
              <a:rPr lang="en-US" sz="2000" dirty="0"/>
              <a:t>i</a:t>
            </a:r>
            <a:r>
              <a:rPr lang="sl-SI" sz="2000" dirty="0" smtClean="0"/>
              <a:t>ng. </a:t>
            </a:r>
            <a:r>
              <a:rPr lang="en-US" sz="2000" dirty="0"/>
              <a:t>r</a:t>
            </a:r>
            <a:r>
              <a:rPr lang="sl-SI" sz="2000" dirty="0" smtClean="0"/>
              <a:t>ač. </a:t>
            </a:r>
            <a:r>
              <a:rPr lang="en-US" sz="2000" dirty="0" err="1"/>
              <a:t>i</a:t>
            </a:r>
            <a:r>
              <a:rPr lang="sl-SI" sz="2000" dirty="0" smtClean="0"/>
              <a:t>n inf.,</a:t>
            </a:r>
          </a:p>
          <a:p>
            <a:r>
              <a:rPr lang="en-US" sz="2000" dirty="0"/>
              <a:t>v</a:t>
            </a:r>
            <a:r>
              <a:rPr lang="sl-SI" sz="2000" dirty="0" smtClean="0"/>
              <a:t>odja sektorja za elektronske arhive in računalniško podporo</a:t>
            </a:r>
          </a:p>
          <a:p>
            <a:endParaRPr lang="sl-SI" sz="2000" dirty="0" smtClean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762000" y="1628800"/>
            <a:ext cx="7810500" cy="1008112"/>
          </a:xfrm>
        </p:spPr>
        <p:txBody>
          <a:bodyPr/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sl-SI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Z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</a:t>
            </a:r>
            <a:r>
              <a:rPr lang="sl-SI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orovanje HAD</a:t>
            </a:r>
            <a:r>
              <a:rPr lang="sl-SI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sl-SI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sl-SI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Slavonski Brod, 25. 10. 2019</a:t>
            </a:r>
            <a:r>
              <a:rPr lang="sl-SI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sl-SI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sl-SI" sz="2800" b="1" dirty="0" smtClean="0">
                <a:solidFill>
                  <a:srgbClr val="FF0000"/>
                </a:solidFill>
              </a:rPr>
              <a:t>e-ARH.</a:t>
            </a:r>
            <a:r>
              <a:rPr lang="en-US" sz="2800" b="1" dirty="0">
                <a:solidFill>
                  <a:srgbClr val="FF0000"/>
                </a:solidFill>
              </a:rPr>
              <a:t>s</a:t>
            </a:r>
            <a:r>
              <a:rPr lang="sl-SI" sz="2800" b="1" dirty="0" smtClean="0">
                <a:solidFill>
                  <a:srgbClr val="FF0000"/>
                </a:solidFill>
              </a:rPr>
              <a:t>i: </a:t>
            </a:r>
            <a:r>
              <a:rPr lang="sl-SI" sz="2800" b="1" dirty="0" smtClean="0">
                <a:solidFill>
                  <a:schemeClr val="accent1">
                    <a:lumMod val="75000"/>
                  </a:schemeClr>
                </a:solidFill>
              </a:rPr>
              <a:t>Javni e-ARHIV POD UPRAVLJANJEM SLOVENSKE JAVNE ARHIVSKE SLUŽBE</a:t>
            </a:r>
            <a:r>
              <a:rPr lang="sl-SI" sz="28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sl-SI" sz="2800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sl-SI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9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91055"/>
            <a:ext cx="5050904" cy="2718065"/>
          </a:xfrm>
        </p:spPr>
        <p:txBody>
          <a:bodyPr/>
          <a:lstStyle/>
          <a:p>
            <a:pPr indent="-254000">
              <a:spcAft>
                <a:spcPct val="20000"/>
              </a:spcAft>
            </a:pPr>
            <a:r>
              <a:rPr lang="sl-SI" sz="1600" dirty="0" smtClean="0">
                <a:solidFill>
                  <a:schemeClr val="tx1"/>
                </a:solidFill>
                <a:latin typeface="+mn-lt"/>
              </a:rPr>
              <a:t>Dolgoročnost izvedbe e-</a:t>
            </a:r>
            <a:r>
              <a:rPr lang="sl-SI" sz="1600" dirty="0" err="1" smtClean="0">
                <a:solidFill>
                  <a:schemeClr val="tx1"/>
                </a:solidFill>
                <a:latin typeface="+mn-lt"/>
              </a:rPr>
              <a:t>ARH.si</a:t>
            </a:r>
            <a:r>
              <a:rPr lang="sl-SI" sz="1600" dirty="0" smtClean="0">
                <a:solidFill>
                  <a:schemeClr val="tx1"/>
                </a:solidFill>
                <a:latin typeface="+mn-lt"/>
              </a:rPr>
              <a:t> v neposrednem upravljanju in pod nadzorom SJAS</a:t>
            </a:r>
          </a:p>
          <a:p>
            <a:pPr indent="-254000">
              <a:spcAft>
                <a:spcPct val="20000"/>
              </a:spcAft>
            </a:pPr>
            <a:r>
              <a:rPr lang="sl-SI" sz="1600" dirty="0" smtClean="0">
                <a:solidFill>
                  <a:schemeClr val="tx1"/>
                </a:solidFill>
                <a:latin typeface="+mn-lt"/>
              </a:rPr>
              <a:t>Zakonske zahteve</a:t>
            </a:r>
          </a:p>
          <a:p>
            <a:pPr indent="-254000">
              <a:spcAft>
                <a:spcPct val="20000"/>
              </a:spcAft>
            </a:pPr>
            <a:r>
              <a:rPr lang="sl-SI" sz="1600" dirty="0" smtClean="0">
                <a:solidFill>
                  <a:schemeClr val="tx1"/>
                </a:solidFill>
                <a:latin typeface="+mn-lt"/>
              </a:rPr>
              <a:t>Sodelovanje z drugimi državnimi inštitucijami javne uprave s področja e-poslovanja </a:t>
            </a:r>
          </a:p>
          <a:p>
            <a:pPr indent="-254000">
              <a:spcAft>
                <a:spcPct val="20000"/>
              </a:spcAft>
            </a:pPr>
            <a:r>
              <a:rPr lang="sl-SI" sz="1600" dirty="0" smtClean="0">
                <a:solidFill>
                  <a:schemeClr val="tx1"/>
                </a:solidFill>
                <a:latin typeface="+mn-lt"/>
              </a:rPr>
              <a:t>Sode</a:t>
            </a:r>
            <a:r>
              <a:rPr lang="sl-SI" sz="1600" dirty="0" smtClean="0">
                <a:latin typeface="+mn-lt"/>
              </a:rPr>
              <a:t>lovanje</a:t>
            </a:r>
            <a:r>
              <a:rPr lang="sl-SI" sz="1600" dirty="0" smtClean="0">
                <a:solidFill>
                  <a:schemeClr val="tx1"/>
                </a:solidFill>
                <a:latin typeface="+mn-lt"/>
              </a:rPr>
              <a:t> z ustvarjalci arhivskega gradiva</a:t>
            </a:r>
          </a:p>
          <a:p>
            <a:pPr indent="-254000">
              <a:spcAft>
                <a:spcPct val="20000"/>
              </a:spcAft>
            </a:pPr>
            <a:r>
              <a:rPr lang="sl-SI" sz="1600" dirty="0" smtClean="0">
                <a:solidFill>
                  <a:schemeClr val="tx1"/>
                </a:solidFill>
                <a:latin typeface="+mn-lt"/>
              </a:rPr>
              <a:t>Vpliv na regionalni razvoj</a:t>
            </a:r>
          </a:p>
          <a:p>
            <a:pPr indent="-254000" eaLnBrk="1" hangingPunct="1">
              <a:spcBef>
                <a:spcPct val="20000"/>
              </a:spcBef>
              <a:spcAft>
                <a:spcPct val="20000"/>
              </a:spcAft>
            </a:pPr>
            <a:r>
              <a:rPr lang="sl-SI" sz="1800" b="1" dirty="0" smtClean="0">
                <a:solidFill>
                  <a:srgbClr val="0070C0"/>
                </a:solidFill>
                <a:latin typeface="+mn-lt"/>
              </a:rPr>
              <a:t>Standardi in dobre prakse </a:t>
            </a:r>
          </a:p>
          <a:p>
            <a:pPr eaLnBrk="1" hangingPunct="1">
              <a:spcBef>
                <a:spcPct val="20000"/>
              </a:spcBef>
              <a:spcAft>
                <a:spcPct val="20000"/>
              </a:spcAft>
            </a:pPr>
            <a:endParaRPr lang="sl-SI" sz="1000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sl-SI" sz="800" b="1" dirty="0" smtClean="0"/>
          </a:p>
          <a:p>
            <a:pPr eaLnBrk="1" hangingPunct="1">
              <a:lnSpc>
                <a:spcPct val="80000"/>
              </a:lnSpc>
            </a:pPr>
            <a:endParaRPr lang="sl-SI" sz="800" dirty="0" smtClean="0"/>
          </a:p>
        </p:txBody>
      </p:sp>
      <p:sp>
        <p:nvSpPr>
          <p:cNvPr id="2053" name="Rectangle 6"/>
          <p:cNvSpPr>
            <a:spLocks noChangeArrowheads="1"/>
          </p:cNvSpPr>
          <p:nvPr/>
        </p:nvSpPr>
        <p:spPr bwMode="auto">
          <a:xfrm>
            <a:off x="0" y="2105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sl-SI"/>
          </a:p>
        </p:txBody>
      </p:sp>
      <p:sp>
        <p:nvSpPr>
          <p:cNvPr id="551943" name="Rectangle 7"/>
          <p:cNvSpPr>
            <a:spLocks noChangeArrowheads="1"/>
          </p:cNvSpPr>
          <p:nvPr/>
        </p:nvSpPr>
        <p:spPr bwMode="auto">
          <a:xfrm>
            <a:off x="468957" y="4465897"/>
            <a:ext cx="6839347" cy="161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254000">
              <a:spcBef>
                <a:spcPct val="20000"/>
              </a:spcBef>
              <a:spcAft>
                <a:spcPct val="20000"/>
              </a:spcAft>
              <a:buClr>
                <a:srgbClr val="3E1F00"/>
              </a:buClr>
              <a:buSzPct val="100000"/>
              <a:buFont typeface="Arial" pitchFamily="34" charset="0"/>
              <a:buChar char="•"/>
            </a:pPr>
            <a:r>
              <a:rPr lang="sl-SI" sz="1600" dirty="0" smtClean="0"/>
              <a:t>Razpoložljivost </a:t>
            </a:r>
            <a:r>
              <a:rPr lang="sl-SI" sz="1600" dirty="0" err="1" smtClean="0"/>
              <a:t>AeG</a:t>
            </a:r>
            <a:endParaRPr lang="sl-SI" sz="1600" dirty="0" smtClean="0"/>
          </a:p>
          <a:p>
            <a:pPr marL="342900" indent="-254000">
              <a:spcBef>
                <a:spcPct val="20000"/>
              </a:spcBef>
              <a:spcAft>
                <a:spcPct val="20000"/>
              </a:spcAft>
              <a:buClr>
                <a:srgbClr val="3E1F00"/>
              </a:buClr>
              <a:buSzPct val="100000"/>
              <a:buFont typeface="Arial" pitchFamily="34" charset="0"/>
              <a:buChar char="•"/>
            </a:pPr>
            <a:r>
              <a:rPr lang="sl-SI" sz="1600" dirty="0" smtClean="0"/>
              <a:t>Digitalizacija že prevzetega arhivskega gradiva v fizični obliki</a:t>
            </a:r>
          </a:p>
          <a:p>
            <a:pPr marL="342900" indent="-254000">
              <a:spcBef>
                <a:spcPct val="20000"/>
              </a:spcBef>
              <a:spcAft>
                <a:spcPct val="20000"/>
              </a:spcAft>
              <a:buClr>
                <a:srgbClr val="3E1F00"/>
              </a:buClr>
              <a:buSzPct val="100000"/>
              <a:buFont typeface="Arial" pitchFamily="34" charset="0"/>
              <a:buChar char="•"/>
            </a:pPr>
            <a:r>
              <a:rPr lang="sl-SI" sz="1600" dirty="0" smtClean="0"/>
              <a:t>Kombinirana hramba arhivskega gradiva (celota, načelo izvora in prvotne ureditve)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39552" y="692696"/>
            <a:ext cx="6705600" cy="762000"/>
          </a:xfrm>
          <a:prstGeom prst="rect">
            <a:avLst/>
          </a:prstGeom>
        </p:spPr>
        <p:txBody>
          <a:bodyPr vert="horz" anchor="t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Strokovna izhodišča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017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612787"/>
            <a:ext cx="3108143" cy="323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6"/>
          <p:cNvSpPr>
            <a:spLocks noChangeArrowheads="1"/>
          </p:cNvSpPr>
          <p:nvPr/>
        </p:nvSpPr>
        <p:spPr bwMode="auto">
          <a:xfrm>
            <a:off x="0" y="2105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sl-SI"/>
          </a:p>
        </p:txBody>
      </p:sp>
      <p:sp>
        <p:nvSpPr>
          <p:cNvPr id="12" name="PoljeZBesedilom 11"/>
          <p:cNvSpPr txBox="1"/>
          <p:nvPr/>
        </p:nvSpPr>
        <p:spPr>
          <a:xfrm>
            <a:off x="827584" y="1804754"/>
            <a:ext cx="4536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>
                <a:solidFill>
                  <a:schemeClr val="accent6">
                    <a:lumMod val="75000"/>
                  </a:schemeClr>
                </a:solidFill>
              </a:rPr>
              <a:t>ISO 14721 – Referenčni model OAIS </a:t>
            </a:r>
            <a:endParaRPr lang="en-US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39552" y="692696"/>
            <a:ext cx="6705600" cy="762000"/>
          </a:xfrm>
          <a:prstGeom prst="rect">
            <a:avLst/>
          </a:prstGeom>
        </p:spPr>
        <p:txBody>
          <a:bodyPr vert="horz" anchor="t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Standardi in dobre prakse </a:t>
            </a:r>
            <a:r>
              <a:rPr kumimoji="0" lang="sl-SI" sz="35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(1)</a:t>
            </a:r>
            <a:endParaRPr kumimoji="0" lang="en-US" sz="4500" b="0" i="0" u="none" strike="noStrike" kern="1200" cap="none" spc="0" normalizeH="0" baseline="-25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2" name="Skupina 61"/>
          <p:cNvGrpSpPr/>
          <p:nvPr/>
        </p:nvGrpSpPr>
        <p:grpSpPr>
          <a:xfrm>
            <a:off x="1043608" y="2574796"/>
            <a:ext cx="3540159" cy="3302476"/>
            <a:chOff x="4128958" y="1052736"/>
            <a:chExt cx="4486816" cy="3480264"/>
          </a:xfrm>
        </p:grpSpPr>
        <p:grpSp>
          <p:nvGrpSpPr>
            <p:cNvPr id="3" name="Skupina 59"/>
            <p:cNvGrpSpPr/>
            <p:nvPr/>
          </p:nvGrpSpPr>
          <p:grpSpPr>
            <a:xfrm>
              <a:off x="4128958" y="1052736"/>
              <a:ext cx="4486816" cy="3480264"/>
              <a:chOff x="4128958" y="1052736"/>
              <a:chExt cx="4486816" cy="3480264"/>
            </a:xfrm>
          </p:grpSpPr>
          <p:pic>
            <p:nvPicPr>
              <p:cNvPr id="18" name="Picture 9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5096112" y="1916832"/>
                <a:ext cx="2052227" cy="15121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9" name="AutoShape 13"/>
              <p:cNvCxnSpPr>
                <a:cxnSpLocks noChangeShapeType="1"/>
                <a:endCxn id="18" idx="0"/>
              </p:cNvCxnSpPr>
              <p:nvPr/>
            </p:nvCxnSpPr>
            <p:spPr bwMode="auto">
              <a:xfrm>
                <a:off x="5004048" y="1484784"/>
                <a:ext cx="1118178" cy="432048"/>
              </a:xfrm>
              <a:prstGeom prst="curvedConnector2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sp>
            <p:nvSpPr>
              <p:cNvPr id="20" name="Rectangle 7"/>
              <p:cNvSpPr>
                <a:spLocks noChangeArrowheads="1"/>
              </p:cNvSpPr>
              <p:nvPr/>
            </p:nvSpPr>
            <p:spPr bwMode="auto">
              <a:xfrm>
                <a:off x="4128958" y="1052736"/>
                <a:ext cx="1091114" cy="555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sl-SI" altLang="ko-KR" sz="1400" b="1" dirty="0" smtClean="0">
                    <a:solidFill>
                      <a:srgbClr val="0070C0"/>
                    </a:solidFill>
                  </a:rPr>
                  <a:t>Ustvarjalec</a:t>
                </a:r>
                <a:endParaRPr lang="en-US" altLang="ko-KR" sz="140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21" name="Rectangle 9"/>
              <p:cNvSpPr>
                <a:spLocks noChangeArrowheads="1"/>
              </p:cNvSpPr>
              <p:nvPr/>
            </p:nvSpPr>
            <p:spPr bwMode="auto">
              <a:xfrm>
                <a:off x="7452320" y="3726211"/>
                <a:ext cx="1148540" cy="555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sl-SI" altLang="ko-KR" sz="1400" b="1" dirty="0" smtClean="0">
                    <a:solidFill>
                      <a:srgbClr val="0070C0"/>
                    </a:solidFill>
                  </a:rPr>
                  <a:t>Uporabnik</a:t>
                </a:r>
                <a:endParaRPr lang="en-US" altLang="ko-KR" sz="140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22" name="Oval 10"/>
              <p:cNvSpPr>
                <a:spLocks noChangeArrowheads="1"/>
              </p:cNvSpPr>
              <p:nvPr/>
            </p:nvSpPr>
            <p:spPr bwMode="auto">
              <a:xfrm>
                <a:off x="5292080" y="1412776"/>
                <a:ext cx="778854" cy="399482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1400" b="1" dirty="0">
                    <a:ea typeface="굴림" pitchFamily="34" charset="-127"/>
                  </a:rPr>
                  <a:t>SIP</a:t>
                </a:r>
              </a:p>
            </p:txBody>
          </p:sp>
          <p:sp>
            <p:nvSpPr>
              <p:cNvPr id="23" name="Oval 11"/>
              <p:cNvSpPr>
                <a:spLocks noChangeArrowheads="1"/>
              </p:cNvSpPr>
              <p:nvPr/>
            </p:nvSpPr>
            <p:spPr bwMode="auto">
              <a:xfrm>
                <a:off x="5724128" y="2636912"/>
                <a:ext cx="778854" cy="399482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1400" b="1" dirty="0" smtClean="0">
                    <a:ea typeface="굴림" pitchFamily="34" charset="-127"/>
                  </a:rPr>
                  <a:t>AIP</a:t>
                </a:r>
                <a:endParaRPr lang="en-US" altLang="ko-KR" sz="1400" b="1" dirty="0">
                  <a:ea typeface="굴림" pitchFamily="34" charset="-127"/>
                </a:endParaRPr>
              </a:p>
            </p:txBody>
          </p:sp>
          <p:sp>
            <p:nvSpPr>
              <p:cNvPr id="24" name="Oval 12"/>
              <p:cNvSpPr>
                <a:spLocks noChangeArrowheads="1"/>
              </p:cNvSpPr>
              <p:nvPr/>
            </p:nvSpPr>
            <p:spPr bwMode="auto">
              <a:xfrm>
                <a:off x="6588224" y="3284984"/>
                <a:ext cx="778854" cy="399482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1400" b="1" dirty="0">
                    <a:ea typeface="굴림" pitchFamily="34" charset="-127"/>
                  </a:rPr>
                  <a:t>DIP</a:t>
                </a:r>
              </a:p>
            </p:txBody>
          </p:sp>
          <p:cxnSp>
            <p:nvCxnSpPr>
              <p:cNvPr id="25" name="AutoShape 14"/>
              <p:cNvCxnSpPr>
                <a:cxnSpLocks noChangeShapeType="1"/>
                <a:stCxn id="21" idx="0"/>
              </p:cNvCxnSpPr>
              <p:nvPr/>
            </p:nvCxnSpPr>
            <p:spPr bwMode="auto">
              <a:xfrm rot="16200000" flipV="1">
                <a:off x="6898007" y="2597628"/>
                <a:ext cx="1120285" cy="1136882"/>
              </a:xfrm>
              <a:prstGeom prst="curvedConnector2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26" name="AutoShape 15"/>
              <p:cNvCxnSpPr>
                <a:cxnSpLocks noChangeShapeType="1"/>
              </p:cNvCxnSpPr>
              <p:nvPr/>
            </p:nvCxnSpPr>
            <p:spPr bwMode="auto">
              <a:xfrm rot="16200000" flipH="1">
                <a:off x="6458223" y="3154984"/>
                <a:ext cx="936104" cy="1484138"/>
              </a:xfrm>
              <a:prstGeom prst="curvedConnector2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sp>
            <p:nvSpPr>
              <p:cNvPr id="27" name="Rectangle 17"/>
              <p:cNvSpPr>
                <a:spLocks noChangeArrowheads="1"/>
              </p:cNvSpPr>
              <p:nvPr/>
            </p:nvSpPr>
            <p:spPr bwMode="auto">
              <a:xfrm>
                <a:off x="5580112" y="2564904"/>
                <a:ext cx="746551" cy="555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sl-SI"/>
              </a:p>
            </p:txBody>
          </p:sp>
          <p:cxnSp>
            <p:nvCxnSpPr>
              <p:cNvPr id="28" name="AutoShape 18"/>
              <p:cNvCxnSpPr>
                <a:cxnSpLocks noChangeShapeType="1"/>
              </p:cNvCxnSpPr>
              <p:nvPr/>
            </p:nvCxnSpPr>
            <p:spPr bwMode="auto">
              <a:xfrm>
                <a:off x="6876256" y="2996952"/>
                <a:ext cx="979181" cy="904261"/>
              </a:xfrm>
              <a:prstGeom prst="curvedConnector2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29" name="AutoShape 19"/>
              <p:cNvCxnSpPr>
                <a:cxnSpLocks noChangeShapeType="1"/>
              </p:cNvCxnSpPr>
              <p:nvPr/>
            </p:nvCxnSpPr>
            <p:spPr bwMode="auto">
              <a:xfrm rot="10800000">
                <a:off x="6529452" y="3408736"/>
                <a:ext cx="994876" cy="740344"/>
              </a:xfrm>
              <a:prstGeom prst="curvedConnector2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sp>
            <p:nvSpPr>
              <p:cNvPr id="30" name="Text Box 20"/>
              <p:cNvSpPr txBox="1">
                <a:spLocks noChangeArrowheads="1"/>
              </p:cNvSpPr>
              <p:nvPr/>
            </p:nvSpPr>
            <p:spPr bwMode="auto">
              <a:xfrm>
                <a:off x="6084168" y="3645024"/>
                <a:ext cx="688715" cy="27699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sl-SI" altLang="ko-KR" sz="1200" dirty="0" smtClean="0">
                    <a:ea typeface="굴림" pitchFamily="34" charset="-127"/>
                  </a:rPr>
                  <a:t>naročilo</a:t>
                </a:r>
                <a:endParaRPr lang="en-US" altLang="ko-KR" sz="1200" dirty="0">
                  <a:ea typeface="굴림" pitchFamily="34" charset="-127"/>
                </a:endParaRPr>
              </a:p>
            </p:txBody>
          </p:sp>
          <p:sp>
            <p:nvSpPr>
              <p:cNvPr id="31" name="Text Box 22"/>
              <p:cNvSpPr txBox="1">
                <a:spLocks noChangeArrowheads="1"/>
              </p:cNvSpPr>
              <p:nvPr/>
            </p:nvSpPr>
            <p:spPr bwMode="auto">
              <a:xfrm>
                <a:off x="7092280" y="3068960"/>
                <a:ext cx="769763" cy="26161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sl-SI" altLang="ko-KR" sz="1100" dirty="0" smtClean="0">
                    <a:ea typeface="굴림" pitchFamily="34" charset="-127"/>
                  </a:rPr>
                  <a:t>poizvedba</a:t>
                </a:r>
                <a:endParaRPr lang="en-US" altLang="ko-KR" sz="1100" dirty="0">
                  <a:ea typeface="굴림" pitchFamily="34" charset="-127"/>
                </a:endParaRPr>
              </a:p>
            </p:txBody>
          </p:sp>
          <p:pic>
            <p:nvPicPr>
              <p:cNvPr id="32" name="Picture 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749144" y="1628800"/>
                <a:ext cx="171902" cy="2254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" name="Picture 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4533120" y="1628800"/>
                <a:ext cx="159402" cy="2084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4" name="Picture 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8048268" y="4137449"/>
                <a:ext cx="216024" cy="2832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5" name="Picture 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8264291" y="4065442"/>
                <a:ext cx="351483" cy="351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6" name="Picture 2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4317096" y="1772816"/>
                <a:ext cx="188994" cy="2478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7" name="Picture 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7688227" y="4181517"/>
                <a:ext cx="351483" cy="351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8" name="PoljeZBesedilom 37"/>
              <p:cNvSpPr txBox="1"/>
              <p:nvPr/>
            </p:nvSpPr>
            <p:spPr>
              <a:xfrm>
                <a:off x="5580112" y="2348880"/>
                <a:ext cx="109921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altLang="ko-KR" sz="1400" b="1" dirty="0" smtClean="0">
                    <a:solidFill>
                      <a:srgbClr val="0070C0"/>
                    </a:solidFill>
                  </a:rPr>
                  <a:t>e-r</a:t>
                </a:r>
                <a:r>
                  <a:rPr lang="sl-SI" sz="1400" b="1" dirty="0" smtClean="0">
                    <a:solidFill>
                      <a:srgbClr val="0070C0"/>
                    </a:solidFill>
                  </a:rPr>
                  <a:t>epozitorij</a:t>
                </a:r>
                <a:endParaRPr lang="en-US" sz="1400" b="1" dirty="0" smtClean="0">
                  <a:solidFill>
                    <a:srgbClr val="0070C0"/>
                  </a:solidFill>
                </a:endParaRPr>
              </a:p>
            </p:txBody>
          </p:sp>
        </p:grpSp>
        <p:sp>
          <p:nvSpPr>
            <p:cNvPr id="17" name="PoljeZBesedilom 16"/>
            <p:cNvSpPr txBox="1"/>
            <p:nvPr/>
          </p:nvSpPr>
          <p:spPr>
            <a:xfrm>
              <a:off x="6588224" y="1700808"/>
              <a:ext cx="4267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altLang="ko-KR" sz="1400" b="1" dirty="0" smtClean="0">
                  <a:ea typeface="굴림" pitchFamily="34" charset="-127"/>
                </a:rPr>
                <a:t>AIS</a:t>
              </a:r>
              <a:endParaRPr lang="en-US" altLang="ko-KR" sz="1400" b="1" dirty="0" smtClean="0">
                <a:ea typeface="굴림" pitchFamily="34" charset="-127"/>
              </a:endParaRPr>
            </a:p>
          </p:txBody>
        </p:sp>
      </p:grpSp>
      <p:sp>
        <p:nvSpPr>
          <p:cNvPr id="206" name="PoljeZBesedilom 205"/>
          <p:cNvSpPr txBox="1"/>
          <p:nvPr/>
        </p:nvSpPr>
        <p:spPr>
          <a:xfrm>
            <a:off x="5508104" y="3102203"/>
            <a:ext cx="343529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SIP – sprejemni informacijski paket</a:t>
            </a:r>
          </a:p>
          <a:p>
            <a:endParaRPr lang="sl-SI" dirty="0" smtClean="0"/>
          </a:p>
          <a:p>
            <a:r>
              <a:rPr lang="sl-SI" dirty="0" smtClean="0"/>
              <a:t>AIP – arhivski informacijski paket</a:t>
            </a:r>
          </a:p>
          <a:p>
            <a:endParaRPr lang="sl-SI" dirty="0" smtClean="0"/>
          </a:p>
          <a:p>
            <a:r>
              <a:rPr lang="sl-SI" dirty="0" smtClean="0"/>
              <a:t>DIP – dostopni informacijski paket</a:t>
            </a:r>
            <a:endParaRPr lang="sl-SI" dirty="0"/>
          </a:p>
        </p:txBody>
      </p:sp>
      <p:sp>
        <p:nvSpPr>
          <p:cNvPr id="39" name="Elipsa 38"/>
          <p:cNvSpPr/>
          <p:nvPr/>
        </p:nvSpPr>
        <p:spPr>
          <a:xfrm>
            <a:off x="615511" y="2500659"/>
            <a:ext cx="2228297" cy="1072357"/>
          </a:xfrm>
          <a:prstGeom prst="ellipse">
            <a:avLst/>
          </a:prstGeom>
          <a:solidFill>
            <a:schemeClr val="accent1">
              <a:lumMod val="20000"/>
              <a:lumOff val="80000"/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0" name="PoljeZBesedilom 39"/>
          <p:cNvSpPr txBox="1"/>
          <p:nvPr/>
        </p:nvSpPr>
        <p:spPr>
          <a:xfrm>
            <a:off x="251521" y="5877272"/>
            <a:ext cx="4320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1" name="Puščica dol 40"/>
          <p:cNvSpPr/>
          <p:nvPr/>
        </p:nvSpPr>
        <p:spPr>
          <a:xfrm>
            <a:off x="827584" y="3573016"/>
            <a:ext cx="216024" cy="2194111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/>
      <p:bldP spid="4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6"/>
          <p:cNvSpPr>
            <a:spLocks noChangeArrowheads="1"/>
          </p:cNvSpPr>
          <p:nvPr/>
        </p:nvSpPr>
        <p:spPr bwMode="auto">
          <a:xfrm>
            <a:off x="-396552" y="1556792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sl-SI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39552" y="692696"/>
            <a:ext cx="6705600" cy="762000"/>
          </a:xfrm>
          <a:prstGeom prst="rect">
            <a:avLst/>
          </a:prstGeom>
        </p:spPr>
        <p:txBody>
          <a:bodyPr vert="horz" anchor="t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Standardi in dobre prakse </a:t>
            </a:r>
            <a:r>
              <a:rPr kumimoji="0" lang="sl-SI" sz="35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(2)</a:t>
            </a:r>
            <a:endParaRPr kumimoji="0" lang="en-US" sz="4500" b="0" i="0" u="none" strike="noStrike" kern="1200" cap="none" spc="0" normalizeH="0" baseline="-25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4" name="PoljeZBesedilom 43"/>
          <p:cNvSpPr txBox="1"/>
          <p:nvPr/>
        </p:nvSpPr>
        <p:spPr>
          <a:xfrm>
            <a:off x="539552" y="1660158"/>
            <a:ext cx="4320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ISO 20652: 2006</a:t>
            </a:r>
            <a:r>
              <a:rPr lang="sl-SI" b="1" dirty="0" smtClean="0">
                <a:solidFill>
                  <a:schemeClr val="accent6">
                    <a:lumMod val="75000"/>
                  </a:schemeClr>
                </a:solidFill>
              </a:rPr>
              <a:t> (definira proces prevzema)  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6" name="Rectangle 43"/>
          <p:cNvSpPr>
            <a:spLocks noChangeArrowheads="1"/>
          </p:cNvSpPr>
          <p:nvPr/>
        </p:nvSpPr>
        <p:spPr bwMode="auto">
          <a:xfrm>
            <a:off x="431032" y="3940100"/>
            <a:ext cx="6984776" cy="1711325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l-SI"/>
          </a:p>
        </p:txBody>
      </p:sp>
      <p:sp>
        <p:nvSpPr>
          <p:cNvPr id="47" name="Text Box 44"/>
          <p:cNvSpPr txBox="1">
            <a:spLocks noChangeArrowheads="1"/>
          </p:cNvSpPr>
          <p:nvPr/>
        </p:nvSpPr>
        <p:spPr bwMode="auto">
          <a:xfrm>
            <a:off x="7216767" y="2348880"/>
            <a:ext cx="19688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l-SI" sz="1400" b="1" dirty="0" smtClean="0">
                <a:latin typeface="Times New Roman" pitchFamily="18" charset="0"/>
              </a:rPr>
              <a:t>e-gradivo pripravljeno</a:t>
            </a:r>
          </a:p>
          <a:p>
            <a:pPr algn="ctr"/>
            <a:r>
              <a:rPr lang="sl-SI" sz="1400" b="1" dirty="0" smtClean="0">
                <a:latin typeface="Times New Roman" pitchFamily="18" charset="0"/>
              </a:rPr>
              <a:t>v e-arhivu</a:t>
            </a:r>
            <a:endParaRPr lang="fr-FR" sz="1100" b="1" dirty="0">
              <a:latin typeface="Times New Roman" pitchFamily="18" charset="0"/>
            </a:endParaRPr>
          </a:p>
        </p:txBody>
      </p:sp>
      <p:sp>
        <p:nvSpPr>
          <p:cNvPr id="48" name="Text Box 45"/>
          <p:cNvSpPr txBox="1">
            <a:spLocks noChangeArrowheads="1"/>
          </p:cNvSpPr>
          <p:nvPr/>
        </p:nvSpPr>
        <p:spPr bwMode="auto">
          <a:xfrm>
            <a:off x="1151112" y="4968999"/>
            <a:ext cx="2282997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 i="1" dirty="0" smtClean="0">
                <a:latin typeface="Tms Rmn" charset="0"/>
              </a:rPr>
              <a:t> </a:t>
            </a:r>
            <a:endParaRPr lang="en-US" sz="1200" b="1" i="1" dirty="0">
              <a:latin typeface="Tms Rmn" charset="0"/>
            </a:endParaRPr>
          </a:p>
          <a:p>
            <a:r>
              <a:rPr lang="sl-SI" sz="1200" b="1" i="1" dirty="0" smtClean="0">
                <a:latin typeface="Tms Rmn" charset="0"/>
              </a:rPr>
              <a:t>Predlog  (osnutek) dogovora</a:t>
            </a:r>
            <a:endParaRPr lang="en-US" sz="1200" b="1" i="1" dirty="0">
              <a:solidFill>
                <a:srgbClr val="00279F"/>
              </a:solidFill>
              <a:latin typeface="Tms Rmn" charset="0"/>
            </a:endParaRPr>
          </a:p>
        </p:txBody>
      </p:sp>
      <p:sp>
        <p:nvSpPr>
          <p:cNvPr id="49" name="Text Box 46"/>
          <p:cNvSpPr txBox="1">
            <a:spLocks noChangeArrowheads="1"/>
          </p:cNvSpPr>
          <p:nvPr/>
        </p:nvSpPr>
        <p:spPr bwMode="auto">
          <a:xfrm>
            <a:off x="3383360" y="5196056"/>
            <a:ext cx="1682727" cy="27699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r>
              <a:rPr lang="sl-SI" sz="1200" i="1" dirty="0" smtClean="0">
                <a:latin typeface="Tms Rmn" charset="0"/>
              </a:rPr>
              <a:t>Dogovor o sprejemu</a:t>
            </a:r>
            <a:endParaRPr lang="en-US" sz="1800" i="1" dirty="0">
              <a:latin typeface="Tms Rmn" charset="0"/>
            </a:endParaRPr>
          </a:p>
        </p:txBody>
      </p:sp>
      <p:sp>
        <p:nvSpPr>
          <p:cNvPr id="50" name="Text Box 47"/>
          <p:cNvSpPr txBox="1">
            <a:spLocks noChangeArrowheads="1"/>
          </p:cNvSpPr>
          <p:nvPr/>
        </p:nvSpPr>
        <p:spPr bwMode="auto">
          <a:xfrm>
            <a:off x="5008386" y="3888879"/>
            <a:ext cx="1471318" cy="27699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r>
              <a:rPr lang="sl-SI" sz="1200" b="1" i="1" dirty="0" smtClean="0">
                <a:latin typeface="Tms Rmn" charset="0"/>
              </a:rPr>
              <a:t>Prenos  SIP</a:t>
            </a:r>
            <a:endParaRPr lang="fr-FR" sz="1200" b="1" i="1" dirty="0">
              <a:latin typeface="Tms Rmn" charset="0"/>
            </a:endParaRPr>
          </a:p>
        </p:txBody>
      </p:sp>
      <p:sp>
        <p:nvSpPr>
          <p:cNvPr id="51" name="Text Box 48"/>
          <p:cNvSpPr txBox="1">
            <a:spLocks noChangeArrowheads="1"/>
          </p:cNvSpPr>
          <p:nvPr/>
        </p:nvSpPr>
        <p:spPr bwMode="auto">
          <a:xfrm>
            <a:off x="6456186" y="5006900"/>
            <a:ext cx="1039067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sl-SI" sz="1200" b="1" i="1" dirty="0" smtClean="0">
                <a:latin typeface="Tms Rmn" charset="0"/>
              </a:rPr>
              <a:t>Zapisnik </a:t>
            </a:r>
          </a:p>
          <a:p>
            <a:r>
              <a:rPr lang="sl-SI" sz="1200" b="1" i="1" dirty="0" smtClean="0">
                <a:latin typeface="Tms Rmn" charset="0"/>
              </a:rPr>
              <a:t>o prevzemu</a:t>
            </a:r>
            <a:endParaRPr lang="fr-FR" sz="1200" b="1" i="1" dirty="0">
              <a:latin typeface="Tms Rmn" charset="0"/>
            </a:endParaRPr>
          </a:p>
        </p:txBody>
      </p:sp>
      <p:sp>
        <p:nvSpPr>
          <p:cNvPr id="53" name="Rectangle 50"/>
          <p:cNvSpPr>
            <a:spLocks noChangeArrowheads="1"/>
          </p:cNvSpPr>
          <p:nvPr/>
        </p:nvSpPr>
        <p:spPr bwMode="auto">
          <a:xfrm>
            <a:off x="591961" y="4367138"/>
            <a:ext cx="1158875" cy="59055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l-SI"/>
          </a:p>
        </p:txBody>
      </p:sp>
      <p:sp>
        <p:nvSpPr>
          <p:cNvPr id="54" name="AutoShape 5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76074" y="4367138"/>
            <a:ext cx="1447800" cy="590550"/>
          </a:xfrm>
          <a:prstGeom prst="actionButtonBlank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sl-SI" sz="1400" b="1" dirty="0" smtClean="0">
                <a:solidFill>
                  <a:schemeClr val="accent5">
                    <a:lumMod val="50000"/>
                  </a:schemeClr>
                </a:solidFill>
                <a:latin typeface="Tms Rmn" charset="0"/>
              </a:rPr>
              <a:t>Faza </a:t>
            </a:r>
          </a:p>
          <a:p>
            <a:pPr algn="ctr"/>
            <a:r>
              <a:rPr lang="sl-SI" sz="1400" b="1" dirty="0" smtClean="0">
                <a:solidFill>
                  <a:schemeClr val="accent5">
                    <a:lumMod val="50000"/>
                  </a:schemeClr>
                </a:solidFill>
                <a:latin typeface="Tms Rmn" charset="0"/>
              </a:rPr>
              <a:t>priprave</a:t>
            </a:r>
            <a:endParaRPr lang="en-US" sz="1400" b="1" dirty="0">
              <a:solidFill>
                <a:schemeClr val="accent5">
                  <a:lumMod val="50000"/>
                </a:schemeClr>
              </a:solidFill>
              <a:latin typeface="Tms Rmn" charset="0"/>
            </a:endParaRPr>
          </a:p>
        </p:txBody>
      </p:sp>
      <p:sp>
        <p:nvSpPr>
          <p:cNvPr id="55" name="Rectangle 52"/>
          <p:cNvSpPr>
            <a:spLocks noChangeArrowheads="1"/>
          </p:cNvSpPr>
          <p:nvPr/>
        </p:nvSpPr>
        <p:spPr bwMode="auto">
          <a:xfrm>
            <a:off x="2155649" y="4336975"/>
            <a:ext cx="1633537" cy="59055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l-SI"/>
          </a:p>
        </p:txBody>
      </p:sp>
      <p:sp>
        <p:nvSpPr>
          <p:cNvPr id="56" name="AutoShape 5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923874" y="4397300"/>
            <a:ext cx="2143125" cy="530225"/>
          </a:xfrm>
          <a:prstGeom prst="actionButtonBlank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sl-SI" sz="1400" b="1" dirty="0" smtClean="0">
                <a:solidFill>
                  <a:schemeClr val="accent5">
                    <a:lumMod val="50000"/>
                  </a:schemeClr>
                </a:solidFill>
                <a:latin typeface="Tms Rmn" charset="0"/>
              </a:rPr>
              <a:t>Faza formalne </a:t>
            </a:r>
          </a:p>
          <a:p>
            <a:pPr algn="ctr"/>
            <a:r>
              <a:rPr lang="sl-SI" sz="1400" b="1" dirty="0" smtClean="0">
                <a:solidFill>
                  <a:schemeClr val="accent5">
                    <a:lumMod val="50000"/>
                  </a:schemeClr>
                </a:solidFill>
                <a:latin typeface="Tms Rmn" charset="0"/>
              </a:rPr>
              <a:t>določitve</a:t>
            </a:r>
            <a:endParaRPr lang="en-US" sz="1400" b="1" dirty="0">
              <a:solidFill>
                <a:schemeClr val="accent5">
                  <a:lumMod val="50000"/>
                </a:schemeClr>
              </a:solidFill>
              <a:latin typeface="Tms Rmn" charset="0"/>
            </a:endParaRPr>
          </a:p>
        </p:txBody>
      </p:sp>
      <p:grpSp>
        <p:nvGrpSpPr>
          <p:cNvPr id="5" name="Group 54"/>
          <p:cNvGrpSpPr>
            <a:grpSpLocks/>
          </p:cNvGrpSpPr>
          <p:nvPr/>
        </p:nvGrpSpPr>
        <p:grpSpPr bwMode="auto">
          <a:xfrm>
            <a:off x="3776487" y="4278238"/>
            <a:ext cx="1679576" cy="590550"/>
            <a:chOff x="2352" y="1632"/>
            <a:chExt cx="1392" cy="480"/>
          </a:xfrm>
        </p:grpSpPr>
        <p:grpSp>
          <p:nvGrpSpPr>
            <p:cNvPr id="6" name="Group 55"/>
            <p:cNvGrpSpPr>
              <a:grpSpLocks/>
            </p:cNvGrpSpPr>
            <p:nvPr/>
          </p:nvGrpSpPr>
          <p:grpSpPr bwMode="auto">
            <a:xfrm>
              <a:off x="2640" y="1632"/>
              <a:ext cx="960" cy="480"/>
              <a:chOff x="2640" y="1632"/>
              <a:chExt cx="960" cy="480"/>
            </a:xfrm>
          </p:grpSpPr>
          <p:sp>
            <p:nvSpPr>
              <p:cNvPr id="198" name="Rectangle 56"/>
              <p:cNvSpPr>
                <a:spLocks noChangeArrowheads="1"/>
              </p:cNvSpPr>
              <p:nvPr/>
            </p:nvSpPr>
            <p:spPr bwMode="auto">
              <a:xfrm>
                <a:off x="2688" y="1680"/>
                <a:ext cx="864" cy="384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199" name="Rectangle 57"/>
              <p:cNvSpPr>
                <a:spLocks noChangeArrowheads="1"/>
              </p:cNvSpPr>
              <p:nvPr/>
            </p:nvSpPr>
            <p:spPr bwMode="auto">
              <a:xfrm>
                <a:off x="2736" y="1632"/>
                <a:ext cx="864" cy="384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200" name="Rectangle 58"/>
              <p:cNvSpPr>
                <a:spLocks noChangeArrowheads="1"/>
              </p:cNvSpPr>
              <p:nvPr/>
            </p:nvSpPr>
            <p:spPr bwMode="auto">
              <a:xfrm>
                <a:off x="2640" y="1728"/>
                <a:ext cx="864" cy="38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sl-SI"/>
              </a:p>
            </p:txBody>
          </p:sp>
        </p:grpSp>
        <p:sp>
          <p:nvSpPr>
            <p:cNvPr id="197" name="AutoShape 59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2352" y="1824"/>
              <a:ext cx="1392" cy="192"/>
            </a:xfrm>
            <a:prstGeom prst="actionButtonBlank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/>
              <a:r>
                <a:rPr lang="sl-SI" sz="1400" b="1" dirty="0" smtClean="0">
                  <a:solidFill>
                    <a:schemeClr val="accent5">
                      <a:lumMod val="50000"/>
                    </a:schemeClr>
                  </a:solidFill>
                  <a:latin typeface="Tms Rmn" charset="0"/>
                </a:rPr>
                <a:t>Faza</a:t>
              </a:r>
            </a:p>
            <a:p>
              <a:pPr algn="ctr"/>
              <a:r>
                <a:rPr lang="sl-SI" sz="1400" b="1" dirty="0" smtClean="0">
                  <a:solidFill>
                    <a:schemeClr val="accent5">
                      <a:lumMod val="50000"/>
                    </a:schemeClr>
                  </a:solidFill>
                  <a:latin typeface="Tms Rmn" charset="0"/>
                </a:rPr>
                <a:t>prenosa</a:t>
              </a:r>
              <a:endParaRPr lang="en-US" sz="1400" b="1" dirty="0">
                <a:solidFill>
                  <a:schemeClr val="accent5">
                    <a:lumMod val="50000"/>
                  </a:schemeClr>
                </a:solidFill>
                <a:latin typeface="Tms Rmn" charset="0"/>
              </a:endParaRPr>
            </a:p>
          </p:txBody>
        </p:sp>
      </p:grpSp>
      <p:grpSp>
        <p:nvGrpSpPr>
          <p:cNvPr id="7" name="Group 60"/>
          <p:cNvGrpSpPr>
            <a:grpSpLocks/>
          </p:cNvGrpSpPr>
          <p:nvPr/>
        </p:nvGrpSpPr>
        <p:grpSpPr bwMode="auto">
          <a:xfrm>
            <a:off x="4992511" y="4278238"/>
            <a:ext cx="2606675" cy="590550"/>
            <a:chOff x="2064" y="960"/>
            <a:chExt cx="2160" cy="480"/>
          </a:xfrm>
        </p:grpSpPr>
        <p:sp>
          <p:nvSpPr>
            <p:cNvPr id="192" name="Rectangle 61"/>
            <p:cNvSpPr>
              <a:spLocks noChangeArrowheads="1"/>
            </p:cNvSpPr>
            <p:nvPr/>
          </p:nvSpPr>
          <p:spPr bwMode="auto">
            <a:xfrm>
              <a:off x="2736" y="1008"/>
              <a:ext cx="912" cy="384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193" name="Rectangle 62"/>
            <p:cNvSpPr>
              <a:spLocks noChangeArrowheads="1"/>
            </p:cNvSpPr>
            <p:nvPr/>
          </p:nvSpPr>
          <p:spPr bwMode="auto">
            <a:xfrm>
              <a:off x="2784" y="960"/>
              <a:ext cx="912" cy="384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194" name="Rectangle 63"/>
            <p:cNvSpPr>
              <a:spLocks noChangeArrowheads="1"/>
            </p:cNvSpPr>
            <p:nvPr/>
          </p:nvSpPr>
          <p:spPr bwMode="auto">
            <a:xfrm>
              <a:off x="2688" y="1056"/>
              <a:ext cx="91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195" name="AutoShape 64">
              <a:hlinkClick r:id="rId3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2064" y="1152"/>
              <a:ext cx="2160" cy="192"/>
            </a:xfrm>
            <a:prstGeom prst="actionButtonBlank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/>
              <a:r>
                <a:rPr lang="sl-SI" sz="1400" b="1" dirty="0" smtClean="0">
                  <a:solidFill>
                    <a:schemeClr val="accent5">
                      <a:lumMod val="50000"/>
                    </a:schemeClr>
                  </a:solidFill>
                  <a:latin typeface="Tms Rmn" charset="0"/>
                </a:rPr>
                <a:t>Faza</a:t>
              </a:r>
            </a:p>
            <a:p>
              <a:pPr algn="ctr"/>
              <a:r>
                <a:rPr lang="sl-SI" sz="1400" b="1" dirty="0" err="1" smtClean="0">
                  <a:solidFill>
                    <a:schemeClr val="accent5">
                      <a:lumMod val="50000"/>
                    </a:schemeClr>
                  </a:solidFill>
                  <a:latin typeface="Tms Rmn" charset="0"/>
                </a:rPr>
                <a:t>validacije</a:t>
              </a:r>
              <a:endParaRPr lang="fr-FR" sz="1400" b="1" dirty="0">
                <a:solidFill>
                  <a:schemeClr val="accent5">
                    <a:lumMod val="50000"/>
                  </a:schemeClr>
                </a:solidFill>
                <a:latin typeface="Tms Rmn" charset="0"/>
              </a:endParaRPr>
            </a:p>
          </p:txBody>
        </p:sp>
      </p:grpSp>
      <p:sp>
        <p:nvSpPr>
          <p:cNvPr id="59" name="Line 65"/>
          <p:cNvSpPr>
            <a:spLocks noChangeShapeType="1"/>
          </p:cNvSpPr>
          <p:nvPr/>
        </p:nvSpPr>
        <p:spPr bwMode="auto">
          <a:xfrm>
            <a:off x="1750836" y="4632250"/>
            <a:ext cx="40481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sl-SI"/>
          </a:p>
        </p:txBody>
      </p:sp>
      <p:sp>
        <p:nvSpPr>
          <p:cNvPr id="60" name="Line 66"/>
          <p:cNvSpPr>
            <a:spLocks noChangeShapeType="1"/>
          </p:cNvSpPr>
          <p:nvPr/>
        </p:nvSpPr>
        <p:spPr bwMode="auto">
          <a:xfrm>
            <a:off x="3789186" y="4625900"/>
            <a:ext cx="334963" cy="63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sl-SI"/>
          </a:p>
        </p:txBody>
      </p:sp>
      <p:sp>
        <p:nvSpPr>
          <p:cNvPr id="61" name="Line 67"/>
          <p:cNvSpPr>
            <a:spLocks noChangeShapeType="1"/>
          </p:cNvSpPr>
          <p:nvPr/>
        </p:nvSpPr>
        <p:spPr bwMode="auto">
          <a:xfrm>
            <a:off x="5283024" y="4514775"/>
            <a:ext cx="46355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sl-SI"/>
          </a:p>
        </p:txBody>
      </p:sp>
      <p:sp>
        <p:nvSpPr>
          <p:cNvPr id="62" name="Line 68"/>
          <p:cNvSpPr>
            <a:spLocks noChangeShapeType="1"/>
          </p:cNvSpPr>
          <p:nvPr/>
        </p:nvSpPr>
        <p:spPr bwMode="auto">
          <a:xfrm flipH="1">
            <a:off x="5283024" y="4692575"/>
            <a:ext cx="46355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sl-SI"/>
          </a:p>
        </p:txBody>
      </p:sp>
      <p:sp>
        <p:nvSpPr>
          <p:cNvPr id="63" name="Text Box 69"/>
          <p:cNvSpPr txBox="1">
            <a:spLocks noChangeArrowheads="1"/>
          </p:cNvSpPr>
          <p:nvPr/>
        </p:nvSpPr>
        <p:spPr bwMode="auto">
          <a:xfrm>
            <a:off x="4895528" y="5196056"/>
            <a:ext cx="1563248" cy="27699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sl-SI" sz="1200" b="1" i="1" dirty="0" smtClean="0">
                <a:latin typeface="Tms Rmn" charset="0"/>
              </a:rPr>
              <a:t>Izjeme, odstopanja</a:t>
            </a:r>
            <a:endParaRPr lang="fr-FR" sz="1200" b="1" i="1" dirty="0">
              <a:solidFill>
                <a:srgbClr val="00279F"/>
              </a:solidFill>
              <a:latin typeface="Tms Rmn" charset="0"/>
            </a:endParaRPr>
          </a:p>
        </p:txBody>
      </p:sp>
      <p:sp>
        <p:nvSpPr>
          <p:cNvPr id="64" name="Text Box 70"/>
          <p:cNvSpPr txBox="1">
            <a:spLocks noChangeArrowheads="1"/>
          </p:cNvSpPr>
          <p:nvPr/>
        </p:nvSpPr>
        <p:spPr bwMode="auto">
          <a:xfrm rot="20965244">
            <a:off x="6316734" y="3057612"/>
            <a:ext cx="16446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sl-SI" sz="1400" b="1" dirty="0" err="1" smtClean="0">
                <a:latin typeface="Times New Roman" pitchFamily="18" charset="0"/>
              </a:rPr>
              <a:t>Validacija</a:t>
            </a:r>
            <a:r>
              <a:rPr lang="sl-SI" sz="1400" b="1" dirty="0" smtClean="0">
                <a:latin typeface="Times New Roman" pitchFamily="18" charset="0"/>
              </a:rPr>
              <a:t> prenesenih  SIP</a:t>
            </a:r>
            <a:endParaRPr lang="en-US" sz="1400" dirty="0">
              <a:latin typeface="Times New Roman" pitchFamily="18" charset="0"/>
            </a:endParaRPr>
          </a:p>
        </p:txBody>
      </p:sp>
      <p:sp>
        <p:nvSpPr>
          <p:cNvPr id="65" name="Text Box 71"/>
          <p:cNvSpPr txBox="1">
            <a:spLocks noChangeArrowheads="1"/>
          </p:cNvSpPr>
          <p:nvPr/>
        </p:nvSpPr>
        <p:spPr bwMode="auto">
          <a:xfrm rot="20663542">
            <a:off x="871117" y="3060255"/>
            <a:ext cx="1720343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1"/>
              </a:buClr>
              <a:buSzPts val="1200"/>
              <a:buFont typeface="Tms Rmn" charset="0"/>
              <a:buNone/>
            </a:pPr>
            <a:r>
              <a:rPr lang="sl-SI" sz="1400" b="1" dirty="0" smtClean="0">
                <a:latin typeface="Times New Roman" pitchFamily="18" charset="0"/>
              </a:rPr>
              <a:t>Določitev e-gradiva </a:t>
            </a:r>
          </a:p>
          <a:p>
            <a:pPr>
              <a:buClr>
                <a:schemeClr val="tx1"/>
              </a:buClr>
              <a:buSzPts val="1200"/>
              <a:buFont typeface="Tms Rmn" charset="0"/>
              <a:buNone/>
            </a:pPr>
            <a:r>
              <a:rPr lang="sl-SI" sz="1400" b="1" dirty="0" smtClean="0">
                <a:latin typeface="Times New Roman" pitchFamily="18" charset="0"/>
              </a:rPr>
              <a:t>za prenos v e-arhiv</a:t>
            </a:r>
            <a:endParaRPr lang="en-US" sz="1400" b="1" dirty="0">
              <a:latin typeface="Times New Roman" pitchFamily="18" charset="0"/>
            </a:endParaRPr>
          </a:p>
        </p:txBody>
      </p:sp>
      <p:sp>
        <p:nvSpPr>
          <p:cNvPr id="66" name="Text Box 72"/>
          <p:cNvSpPr txBox="1">
            <a:spLocks noChangeArrowheads="1"/>
          </p:cNvSpPr>
          <p:nvPr/>
        </p:nvSpPr>
        <p:spPr bwMode="auto">
          <a:xfrm rot="20701468">
            <a:off x="2447274" y="2699945"/>
            <a:ext cx="4106573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  <a:buSzPts val="1200"/>
              <a:buFont typeface="Tms Rmn" charset="0"/>
              <a:buNone/>
            </a:pPr>
            <a:r>
              <a:rPr lang="sl-SI" sz="1400" b="1" dirty="0" smtClean="0">
                <a:latin typeface="Times New Roman" pitchFamily="18" charset="0"/>
              </a:rPr>
              <a:t>Razvoj sporazuma </a:t>
            </a:r>
            <a:r>
              <a:rPr lang="en-US" sz="1400" b="1" dirty="0" smtClean="0">
                <a:latin typeface="Times New Roman" pitchFamily="18" charset="0"/>
              </a:rPr>
              <a:t>(</a:t>
            </a:r>
            <a:r>
              <a:rPr lang="sl-SI" sz="1400" b="1" dirty="0" smtClean="0">
                <a:latin typeface="Times New Roman" pitchFamily="18" charset="0"/>
              </a:rPr>
              <a:t>način dostave</a:t>
            </a:r>
          </a:p>
          <a:p>
            <a:pPr>
              <a:buClr>
                <a:schemeClr val="tx1"/>
              </a:buClr>
              <a:buSzPts val="1200"/>
              <a:buFont typeface="Tms Rmn" charset="0"/>
              <a:buNone/>
            </a:pPr>
            <a:r>
              <a:rPr lang="sl-SI" sz="1400" b="1" dirty="0" smtClean="0">
                <a:latin typeface="Times New Roman" pitchFamily="18" charset="0"/>
              </a:rPr>
              <a:t> e-gradiva,  dopolnilni elementi, urnik,..)   </a:t>
            </a:r>
            <a:r>
              <a:rPr lang="sl-SI" sz="2000" b="1" baseline="30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“DONI”</a:t>
            </a:r>
            <a:endParaRPr lang="en-US" sz="2000" b="1" baseline="30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67" name="Text Box 73"/>
          <p:cNvSpPr txBox="1">
            <a:spLocks noChangeArrowheads="1"/>
          </p:cNvSpPr>
          <p:nvPr/>
        </p:nvSpPr>
        <p:spPr bwMode="auto">
          <a:xfrm rot="20789336">
            <a:off x="4465701" y="3196577"/>
            <a:ext cx="1927066" cy="30777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1"/>
              </a:buClr>
              <a:buSzPts val="1200"/>
              <a:buFont typeface="Tms Rmn" charset="0"/>
              <a:buNone/>
            </a:pPr>
            <a:r>
              <a:rPr lang="sl-SI" sz="1400" b="1" dirty="0" smtClean="0">
                <a:latin typeface="Times New Roman" pitchFamily="18" charset="0"/>
              </a:rPr>
              <a:t>Dejanski prenos </a:t>
            </a:r>
            <a:r>
              <a:rPr lang="sl-SI" sz="1400" b="1" dirty="0" err="1" smtClean="0">
                <a:latin typeface="Times New Roman" pitchFamily="18" charset="0"/>
              </a:rPr>
              <a:t>SIPov</a:t>
            </a:r>
            <a:endParaRPr lang="en-US" sz="1600" dirty="0">
              <a:solidFill>
                <a:srgbClr val="00279F"/>
              </a:solidFill>
              <a:latin typeface="Times New Roman" pitchFamily="18" charset="0"/>
            </a:endParaRPr>
          </a:p>
        </p:txBody>
      </p:sp>
      <p:sp>
        <p:nvSpPr>
          <p:cNvPr id="69" name="Line 75"/>
          <p:cNvSpPr>
            <a:spLocks noChangeShapeType="1"/>
          </p:cNvSpPr>
          <p:nvPr/>
        </p:nvSpPr>
        <p:spPr bwMode="auto">
          <a:xfrm>
            <a:off x="1287286" y="3806750"/>
            <a:ext cx="0" cy="590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sl-SI"/>
          </a:p>
        </p:txBody>
      </p:sp>
      <p:sp>
        <p:nvSpPr>
          <p:cNvPr id="70" name="Line 76"/>
          <p:cNvSpPr>
            <a:spLocks noChangeShapeType="1"/>
          </p:cNvSpPr>
          <p:nvPr/>
        </p:nvSpPr>
        <p:spPr bwMode="auto">
          <a:xfrm>
            <a:off x="3082749" y="3806750"/>
            <a:ext cx="0" cy="53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sl-SI"/>
          </a:p>
        </p:txBody>
      </p:sp>
      <p:sp>
        <p:nvSpPr>
          <p:cNvPr id="71" name="Line 77"/>
          <p:cNvSpPr>
            <a:spLocks noChangeShapeType="1"/>
          </p:cNvSpPr>
          <p:nvPr/>
        </p:nvSpPr>
        <p:spPr bwMode="auto">
          <a:xfrm>
            <a:off x="4760736" y="3806750"/>
            <a:ext cx="0" cy="471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sl-SI"/>
          </a:p>
        </p:txBody>
      </p:sp>
      <p:sp>
        <p:nvSpPr>
          <p:cNvPr id="72" name="Line 78"/>
          <p:cNvSpPr>
            <a:spLocks noChangeShapeType="1"/>
          </p:cNvSpPr>
          <p:nvPr/>
        </p:nvSpPr>
        <p:spPr bwMode="auto">
          <a:xfrm>
            <a:off x="6499049" y="3806750"/>
            <a:ext cx="0" cy="471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sl-SI"/>
          </a:p>
        </p:txBody>
      </p:sp>
      <p:sp>
        <p:nvSpPr>
          <p:cNvPr id="73" name="Line 79"/>
          <p:cNvSpPr>
            <a:spLocks noChangeShapeType="1"/>
          </p:cNvSpPr>
          <p:nvPr/>
        </p:nvSpPr>
        <p:spPr bwMode="auto">
          <a:xfrm flipH="1" flipV="1">
            <a:off x="8153054" y="2841060"/>
            <a:ext cx="19345" cy="132481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sl-SI"/>
          </a:p>
        </p:txBody>
      </p:sp>
      <p:grpSp>
        <p:nvGrpSpPr>
          <p:cNvPr id="8" name="Skupina 42"/>
          <p:cNvGrpSpPr/>
          <p:nvPr/>
        </p:nvGrpSpPr>
        <p:grpSpPr>
          <a:xfrm>
            <a:off x="7826885" y="4392935"/>
            <a:ext cx="1137603" cy="1219583"/>
            <a:chOff x="8181365" y="5764793"/>
            <a:chExt cx="1137603" cy="1219583"/>
          </a:xfrm>
        </p:grpSpPr>
        <p:sp>
          <p:nvSpPr>
            <p:cNvPr id="75" name="object 8"/>
            <p:cNvSpPr/>
            <p:nvPr/>
          </p:nvSpPr>
          <p:spPr>
            <a:xfrm>
              <a:off x="8918308" y="6652691"/>
              <a:ext cx="400660" cy="308610"/>
            </a:xfrm>
            <a:custGeom>
              <a:avLst/>
              <a:gdLst/>
              <a:ahLst/>
              <a:cxnLst/>
              <a:rect l="l" t="t" r="r" b="b"/>
              <a:pathLst>
                <a:path w="396240" h="308609">
                  <a:moveTo>
                    <a:pt x="396011" y="168109"/>
                  </a:moveTo>
                  <a:lnTo>
                    <a:pt x="323634" y="0"/>
                  </a:lnTo>
                  <a:lnTo>
                    <a:pt x="0" y="138912"/>
                  </a:lnTo>
                  <a:lnTo>
                    <a:pt x="73380" y="308025"/>
                  </a:lnTo>
                  <a:lnTo>
                    <a:pt x="396011" y="168109"/>
                  </a:lnTo>
                  <a:close/>
                </a:path>
              </a:pathLst>
            </a:custGeom>
            <a:solidFill>
              <a:srgbClr val="965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9"/>
            <p:cNvSpPr/>
            <p:nvPr/>
          </p:nvSpPr>
          <p:spPr>
            <a:xfrm>
              <a:off x="9206191" y="6652031"/>
              <a:ext cx="109898" cy="21512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10"/>
            <p:cNvSpPr/>
            <p:nvPr/>
          </p:nvSpPr>
          <p:spPr>
            <a:xfrm>
              <a:off x="8919565" y="6652691"/>
              <a:ext cx="399376" cy="215265"/>
            </a:xfrm>
            <a:custGeom>
              <a:avLst/>
              <a:gdLst/>
              <a:ahLst/>
              <a:cxnLst/>
              <a:rect l="l" t="t" r="r" b="b"/>
              <a:pathLst>
                <a:path w="394970" h="215265">
                  <a:moveTo>
                    <a:pt x="286867" y="15793"/>
                  </a:moveTo>
                  <a:lnTo>
                    <a:pt x="286867" y="15366"/>
                  </a:lnTo>
                  <a:lnTo>
                    <a:pt x="0" y="138925"/>
                  </a:lnTo>
                  <a:lnTo>
                    <a:pt x="286867" y="15793"/>
                  </a:lnTo>
                  <a:close/>
                </a:path>
                <a:path w="394970" h="215265">
                  <a:moveTo>
                    <a:pt x="394093" y="168396"/>
                  </a:moveTo>
                  <a:lnTo>
                    <a:pt x="394093" y="167843"/>
                  </a:lnTo>
                  <a:lnTo>
                    <a:pt x="285800" y="214807"/>
                  </a:lnTo>
                  <a:lnTo>
                    <a:pt x="287858" y="214464"/>
                  </a:lnTo>
                  <a:lnTo>
                    <a:pt x="394093" y="168396"/>
                  </a:lnTo>
                  <a:close/>
                </a:path>
                <a:path w="394970" h="215265">
                  <a:moveTo>
                    <a:pt x="394754" y="168109"/>
                  </a:moveTo>
                  <a:lnTo>
                    <a:pt x="322376" y="0"/>
                  </a:lnTo>
                  <a:lnTo>
                    <a:pt x="286816" y="15265"/>
                  </a:lnTo>
                  <a:lnTo>
                    <a:pt x="286867" y="15793"/>
                  </a:lnTo>
                  <a:lnTo>
                    <a:pt x="322122" y="660"/>
                  </a:lnTo>
                  <a:lnTo>
                    <a:pt x="394093" y="167843"/>
                  </a:lnTo>
                  <a:lnTo>
                    <a:pt x="394093" y="168396"/>
                  </a:lnTo>
                  <a:lnTo>
                    <a:pt x="394754" y="168109"/>
                  </a:lnTo>
                  <a:close/>
                </a:path>
              </a:pathLst>
            </a:custGeom>
            <a:solidFill>
              <a:srgbClr val="965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11"/>
            <p:cNvSpPr/>
            <p:nvPr/>
          </p:nvSpPr>
          <p:spPr>
            <a:xfrm>
              <a:off x="9154502" y="6727176"/>
              <a:ext cx="80903" cy="92710"/>
            </a:xfrm>
            <a:custGeom>
              <a:avLst/>
              <a:gdLst/>
              <a:ahLst/>
              <a:cxnLst/>
              <a:rect l="l" t="t" r="r" b="b"/>
              <a:pathLst>
                <a:path w="80009" h="92709">
                  <a:moveTo>
                    <a:pt x="79400" y="16103"/>
                  </a:moveTo>
                  <a:lnTo>
                    <a:pt x="53276" y="0"/>
                  </a:lnTo>
                  <a:lnTo>
                    <a:pt x="0" y="75501"/>
                  </a:lnTo>
                  <a:lnTo>
                    <a:pt x="22123" y="92608"/>
                  </a:lnTo>
                  <a:lnTo>
                    <a:pt x="79400" y="16103"/>
                  </a:lnTo>
                  <a:close/>
                </a:path>
              </a:pathLst>
            </a:custGeom>
            <a:solidFill>
              <a:srgbClr val="AF1D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12"/>
            <p:cNvSpPr/>
            <p:nvPr/>
          </p:nvSpPr>
          <p:spPr>
            <a:xfrm>
              <a:off x="9153816" y="6726504"/>
              <a:ext cx="82187" cy="93980"/>
            </a:xfrm>
            <a:custGeom>
              <a:avLst/>
              <a:gdLst/>
              <a:ahLst/>
              <a:cxnLst/>
              <a:rect l="l" t="t" r="r" b="b"/>
              <a:pathLst>
                <a:path w="81279" h="93979">
                  <a:moveTo>
                    <a:pt x="80086" y="17633"/>
                  </a:moveTo>
                  <a:lnTo>
                    <a:pt x="80086" y="16776"/>
                  </a:lnTo>
                  <a:lnTo>
                    <a:pt x="22809" y="93281"/>
                  </a:lnTo>
                  <a:lnTo>
                    <a:pt x="685" y="76174"/>
                  </a:lnTo>
                  <a:lnTo>
                    <a:pt x="279" y="75882"/>
                  </a:lnTo>
                  <a:lnTo>
                    <a:pt x="0" y="76276"/>
                  </a:lnTo>
                  <a:lnTo>
                    <a:pt x="22898" y="93992"/>
                  </a:lnTo>
                  <a:lnTo>
                    <a:pt x="80086" y="17633"/>
                  </a:lnTo>
                  <a:close/>
                </a:path>
                <a:path w="81279" h="93979">
                  <a:moveTo>
                    <a:pt x="80822" y="16649"/>
                  </a:moveTo>
                  <a:lnTo>
                    <a:pt x="53822" y="0"/>
                  </a:lnTo>
                  <a:lnTo>
                    <a:pt x="279" y="75882"/>
                  </a:lnTo>
                  <a:lnTo>
                    <a:pt x="685" y="76174"/>
                  </a:lnTo>
                  <a:lnTo>
                    <a:pt x="53962" y="673"/>
                  </a:lnTo>
                  <a:lnTo>
                    <a:pt x="80086" y="16776"/>
                  </a:lnTo>
                  <a:lnTo>
                    <a:pt x="80086" y="17633"/>
                  </a:lnTo>
                  <a:lnTo>
                    <a:pt x="80822" y="16649"/>
                  </a:lnTo>
                  <a:close/>
                </a:path>
              </a:pathLst>
            </a:custGeom>
            <a:solidFill>
              <a:srgbClr val="965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13"/>
            <p:cNvSpPr/>
            <p:nvPr/>
          </p:nvSpPr>
          <p:spPr>
            <a:xfrm>
              <a:off x="9154502" y="6727176"/>
              <a:ext cx="80903" cy="92710"/>
            </a:xfrm>
            <a:custGeom>
              <a:avLst/>
              <a:gdLst/>
              <a:ahLst/>
              <a:cxnLst/>
              <a:rect l="l" t="t" r="r" b="b"/>
              <a:pathLst>
                <a:path w="80009" h="92709">
                  <a:moveTo>
                    <a:pt x="79400" y="16103"/>
                  </a:moveTo>
                  <a:lnTo>
                    <a:pt x="53276" y="0"/>
                  </a:lnTo>
                  <a:lnTo>
                    <a:pt x="0" y="75501"/>
                  </a:lnTo>
                  <a:lnTo>
                    <a:pt x="698" y="76041"/>
                  </a:lnTo>
                  <a:lnTo>
                    <a:pt x="698" y="75399"/>
                  </a:lnTo>
                  <a:lnTo>
                    <a:pt x="53416" y="685"/>
                  </a:lnTo>
                  <a:lnTo>
                    <a:pt x="78676" y="16256"/>
                  </a:lnTo>
                  <a:lnTo>
                    <a:pt x="78676" y="17070"/>
                  </a:lnTo>
                  <a:lnTo>
                    <a:pt x="79400" y="16103"/>
                  </a:lnTo>
                  <a:close/>
                </a:path>
                <a:path w="80009" h="92709">
                  <a:moveTo>
                    <a:pt x="78676" y="17070"/>
                  </a:moveTo>
                  <a:lnTo>
                    <a:pt x="78676" y="16256"/>
                  </a:lnTo>
                  <a:lnTo>
                    <a:pt x="22021" y="91897"/>
                  </a:lnTo>
                  <a:lnTo>
                    <a:pt x="698" y="75399"/>
                  </a:lnTo>
                  <a:lnTo>
                    <a:pt x="698" y="76041"/>
                  </a:lnTo>
                  <a:lnTo>
                    <a:pt x="22123" y="92608"/>
                  </a:lnTo>
                  <a:lnTo>
                    <a:pt x="78676" y="17070"/>
                  </a:lnTo>
                  <a:close/>
                </a:path>
              </a:pathLst>
            </a:custGeom>
            <a:solidFill>
              <a:srgbClr val="AF1D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14"/>
            <p:cNvSpPr/>
            <p:nvPr/>
          </p:nvSpPr>
          <p:spPr>
            <a:xfrm>
              <a:off x="8825851" y="6452374"/>
              <a:ext cx="384608" cy="339725"/>
            </a:xfrm>
            <a:custGeom>
              <a:avLst/>
              <a:gdLst/>
              <a:ahLst/>
              <a:cxnLst/>
              <a:rect l="l" t="t" r="r" b="b"/>
              <a:pathLst>
                <a:path w="380365" h="339725">
                  <a:moveTo>
                    <a:pt x="379920" y="215417"/>
                  </a:moveTo>
                  <a:lnTo>
                    <a:pt x="287451" y="0"/>
                  </a:lnTo>
                  <a:lnTo>
                    <a:pt x="0" y="123812"/>
                  </a:lnTo>
                  <a:lnTo>
                    <a:pt x="92468" y="339229"/>
                  </a:lnTo>
                  <a:lnTo>
                    <a:pt x="379920" y="215417"/>
                  </a:lnTo>
                  <a:close/>
                </a:path>
              </a:pathLst>
            </a:custGeom>
            <a:solidFill>
              <a:srgbClr val="D7A8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15"/>
            <p:cNvSpPr/>
            <p:nvPr/>
          </p:nvSpPr>
          <p:spPr>
            <a:xfrm>
              <a:off x="9113760" y="6453238"/>
              <a:ext cx="93461" cy="2144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16"/>
            <p:cNvSpPr/>
            <p:nvPr/>
          </p:nvSpPr>
          <p:spPr>
            <a:xfrm>
              <a:off x="8826499" y="6570751"/>
              <a:ext cx="45719" cy="50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17"/>
            <p:cNvSpPr/>
            <p:nvPr/>
          </p:nvSpPr>
          <p:spPr>
            <a:xfrm>
              <a:off x="8919324" y="6667487"/>
              <a:ext cx="290260" cy="12368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18"/>
            <p:cNvSpPr/>
            <p:nvPr/>
          </p:nvSpPr>
          <p:spPr>
            <a:xfrm>
              <a:off x="8919324" y="6667957"/>
              <a:ext cx="290864" cy="123825"/>
            </a:xfrm>
            <a:custGeom>
              <a:avLst/>
              <a:gdLst/>
              <a:ahLst/>
              <a:cxnLst/>
              <a:rect l="l" t="t" r="r" b="b"/>
              <a:pathLst>
                <a:path w="287654" h="123825">
                  <a:moveTo>
                    <a:pt x="287108" y="101"/>
                  </a:moveTo>
                  <a:lnTo>
                    <a:pt x="0" y="123215"/>
                  </a:lnTo>
                  <a:lnTo>
                    <a:pt x="203" y="123672"/>
                  </a:lnTo>
                  <a:lnTo>
                    <a:pt x="287108" y="101"/>
                  </a:lnTo>
                  <a:close/>
                </a:path>
              </a:pathLst>
            </a:custGeom>
            <a:solidFill>
              <a:srgbClr val="965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19"/>
            <p:cNvSpPr/>
            <p:nvPr/>
          </p:nvSpPr>
          <p:spPr>
            <a:xfrm>
              <a:off x="8826703" y="6453428"/>
              <a:ext cx="383324" cy="337820"/>
            </a:xfrm>
            <a:custGeom>
              <a:avLst/>
              <a:gdLst/>
              <a:ahLst/>
              <a:cxnLst/>
              <a:rect l="l" t="t" r="r" b="b"/>
              <a:pathLst>
                <a:path w="379095" h="337820">
                  <a:moveTo>
                    <a:pt x="378409" y="214647"/>
                  </a:moveTo>
                  <a:lnTo>
                    <a:pt x="378409" y="214096"/>
                  </a:lnTo>
                  <a:lnTo>
                    <a:pt x="92430" y="337273"/>
                  </a:lnTo>
                  <a:lnTo>
                    <a:pt x="92621" y="337743"/>
                  </a:lnTo>
                  <a:lnTo>
                    <a:pt x="378409" y="214647"/>
                  </a:lnTo>
                  <a:close/>
                </a:path>
                <a:path w="379095" h="337820">
                  <a:moveTo>
                    <a:pt x="379069" y="214363"/>
                  </a:moveTo>
                  <a:lnTo>
                    <a:pt x="287058" y="0"/>
                  </a:lnTo>
                  <a:lnTo>
                    <a:pt x="286588" y="203"/>
                  </a:lnTo>
                  <a:lnTo>
                    <a:pt x="378409" y="214096"/>
                  </a:lnTo>
                  <a:lnTo>
                    <a:pt x="378409" y="214647"/>
                  </a:lnTo>
                  <a:lnTo>
                    <a:pt x="379069" y="214363"/>
                  </a:lnTo>
                  <a:close/>
                </a:path>
                <a:path w="379095" h="337820">
                  <a:moveTo>
                    <a:pt x="10896" y="118249"/>
                  </a:moveTo>
                  <a:lnTo>
                    <a:pt x="10693" y="117792"/>
                  </a:lnTo>
                  <a:lnTo>
                    <a:pt x="0" y="122389"/>
                  </a:lnTo>
                  <a:lnTo>
                    <a:pt x="203" y="122859"/>
                  </a:lnTo>
                  <a:lnTo>
                    <a:pt x="10896" y="118249"/>
                  </a:lnTo>
                  <a:close/>
                </a:path>
              </a:pathLst>
            </a:custGeom>
            <a:solidFill>
              <a:srgbClr val="D7A8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20"/>
            <p:cNvSpPr/>
            <p:nvPr/>
          </p:nvSpPr>
          <p:spPr>
            <a:xfrm>
              <a:off x="8911285" y="6620484"/>
              <a:ext cx="139332" cy="109220"/>
            </a:xfrm>
            <a:custGeom>
              <a:avLst/>
              <a:gdLst/>
              <a:ahLst/>
              <a:cxnLst/>
              <a:rect l="l" t="t" r="r" b="b"/>
              <a:pathLst>
                <a:path w="137795" h="109220">
                  <a:moveTo>
                    <a:pt x="137693" y="60388"/>
                  </a:moveTo>
                  <a:lnTo>
                    <a:pt x="111556" y="0"/>
                  </a:lnTo>
                  <a:lnTo>
                    <a:pt x="0" y="48310"/>
                  </a:lnTo>
                  <a:lnTo>
                    <a:pt x="26123" y="108711"/>
                  </a:lnTo>
                  <a:lnTo>
                    <a:pt x="137693" y="60388"/>
                  </a:lnTo>
                  <a:close/>
                </a:path>
              </a:pathLst>
            </a:custGeom>
            <a:solidFill>
              <a:srgbClr val="195F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21"/>
            <p:cNvSpPr/>
            <p:nvPr/>
          </p:nvSpPr>
          <p:spPr>
            <a:xfrm>
              <a:off x="8910625" y="6630123"/>
              <a:ext cx="140616" cy="100330"/>
            </a:xfrm>
            <a:custGeom>
              <a:avLst/>
              <a:gdLst/>
              <a:ahLst/>
              <a:cxnLst/>
              <a:rect l="l" t="t" r="r" b="b"/>
              <a:pathLst>
                <a:path w="139065" h="100329">
                  <a:moveTo>
                    <a:pt x="89547" y="177"/>
                  </a:moveTo>
                  <a:lnTo>
                    <a:pt x="88709" y="0"/>
                  </a:lnTo>
                  <a:lnTo>
                    <a:pt x="0" y="38417"/>
                  </a:lnTo>
                  <a:lnTo>
                    <a:pt x="660" y="39943"/>
                  </a:lnTo>
                  <a:lnTo>
                    <a:pt x="660" y="38671"/>
                  </a:lnTo>
                  <a:lnTo>
                    <a:pt x="89547" y="177"/>
                  </a:lnTo>
                  <a:close/>
                </a:path>
                <a:path w="139065" h="100329">
                  <a:moveTo>
                    <a:pt x="138353" y="51301"/>
                  </a:moveTo>
                  <a:lnTo>
                    <a:pt x="138353" y="50749"/>
                  </a:lnTo>
                  <a:lnTo>
                    <a:pt x="26784" y="99072"/>
                  </a:lnTo>
                  <a:lnTo>
                    <a:pt x="660" y="38671"/>
                  </a:lnTo>
                  <a:lnTo>
                    <a:pt x="660" y="39943"/>
                  </a:lnTo>
                  <a:lnTo>
                    <a:pt x="26530" y="99733"/>
                  </a:lnTo>
                  <a:lnTo>
                    <a:pt x="138353" y="51301"/>
                  </a:lnTo>
                  <a:close/>
                </a:path>
                <a:path w="139065" h="100329">
                  <a:moveTo>
                    <a:pt x="139014" y="51015"/>
                  </a:moveTo>
                  <a:lnTo>
                    <a:pt x="119849" y="6705"/>
                  </a:lnTo>
                  <a:lnTo>
                    <a:pt x="119240" y="6578"/>
                  </a:lnTo>
                  <a:lnTo>
                    <a:pt x="138353" y="50749"/>
                  </a:lnTo>
                  <a:lnTo>
                    <a:pt x="138353" y="51301"/>
                  </a:lnTo>
                  <a:lnTo>
                    <a:pt x="139014" y="51015"/>
                  </a:lnTo>
                  <a:close/>
                </a:path>
              </a:pathLst>
            </a:custGeom>
            <a:solidFill>
              <a:srgbClr val="D7A8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22"/>
            <p:cNvSpPr/>
            <p:nvPr/>
          </p:nvSpPr>
          <p:spPr>
            <a:xfrm>
              <a:off x="8911285" y="6630301"/>
              <a:ext cx="139332" cy="99060"/>
            </a:xfrm>
            <a:custGeom>
              <a:avLst/>
              <a:gdLst/>
              <a:ahLst/>
              <a:cxnLst/>
              <a:rect l="l" t="t" r="r" b="b"/>
              <a:pathLst>
                <a:path w="137795" h="99059">
                  <a:moveTo>
                    <a:pt x="89725" y="177"/>
                  </a:moveTo>
                  <a:lnTo>
                    <a:pt x="88887" y="0"/>
                  </a:lnTo>
                  <a:lnTo>
                    <a:pt x="0" y="38493"/>
                  </a:lnTo>
                  <a:lnTo>
                    <a:pt x="660" y="40020"/>
                  </a:lnTo>
                  <a:lnTo>
                    <a:pt x="660" y="38760"/>
                  </a:lnTo>
                  <a:lnTo>
                    <a:pt x="89725" y="177"/>
                  </a:lnTo>
                  <a:close/>
                </a:path>
                <a:path w="137795" h="99059">
                  <a:moveTo>
                    <a:pt x="137033" y="50857"/>
                  </a:moveTo>
                  <a:lnTo>
                    <a:pt x="137033" y="50317"/>
                  </a:lnTo>
                  <a:lnTo>
                    <a:pt x="26390" y="98234"/>
                  </a:lnTo>
                  <a:lnTo>
                    <a:pt x="660" y="38760"/>
                  </a:lnTo>
                  <a:lnTo>
                    <a:pt x="660" y="40020"/>
                  </a:lnTo>
                  <a:lnTo>
                    <a:pt x="26123" y="98894"/>
                  </a:lnTo>
                  <a:lnTo>
                    <a:pt x="137033" y="50857"/>
                  </a:lnTo>
                  <a:close/>
                </a:path>
                <a:path w="137795" h="99059">
                  <a:moveTo>
                    <a:pt x="137693" y="50571"/>
                  </a:moveTo>
                  <a:lnTo>
                    <a:pt x="118579" y="6400"/>
                  </a:lnTo>
                  <a:lnTo>
                    <a:pt x="117970" y="6273"/>
                  </a:lnTo>
                  <a:lnTo>
                    <a:pt x="137033" y="50317"/>
                  </a:lnTo>
                  <a:lnTo>
                    <a:pt x="137033" y="50857"/>
                  </a:lnTo>
                  <a:lnTo>
                    <a:pt x="137693" y="50571"/>
                  </a:lnTo>
                  <a:close/>
                </a:path>
              </a:pathLst>
            </a:custGeom>
            <a:solidFill>
              <a:srgbClr val="195F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23"/>
            <p:cNvSpPr/>
            <p:nvPr/>
          </p:nvSpPr>
          <p:spPr>
            <a:xfrm>
              <a:off x="8926359" y="6636587"/>
              <a:ext cx="109154" cy="76835"/>
            </a:xfrm>
            <a:custGeom>
              <a:avLst/>
              <a:gdLst/>
              <a:ahLst/>
              <a:cxnLst/>
              <a:rect l="l" t="t" r="r" b="b"/>
              <a:pathLst>
                <a:path w="107950" h="76834">
                  <a:moveTo>
                    <a:pt x="107543" y="38252"/>
                  </a:moveTo>
                  <a:lnTo>
                    <a:pt x="90462" y="0"/>
                  </a:lnTo>
                  <a:lnTo>
                    <a:pt x="0" y="39255"/>
                  </a:lnTo>
                  <a:lnTo>
                    <a:pt x="17081" y="76504"/>
                  </a:lnTo>
                  <a:lnTo>
                    <a:pt x="107543" y="382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24"/>
            <p:cNvSpPr/>
            <p:nvPr/>
          </p:nvSpPr>
          <p:spPr>
            <a:xfrm>
              <a:off x="8925686" y="6635927"/>
              <a:ext cx="110438" cy="78105"/>
            </a:xfrm>
            <a:custGeom>
              <a:avLst/>
              <a:gdLst/>
              <a:ahLst/>
              <a:cxnLst/>
              <a:rect l="l" t="t" r="r" b="b"/>
              <a:pathLst>
                <a:path w="109220" h="78104">
                  <a:moveTo>
                    <a:pt x="108889" y="39179"/>
                  </a:moveTo>
                  <a:lnTo>
                    <a:pt x="91389" y="0"/>
                  </a:lnTo>
                  <a:lnTo>
                    <a:pt x="0" y="39662"/>
                  </a:lnTo>
                  <a:lnTo>
                    <a:pt x="673" y="41128"/>
                  </a:lnTo>
                  <a:lnTo>
                    <a:pt x="673" y="39916"/>
                  </a:lnTo>
                  <a:lnTo>
                    <a:pt x="91135" y="660"/>
                  </a:lnTo>
                  <a:lnTo>
                    <a:pt x="108216" y="38912"/>
                  </a:lnTo>
                  <a:lnTo>
                    <a:pt x="108216" y="39464"/>
                  </a:lnTo>
                  <a:lnTo>
                    <a:pt x="108889" y="39179"/>
                  </a:lnTo>
                  <a:close/>
                </a:path>
                <a:path w="109220" h="78104">
                  <a:moveTo>
                    <a:pt x="108216" y="39464"/>
                  </a:moveTo>
                  <a:lnTo>
                    <a:pt x="108216" y="38912"/>
                  </a:lnTo>
                  <a:lnTo>
                    <a:pt x="17754" y="77165"/>
                  </a:lnTo>
                  <a:lnTo>
                    <a:pt x="673" y="39916"/>
                  </a:lnTo>
                  <a:lnTo>
                    <a:pt x="673" y="41128"/>
                  </a:lnTo>
                  <a:lnTo>
                    <a:pt x="17513" y="77812"/>
                  </a:lnTo>
                  <a:lnTo>
                    <a:pt x="108216" y="39464"/>
                  </a:lnTo>
                  <a:close/>
                </a:path>
              </a:pathLst>
            </a:custGeom>
            <a:solidFill>
              <a:srgbClr val="195F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25"/>
            <p:cNvSpPr/>
            <p:nvPr/>
          </p:nvSpPr>
          <p:spPr>
            <a:xfrm>
              <a:off x="8926359" y="6636587"/>
              <a:ext cx="109154" cy="76835"/>
            </a:xfrm>
            <a:custGeom>
              <a:avLst/>
              <a:gdLst/>
              <a:ahLst/>
              <a:cxnLst/>
              <a:rect l="l" t="t" r="r" b="b"/>
              <a:pathLst>
                <a:path w="107950" h="76834">
                  <a:moveTo>
                    <a:pt x="90652" y="1683"/>
                  </a:moveTo>
                  <a:lnTo>
                    <a:pt x="90652" y="457"/>
                  </a:lnTo>
                  <a:lnTo>
                    <a:pt x="90462" y="0"/>
                  </a:lnTo>
                  <a:lnTo>
                    <a:pt x="0" y="39255"/>
                  </a:lnTo>
                  <a:lnTo>
                    <a:pt x="673" y="40723"/>
                  </a:lnTo>
                  <a:lnTo>
                    <a:pt x="673" y="39509"/>
                  </a:lnTo>
                  <a:lnTo>
                    <a:pt x="90195" y="660"/>
                  </a:lnTo>
                  <a:lnTo>
                    <a:pt x="90652" y="1683"/>
                  </a:lnTo>
                  <a:close/>
                </a:path>
                <a:path w="107950" h="76834">
                  <a:moveTo>
                    <a:pt x="106870" y="38537"/>
                  </a:moveTo>
                  <a:lnTo>
                    <a:pt x="106870" y="37985"/>
                  </a:lnTo>
                  <a:lnTo>
                    <a:pt x="17335" y="75844"/>
                  </a:lnTo>
                  <a:lnTo>
                    <a:pt x="673" y="39509"/>
                  </a:lnTo>
                  <a:lnTo>
                    <a:pt x="673" y="40723"/>
                  </a:lnTo>
                  <a:lnTo>
                    <a:pt x="17081" y="76504"/>
                  </a:lnTo>
                  <a:lnTo>
                    <a:pt x="106870" y="38537"/>
                  </a:lnTo>
                  <a:close/>
                </a:path>
                <a:path w="107950" h="76834">
                  <a:moveTo>
                    <a:pt x="107543" y="38252"/>
                  </a:moveTo>
                  <a:lnTo>
                    <a:pt x="90462" y="0"/>
                  </a:lnTo>
                  <a:lnTo>
                    <a:pt x="90652" y="457"/>
                  </a:lnTo>
                  <a:lnTo>
                    <a:pt x="90652" y="1683"/>
                  </a:lnTo>
                  <a:lnTo>
                    <a:pt x="106870" y="37985"/>
                  </a:lnTo>
                  <a:lnTo>
                    <a:pt x="106870" y="38537"/>
                  </a:lnTo>
                  <a:lnTo>
                    <a:pt x="107543" y="382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26"/>
            <p:cNvSpPr/>
            <p:nvPr/>
          </p:nvSpPr>
          <p:spPr>
            <a:xfrm>
              <a:off x="8910281" y="6562090"/>
              <a:ext cx="170794" cy="82550"/>
            </a:xfrm>
            <a:custGeom>
              <a:avLst/>
              <a:gdLst/>
              <a:ahLst/>
              <a:cxnLst/>
              <a:rect l="l" t="t" r="r" b="b"/>
              <a:pathLst>
                <a:path w="168909" h="82550">
                  <a:moveTo>
                    <a:pt x="168846" y="35242"/>
                  </a:moveTo>
                  <a:lnTo>
                    <a:pt x="10045" y="0"/>
                  </a:lnTo>
                  <a:lnTo>
                    <a:pt x="0" y="48323"/>
                  </a:lnTo>
                  <a:lnTo>
                    <a:pt x="158800" y="82549"/>
                  </a:lnTo>
                  <a:lnTo>
                    <a:pt x="168846" y="35242"/>
                  </a:lnTo>
                  <a:close/>
                </a:path>
              </a:pathLst>
            </a:custGeom>
            <a:solidFill>
              <a:srgbClr val="BD1E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27"/>
            <p:cNvSpPr/>
            <p:nvPr/>
          </p:nvSpPr>
          <p:spPr>
            <a:xfrm>
              <a:off x="8909684" y="6561493"/>
              <a:ext cx="172078" cy="83820"/>
            </a:xfrm>
            <a:custGeom>
              <a:avLst/>
              <a:gdLst/>
              <a:ahLst/>
              <a:cxnLst/>
              <a:rect l="l" t="t" r="r" b="b"/>
              <a:pathLst>
                <a:path w="170179" h="83820">
                  <a:moveTo>
                    <a:pt x="170040" y="35445"/>
                  </a:moveTo>
                  <a:lnTo>
                    <a:pt x="10261" y="0"/>
                  </a:lnTo>
                  <a:lnTo>
                    <a:pt x="0" y="49301"/>
                  </a:lnTo>
                  <a:lnTo>
                    <a:pt x="596" y="49430"/>
                  </a:lnTo>
                  <a:lnTo>
                    <a:pt x="596" y="48920"/>
                  </a:lnTo>
                  <a:lnTo>
                    <a:pt x="10642" y="596"/>
                  </a:lnTo>
                  <a:lnTo>
                    <a:pt x="169443" y="35839"/>
                  </a:lnTo>
                  <a:lnTo>
                    <a:pt x="169443" y="38258"/>
                  </a:lnTo>
                  <a:lnTo>
                    <a:pt x="170040" y="35445"/>
                  </a:lnTo>
                  <a:close/>
                </a:path>
                <a:path w="170179" h="83820">
                  <a:moveTo>
                    <a:pt x="90436" y="68287"/>
                  </a:moveTo>
                  <a:lnTo>
                    <a:pt x="596" y="48920"/>
                  </a:lnTo>
                  <a:lnTo>
                    <a:pt x="596" y="49430"/>
                  </a:lnTo>
                  <a:lnTo>
                    <a:pt x="89649" y="68630"/>
                  </a:lnTo>
                  <a:lnTo>
                    <a:pt x="90436" y="68287"/>
                  </a:lnTo>
                  <a:close/>
                </a:path>
                <a:path w="170179" h="83820">
                  <a:moveTo>
                    <a:pt x="169443" y="38258"/>
                  </a:moveTo>
                  <a:lnTo>
                    <a:pt x="169443" y="35839"/>
                  </a:lnTo>
                  <a:lnTo>
                    <a:pt x="159397" y="83146"/>
                  </a:lnTo>
                  <a:lnTo>
                    <a:pt x="120535" y="74764"/>
                  </a:lnTo>
                  <a:lnTo>
                    <a:pt x="120789" y="75336"/>
                  </a:lnTo>
                  <a:lnTo>
                    <a:pt x="159791" y="83743"/>
                  </a:lnTo>
                  <a:lnTo>
                    <a:pt x="169443" y="38258"/>
                  </a:lnTo>
                  <a:close/>
                </a:path>
              </a:pathLst>
            </a:custGeom>
            <a:solidFill>
              <a:srgbClr val="D7A8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28"/>
            <p:cNvSpPr/>
            <p:nvPr/>
          </p:nvSpPr>
          <p:spPr>
            <a:xfrm>
              <a:off x="9001011" y="6630136"/>
              <a:ext cx="45719" cy="6985"/>
            </a:xfrm>
            <a:custGeom>
              <a:avLst/>
              <a:gdLst/>
              <a:ahLst/>
              <a:cxnLst/>
              <a:rect l="l" t="t" r="r" b="b"/>
              <a:pathLst>
                <a:path w="28575" h="6984">
                  <a:moveTo>
                    <a:pt x="28244" y="6438"/>
                  </a:moveTo>
                  <a:lnTo>
                    <a:pt x="28003" y="5867"/>
                  </a:lnTo>
                  <a:lnTo>
                    <a:pt x="800" y="0"/>
                  </a:lnTo>
                  <a:lnTo>
                    <a:pt x="0" y="342"/>
                  </a:lnTo>
                  <a:lnTo>
                    <a:pt x="28244" y="6438"/>
                  </a:lnTo>
                  <a:close/>
                </a:path>
              </a:pathLst>
            </a:custGeom>
            <a:solidFill>
              <a:srgbClr val="195F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29"/>
            <p:cNvSpPr/>
            <p:nvPr/>
          </p:nvSpPr>
          <p:spPr>
            <a:xfrm>
              <a:off x="8999333" y="6629781"/>
              <a:ext cx="45719" cy="7620"/>
            </a:xfrm>
            <a:custGeom>
              <a:avLst/>
              <a:gdLst/>
              <a:ahLst/>
              <a:cxnLst/>
              <a:rect l="l" t="t" r="r" b="b"/>
              <a:pathLst>
                <a:path w="31750" h="7620">
                  <a:moveTo>
                    <a:pt x="31140" y="7048"/>
                  </a:moveTo>
                  <a:lnTo>
                    <a:pt x="30886" y="6477"/>
                  </a:lnTo>
                  <a:lnTo>
                    <a:pt x="30276" y="6350"/>
                  </a:lnTo>
                  <a:lnTo>
                    <a:pt x="30530" y="6921"/>
                  </a:lnTo>
                  <a:lnTo>
                    <a:pt x="31140" y="7048"/>
                  </a:lnTo>
                  <a:close/>
                </a:path>
                <a:path w="31750" h="7620">
                  <a:moveTo>
                    <a:pt x="1625" y="177"/>
                  </a:moveTo>
                  <a:lnTo>
                    <a:pt x="787" y="0"/>
                  </a:lnTo>
                  <a:lnTo>
                    <a:pt x="0" y="342"/>
                  </a:lnTo>
                  <a:lnTo>
                    <a:pt x="838" y="520"/>
                  </a:lnTo>
                  <a:lnTo>
                    <a:pt x="1625" y="177"/>
                  </a:lnTo>
                  <a:close/>
                </a:path>
              </a:pathLst>
            </a:custGeom>
            <a:solidFill>
              <a:srgbClr val="D7A8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30"/>
            <p:cNvSpPr/>
            <p:nvPr/>
          </p:nvSpPr>
          <p:spPr>
            <a:xfrm>
              <a:off x="9000172" y="6629958"/>
              <a:ext cx="45719" cy="6985"/>
            </a:xfrm>
            <a:custGeom>
              <a:avLst/>
              <a:gdLst/>
              <a:ahLst/>
              <a:cxnLst/>
              <a:rect l="l" t="t" r="r" b="b"/>
              <a:pathLst>
                <a:path w="29845" h="6984">
                  <a:moveTo>
                    <a:pt x="29692" y="6743"/>
                  </a:moveTo>
                  <a:lnTo>
                    <a:pt x="29438" y="6172"/>
                  </a:lnTo>
                  <a:lnTo>
                    <a:pt x="28841" y="6045"/>
                  </a:lnTo>
                  <a:lnTo>
                    <a:pt x="29082" y="6616"/>
                  </a:lnTo>
                  <a:lnTo>
                    <a:pt x="29692" y="6743"/>
                  </a:lnTo>
                  <a:close/>
                </a:path>
                <a:path w="29845" h="6984">
                  <a:moveTo>
                    <a:pt x="1638" y="177"/>
                  </a:moveTo>
                  <a:lnTo>
                    <a:pt x="787" y="0"/>
                  </a:lnTo>
                  <a:lnTo>
                    <a:pt x="0" y="342"/>
                  </a:lnTo>
                  <a:lnTo>
                    <a:pt x="838" y="520"/>
                  </a:lnTo>
                  <a:lnTo>
                    <a:pt x="1638" y="177"/>
                  </a:lnTo>
                  <a:close/>
                </a:path>
              </a:pathLst>
            </a:custGeom>
            <a:solidFill>
              <a:srgbClr val="195F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31"/>
            <p:cNvSpPr/>
            <p:nvPr/>
          </p:nvSpPr>
          <p:spPr>
            <a:xfrm>
              <a:off x="8910281" y="6562090"/>
              <a:ext cx="170794" cy="82550"/>
            </a:xfrm>
            <a:custGeom>
              <a:avLst/>
              <a:gdLst/>
              <a:ahLst/>
              <a:cxnLst/>
              <a:rect l="l" t="t" r="r" b="b"/>
              <a:pathLst>
                <a:path w="168909" h="82550">
                  <a:moveTo>
                    <a:pt x="168846" y="35242"/>
                  </a:moveTo>
                  <a:lnTo>
                    <a:pt x="10045" y="0"/>
                  </a:lnTo>
                  <a:lnTo>
                    <a:pt x="0" y="48323"/>
                  </a:lnTo>
                  <a:lnTo>
                    <a:pt x="596" y="48452"/>
                  </a:lnTo>
                  <a:lnTo>
                    <a:pt x="596" y="47942"/>
                  </a:lnTo>
                  <a:lnTo>
                    <a:pt x="10439" y="609"/>
                  </a:lnTo>
                  <a:lnTo>
                    <a:pt x="168262" y="35623"/>
                  </a:lnTo>
                  <a:lnTo>
                    <a:pt x="168262" y="37993"/>
                  </a:lnTo>
                  <a:lnTo>
                    <a:pt x="168846" y="35242"/>
                  </a:lnTo>
                  <a:close/>
                </a:path>
                <a:path w="168909" h="82550">
                  <a:moveTo>
                    <a:pt x="168262" y="37993"/>
                  </a:moveTo>
                  <a:lnTo>
                    <a:pt x="168262" y="35623"/>
                  </a:lnTo>
                  <a:lnTo>
                    <a:pt x="158419" y="81953"/>
                  </a:lnTo>
                  <a:lnTo>
                    <a:pt x="596" y="47942"/>
                  </a:lnTo>
                  <a:lnTo>
                    <a:pt x="596" y="48452"/>
                  </a:lnTo>
                  <a:lnTo>
                    <a:pt x="158800" y="82550"/>
                  </a:lnTo>
                  <a:lnTo>
                    <a:pt x="168262" y="37993"/>
                  </a:lnTo>
                  <a:close/>
                </a:path>
              </a:pathLst>
            </a:custGeom>
            <a:solidFill>
              <a:srgbClr val="BD1E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32"/>
            <p:cNvSpPr/>
            <p:nvPr/>
          </p:nvSpPr>
          <p:spPr>
            <a:xfrm>
              <a:off x="8809773" y="6374866"/>
              <a:ext cx="339662" cy="196850"/>
            </a:xfrm>
            <a:custGeom>
              <a:avLst/>
              <a:gdLst/>
              <a:ahLst/>
              <a:cxnLst/>
              <a:rect l="l" t="t" r="r" b="b"/>
              <a:pathLst>
                <a:path w="335915" h="196850">
                  <a:moveTo>
                    <a:pt x="335699" y="64427"/>
                  </a:moveTo>
                  <a:lnTo>
                    <a:pt x="308559" y="0"/>
                  </a:lnTo>
                  <a:lnTo>
                    <a:pt x="0" y="131864"/>
                  </a:lnTo>
                  <a:lnTo>
                    <a:pt x="28143" y="196291"/>
                  </a:lnTo>
                  <a:lnTo>
                    <a:pt x="335699" y="64427"/>
                  </a:lnTo>
                  <a:close/>
                </a:path>
              </a:pathLst>
            </a:custGeom>
            <a:solidFill>
              <a:srgbClr val="8E1C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33"/>
            <p:cNvSpPr/>
            <p:nvPr/>
          </p:nvSpPr>
          <p:spPr>
            <a:xfrm>
              <a:off x="9075672" y="6374206"/>
              <a:ext cx="51367" cy="18415"/>
            </a:xfrm>
            <a:custGeom>
              <a:avLst/>
              <a:gdLst/>
              <a:ahLst/>
              <a:cxnLst/>
              <a:rect l="l" t="t" r="r" b="b"/>
              <a:pathLst>
                <a:path w="50800" h="18414">
                  <a:moveTo>
                    <a:pt x="50660" y="18338"/>
                  </a:moveTo>
                  <a:lnTo>
                    <a:pt x="42926" y="0"/>
                  </a:lnTo>
                  <a:lnTo>
                    <a:pt x="0" y="18338"/>
                  </a:lnTo>
                  <a:lnTo>
                    <a:pt x="1282" y="18338"/>
                  </a:lnTo>
                  <a:lnTo>
                    <a:pt x="42659" y="660"/>
                  </a:lnTo>
                  <a:lnTo>
                    <a:pt x="50114" y="18338"/>
                  </a:lnTo>
                  <a:lnTo>
                    <a:pt x="50660" y="183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34"/>
            <p:cNvSpPr/>
            <p:nvPr/>
          </p:nvSpPr>
          <p:spPr>
            <a:xfrm>
              <a:off x="8809481" y="6507111"/>
              <a:ext cx="45719" cy="6363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35"/>
            <p:cNvSpPr/>
            <p:nvPr/>
          </p:nvSpPr>
          <p:spPr>
            <a:xfrm>
              <a:off x="9054387" y="6392545"/>
              <a:ext cx="92767" cy="60693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36"/>
            <p:cNvSpPr/>
            <p:nvPr/>
          </p:nvSpPr>
          <p:spPr>
            <a:xfrm>
              <a:off x="8837600" y="6453174"/>
              <a:ext cx="279306" cy="118745"/>
            </a:xfrm>
            <a:custGeom>
              <a:avLst/>
              <a:gdLst/>
              <a:ahLst/>
              <a:cxnLst/>
              <a:rect l="l" t="t" r="r" b="b"/>
              <a:pathLst>
                <a:path w="276225" h="118745">
                  <a:moveTo>
                    <a:pt x="275691" y="457"/>
                  </a:moveTo>
                  <a:lnTo>
                    <a:pt x="275501" y="0"/>
                  </a:lnTo>
                  <a:lnTo>
                    <a:pt x="195046" y="34493"/>
                  </a:lnTo>
                  <a:lnTo>
                    <a:pt x="0" y="118503"/>
                  </a:lnTo>
                  <a:lnTo>
                    <a:pt x="63" y="118643"/>
                  </a:lnTo>
                  <a:lnTo>
                    <a:pt x="275691" y="457"/>
                  </a:lnTo>
                  <a:close/>
                </a:path>
              </a:pathLst>
            </a:custGeom>
            <a:solidFill>
              <a:srgbClr val="D7A8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37"/>
            <p:cNvSpPr/>
            <p:nvPr/>
          </p:nvSpPr>
          <p:spPr>
            <a:xfrm>
              <a:off x="8837396" y="6452971"/>
              <a:ext cx="279948" cy="118745"/>
            </a:xfrm>
            <a:custGeom>
              <a:avLst/>
              <a:gdLst/>
              <a:ahLst/>
              <a:cxnLst/>
              <a:rect l="l" t="t" r="r" b="b"/>
              <a:pathLst>
                <a:path w="276859" h="118745">
                  <a:moveTo>
                    <a:pt x="195249" y="34696"/>
                  </a:moveTo>
                  <a:lnTo>
                    <a:pt x="520" y="118186"/>
                  </a:lnTo>
                  <a:lnTo>
                    <a:pt x="203" y="118159"/>
                  </a:lnTo>
                  <a:lnTo>
                    <a:pt x="0" y="118249"/>
                  </a:lnTo>
                  <a:lnTo>
                    <a:pt x="203" y="118706"/>
                  </a:lnTo>
                  <a:lnTo>
                    <a:pt x="195249" y="34696"/>
                  </a:lnTo>
                  <a:close/>
                </a:path>
                <a:path w="276859" h="118745">
                  <a:moveTo>
                    <a:pt x="276364" y="457"/>
                  </a:moveTo>
                  <a:lnTo>
                    <a:pt x="276161" y="0"/>
                  </a:lnTo>
                  <a:lnTo>
                    <a:pt x="275704" y="203"/>
                  </a:lnTo>
                  <a:lnTo>
                    <a:pt x="275894" y="660"/>
                  </a:lnTo>
                  <a:lnTo>
                    <a:pt x="276364" y="457"/>
                  </a:lnTo>
                  <a:close/>
                </a:path>
              </a:pathLst>
            </a:custGeom>
            <a:solidFill>
              <a:srgbClr val="D7A8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38"/>
            <p:cNvSpPr/>
            <p:nvPr/>
          </p:nvSpPr>
          <p:spPr>
            <a:xfrm>
              <a:off x="8809938" y="6374866"/>
              <a:ext cx="339662" cy="196850"/>
            </a:xfrm>
            <a:custGeom>
              <a:avLst/>
              <a:gdLst/>
              <a:ahLst/>
              <a:cxnLst/>
              <a:rect l="l" t="t" r="r" b="b"/>
              <a:pathLst>
                <a:path w="335915" h="196850">
                  <a:moveTo>
                    <a:pt x="334873" y="64710"/>
                  </a:moveTo>
                  <a:lnTo>
                    <a:pt x="334873" y="64160"/>
                  </a:lnTo>
                  <a:lnTo>
                    <a:pt x="28244" y="195630"/>
                  </a:lnTo>
                  <a:lnTo>
                    <a:pt x="495" y="132130"/>
                  </a:lnTo>
                  <a:lnTo>
                    <a:pt x="0" y="132245"/>
                  </a:lnTo>
                  <a:lnTo>
                    <a:pt x="27978" y="196291"/>
                  </a:lnTo>
                  <a:lnTo>
                    <a:pt x="334873" y="64710"/>
                  </a:lnTo>
                  <a:close/>
                </a:path>
                <a:path w="335915" h="196850">
                  <a:moveTo>
                    <a:pt x="41478" y="114617"/>
                  </a:moveTo>
                  <a:lnTo>
                    <a:pt x="495" y="132034"/>
                  </a:lnTo>
                  <a:lnTo>
                    <a:pt x="41478" y="114617"/>
                  </a:lnTo>
                  <a:close/>
                </a:path>
                <a:path w="335915" h="196850">
                  <a:moveTo>
                    <a:pt x="244741" y="27750"/>
                  </a:moveTo>
                  <a:lnTo>
                    <a:pt x="244741" y="27444"/>
                  </a:lnTo>
                  <a:lnTo>
                    <a:pt x="173012" y="58407"/>
                  </a:lnTo>
                  <a:lnTo>
                    <a:pt x="244741" y="27750"/>
                  </a:lnTo>
                  <a:close/>
                </a:path>
                <a:path w="335915" h="196850">
                  <a:moveTo>
                    <a:pt x="335533" y="64427"/>
                  </a:moveTo>
                  <a:lnTo>
                    <a:pt x="308394" y="0"/>
                  </a:lnTo>
                  <a:lnTo>
                    <a:pt x="244652" y="27241"/>
                  </a:lnTo>
                  <a:lnTo>
                    <a:pt x="244741" y="27444"/>
                  </a:lnTo>
                  <a:lnTo>
                    <a:pt x="244741" y="27750"/>
                  </a:lnTo>
                  <a:lnTo>
                    <a:pt x="308127" y="660"/>
                  </a:lnTo>
                  <a:lnTo>
                    <a:pt x="334873" y="64160"/>
                  </a:lnTo>
                  <a:lnTo>
                    <a:pt x="334873" y="64710"/>
                  </a:lnTo>
                  <a:lnTo>
                    <a:pt x="335533" y="64427"/>
                  </a:lnTo>
                  <a:close/>
                </a:path>
              </a:pathLst>
            </a:custGeom>
            <a:solidFill>
              <a:srgbClr val="8E1C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39"/>
            <p:cNvSpPr/>
            <p:nvPr/>
          </p:nvSpPr>
          <p:spPr>
            <a:xfrm>
              <a:off x="8727363" y="6286284"/>
              <a:ext cx="212530" cy="226060"/>
            </a:xfrm>
            <a:custGeom>
              <a:avLst/>
              <a:gdLst/>
              <a:ahLst/>
              <a:cxnLst/>
              <a:rect l="l" t="t" r="r" b="b"/>
              <a:pathLst>
                <a:path w="210184" h="226059">
                  <a:moveTo>
                    <a:pt x="210058" y="166090"/>
                  </a:moveTo>
                  <a:lnTo>
                    <a:pt x="137693" y="0"/>
                  </a:lnTo>
                  <a:lnTo>
                    <a:pt x="0" y="60401"/>
                  </a:lnTo>
                  <a:lnTo>
                    <a:pt x="70345" y="225488"/>
                  </a:lnTo>
                  <a:lnTo>
                    <a:pt x="210058" y="166090"/>
                  </a:lnTo>
                  <a:close/>
                </a:path>
              </a:pathLst>
            </a:custGeom>
            <a:solidFill>
              <a:srgbClr val="CA89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40"/>
            <p:cNvSpPr/>
            <p:nvPr/>
          </p:nvSpPr>
          <p:spPr>
            <a:xfrm>
              <a:off x="8851416" y="6452870"/>
              <a:ext cx="87323" cy="36830"/>
            </a:xfrm>
            <a:custGeom>
              <a:avLst/>
              <a:gdLst/>
              <a:ahLst/>
              <a:cxnLst/>
              <a:rect l="l" t="t" r="r" b="b"/>
              <a:pathLst>
                <a:path w="86359" h="36829">
                  <a:moveTo>
                    <a:pt x="85750" y="165"/>
                  </a:moveTo>
                  <a:lnTo>
                    <a:pt x="85674" y="0"/>
                  </a:lnTo>
                  <a:lnTo>
                    <a:pt x="0" y="36614"/>
                  </a:lnTo>
                  <a:lnTo>
                    <a:pt x="85750" y="165"/>
                  </a:lnTo>
                  <a:close/>
                </a:path>
              </a:pathLst>
            </a:custGeom>
            <a:solidFill>
              <a:srgbClr val="8E1C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41"/>
            <p:cNvSpPr/>
            <p:nvPr/>
          </p:nvSpPr>
          <p:spPr>
            <a:xfrm>
              <a:off x="8798927" y="6489103"/>
              <a:ext cx="52663" cy="2260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42"/>
            <p:cNvSpPr/>
            <p:nvPr/>
          </p:nvSpPr>
          <p:spPr>
            <a:xfrm>
              <a:off x="8809773" y="6452565"/>
              <a:ext cx="129059" cy="54610"/>
            </a:xfrm>
            <a:custGeom>
              <a:avLst/>
              <a:gdLst/>
              <a:ahLst/>
              <a:cxnLst/>
              <a:rect l="l" t="t" r="r" b="b"/>
              <a:pathLst>
                <a:path w="127634" h="54609">
                  <a:moveTo>
                    <a:pt x="127317" y="304"/>
                  </a:moveTo>
                  <a:lnTo>
                    <a:pt x="127190" y="0"/>
                  </a:lnTo>
                  <a:lnTo>
                    <a:pt x="41236" y="36537"/>
                  </a:lnTo>
                  <a:lnTo>
                    <a:pt x="0" y="54165"/>
                  </a:lnTo>
                  <a:lnTo>
                    <a:pt x="165" y="54546"/>
                  </a:lnTo>
                  <a:lnTo>
                    <a:pt x="41643" y="36918"/>
                  </a:lnTo>
                  <a:lnTo>
                    <a:pt x="127317" y="304"/>
                  </a:lnTo>
                  <a:close/>
                </a:path>
              </a:pathLst>
            </a:custGeom>
            <a:solidFill>
              <a:srgbClr val="8E1C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43"/>
            <p:cNvSpPr/>
            <p:nvPr/>
          </p:nvSpPr>
          <p:spPr>
            <a:xfrm>
              <a:off x="8726703" y="6286207"/>
              <a:ext cx="139332" cy="72390"/>
            </a:xfrm>
            <a:custGeom>
              <a:avLst/>
              <a:gdLst/>
              <a:ahLst/>
              <a:cxnLst/>
              <a:rect l="l" t="t" r="r" b="b"/>
              <a:pathLst>
                <a:path w="137795" h="72389">
                  <a:moveTo>
                    <a:pt x="5702" y="72301"/>
                  </a:moveTo>
                  <a:lnTo>
                    <a:pt x="457" y="60007"/>
                  </a:lnTo>
                  <a:lnTo>
                    <a:pt x="0" y="60210"/>
                  </a:lnTo>
                  <a:lnTo>
                    <a:pt x="3733" y="68986"/>
                  </a:lnTo>
                  <a:lnTo>
                    <a:pt x="5118" y="71285"/>
                  </a:lnTo>
                  <a:lnTo>
                    <a:pt x="5702" y="72301"/>
                  </a:lnTo>
                  <a:close/>
                </a:path>
                <a:path w="137795" h="72389">
                  <a:moveTo>
                    <a:pt x="137490" y="457"/>
                  </a:moveTo>
                  <a:lnTo>
                    <a:pt x="137286" y="0"/>
                  </a:lnTo>
                  <a:lnTo>
                    <a:pt x="457" y="60007"/>
                  </a:lnTo>
                  <a:lnTo>
                    <a:pt x="660" y="60464"/>
                  </a:lnTo>
                  <a:lnTo>
                    <a:pt x="137490" y="4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44"/>
            <p:cNvSpPr/>
            <p:nvPr/>
          </p:nvSpPr>
          <p:spPr>
            <a:xfrm>
              <a:off x="8727363" y="6286665"/>
              <a:ext cx="212530" cy="224790"/>
            </a:xfrm>
            <a:custGeom>
              <a:avLst/>
              <a:gdLst/>
              <a:ahLst/>
              <a:cxnLst/>
              <a:rect l="l" t="t" r="r" b="b"/>
              <a:pathLst>
                <a:path w="210184" h="224790">
                  <a:moveTo>
                    <a:pt x="209397" y="165986"/>
                  </a:moveTo>
                  <a:lnTo>
                    <a:pt x="209397" y="165442"/>
                  </a:lnTo>
                  <a:lnTo>
                    <a:pt x="71373" y="224116"/>
                  </a:lnTo>
                  <a:lnTo>
                    <a:pt x="71564" y="224586"/>
                  </a:lnTo>
                  <a:lnTo>
                    <a:pt x="209397" y="165986"/>
                  </a:lnTo>
                  <a:close/>
                </a:path>
                <a:path w="210184" h="224790">
                  <a:moveTo>
                    <a:pt x="209600" y="165900"/>
                  </a:moveTo>
                  <a:lnTo>
                    <a:pt x="209016" y="164579"/>
                  </a:lnTo>
                  <a:lnTo>
                    <a:pt x="209397" y="165442"/>
                  </a:lnTo>
                  <a:lnTo>
                    <a:pt x="209397" y="165986"/>
                  </a:lnTo>
                  <a:lnTo>
                    <a:pt x="209600" y="165900"/>
                  </a:lnTo>
                  <a:close/>
                </a:path>
                <a:path w="210184" h="224790">
                  <a:moveTo>
                    <a:pt x="137020" y="457"/>
                  </a:moveTo>
                  <a:lnTo>
                    <a:pt x="136829" y="0"/>
                  </a:lnTo>
                  <a:lnTo>
                    <a:pt x="0" y="60020"/>
                  </a:lnTo>
                  <a:lnTo>
                    <a:pt x="660" y="61568"/>
                  </a:lnTo>
                  <a:lnTo>
                    <a:pt x="660" y="60274"/>
                  </a:lnTo>
                  <a:lnTo>
                    <a:pt x="137020" y="457"/>
                  </a:lnTo>
                  <a:close/>
                </a:path>
                <a:path w="210184" h="224790">
                  <a:moveTo>
                    <a:pt x="7200" y="75641"/>
                  </a:moveTo>
                  <a:lnTo>
                    <a:pt x="660" y="60274"/>
                  </a:lnTo>
                  <a:lnTo>
                    <a:pt x="660" y="61568"/>
                  </a:lnTo>
                  <a:lnTo>
                    <a:pt x="5041" y="71843"/>
                  </a:lnTo>
                  <a:lnTo>
                    <a:pt x="7200" y="75641"/>
                  </a:lnTo>
                  <a:close/>
                </a:path>
              </a:pathLst>
            </a:custGeom>
            <a:solidFill>
              <a:srgbClr val="CA89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45"/>
            <p:cNvSpPr/>
            <p:nvPr/>
          </p:nvSpPr>
          <p:spPr>
            <a:xfrm>
              <a:off x="8796718" y="6408077"/>
              <a:ext cx="58430" cy="59690"/>
            </a:xfrm>
            <a:custGeom>
              <a:avLst/>
              <a:gdLst/>
              <a:ahLst/>
              <a:cxnLst/>
              <a:rect l="l" t="t" r="r" b="b"/>
              <a:pathLst>
                <a:path w="57784" h="59689">
                  <a:moveTo>
                    <a:pt x="57289" y="43294"/>
                  </a:moveTo>
                  <a:lnTo>
                    <a:pt x="38188" y="0"/>
                  </a:lnTo>
                  <a:lnTo>
                    <a:pt x="0" y="16116"/>
                  </a:lnTo>
                  <a:lnTo>
                    <a:pt x="19088" y="59397"/>
                  </a:lnTo>
                  <a:lnTo>
                    <a:pt x="57289" y="43294"/>
                  </a:lnTo>
                  <a:close/>
                </a:path>
              </a:pathLst>
            </a:custGeom>
            <a:solidFill>
              <a:srgbClr val="2B76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46"/>
            <p:cNvSpPr/>
            <p:nvPr/>
          </p:nvSpPr>
          <p:spPr>
            <a:xfrm>
              <a:off x="8796045" y="6416497"/>
              <a:ext cx="59714" cy="52069"/>
            </a:xfrm>
            <a:custGeom>
              <a:avLst/>
              <a:gdLst/>
              <a:ahLst/>
              <a:cxnLst/>
              <a:rect l="l" t="t" r="r" b="b"/>
              <a:pathLst>
                <a:path w="59054" h="52070">
                  <a:moveTo>
                    <a:pt x="17805" y="469"/>
                  </a:moveTo>
                  <a:lnTo>
                    <a:pt x="17602" y="0"/>
                  </a:lnTo>
                  <a:lnTo>
                    <a:pt x="0" y="7429"/>
                  </a:lnTo>
                  <a:lnTo>
                    <a:pt x="673" y="8954"/>
                  </a:lnTo>
                  <a:lnTo>
                    <a:pt x="673" y="7696"/>
                  </a:lnTo>
                  <a:lnTo>
                    <a:pt x="17805" y="469"/>
                  </a:lnTo>
                  <a:close/>
                </a:path>
                <a:path w="59054" h="52070">
                  <a:moveTo>
                    <a:pt x="57962" y="35419"/>
                  </a:moveTo>
                  <a:lnTo>
                    <a:pt x="57962" y="34874"/>
                  </a:lnTo>
                  <a:lnTo>
                    <a:pt x="19761" y="50977"/>
                  </a:lnTo>
                  <a:lnTo>
                    <a:pt x="673" y="7696"/>
                  </a:lnTo>
                  <a:lnTo>
                    <a:pt x="673" y="8954"/>
                  </a:lnTo>
                  <a:lnTo>
                    <a:pt x="19507" y="51638"/>
                  </a:lnTo>
                  <a:lnTo>
                    <a:pt x="57962" y="35419"/>
                  </a:lnTo>
                  <a:close/>
                </a:path>
                <a:path w="59054" h="52070">
                  <a:moveTo>
                    <a:pt x="58623" y="35140"/>
                  </a:moveTo>
                  <a:lnTo>
                    <a:pt x="51015" y="17894"/>
                  </a:lnTo>
                  <a:lnTo>
                    <a:pt x="50558" y="18097"/>
                  </a:lnTo>
                  <a:lnTo>
                    <a:pt x="57962" y="34874"/>
                  </a:lnTo>
                  <a:lnTo>
                    <a:pt x="57962" y="35419"/>
                  </a:lnTo>
                  <a:lnTo>
                    <a:pt x="58623" y="35140"/>
                  </a:lnTo>
                  <a:close/>
                </a:path>
              </a:pathLst>
            </a:custGeom>
            <a:solidFill>
              <a:srgbClr val="CA89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47"/>
            <p:cNvSpPr/>
            <p:nvPr/>
          </p:nvSpPr>
          <p:spPr>
            <a:xfrm>
              <a:off x="8796718" y="6416967"/>
              <a:ext cx="58430" cy="50800"/>
            </a:xfrm>
            <a:custGeom>
              <a:avLst/>
              <a:gdLst/>
              <a:ahLst/>
              <a:cxnLst/>
              <a:rect l="l" t="t" r="r" b="b"/>
              <a:pathLst>
                <a:path w="57784" h="50800">
                  <a:moveTo>
                    <a:pt x="17322" y="457"/>
                  </a:moveTo>
                  <a:lnTo>
                    <a:pt x="17132" y="0"/>
                  </a:lnTo>
                  <a:lnTo>
                    <a:pt x="0" y="7226"/>
                  </a:lnTo>
                  <a:lnTo>
                    <a:pt x="660" y="8723"/>
                  </a:lnTo>
                  <a:lnTo>
                    <a:pt x="660" y="7493"/>
                  </a:lnTo>
                  <a:lnTo>
                    <a:pt x="17322" y="457"/>
                  </a:lnTo>
                  <a:close/>
                </a:path>
                <a:path w="57784" h="50800">
                  <a:moveTo>
                    <a:pt x="56616" y="34688"/>
                  </a:moveTo>
                  <a:lnTo>
                    <a:pt x="56616" y="34137"/>
                  </a:lnTo>
                  <a:lnTo>
                    <a:pt x="19354" y="49847"/>
                  </a:lnTo>
                  <a:lnTo>
                    <a:pt x="660" y="7493"/>
                  </a:lnTo>
                  <a:lnTo>
                    <a:pt x="660" y="8723"/>
                  </a:lnTo>
                  <a:lnTo>
                    <a:pt x="19088" y="50507"/>
                  </a:lnTo>
                  <a:lnTo>
                    <a:pt x="56616" y="34688"/>
                  </a:lnTo>
                  <a:close/>
                </a:path>
                <a:path w="57784" h="50800">
                  <a:moveTo>
                    <a:pt x="57289" y="34404"/>
                  </a:moveTo>
                  <a:lnTo>
                    <a:pt x="49885" y="17627"/>
                  </a:lnTo>
                  <a:lnTo>
                    <a:pt x="49428" y="17830"/>
                  </a:lnTo>
                  <a:lnTo>
                    <a:pt x="56616" y="34137"/>
                  </a:lnTo>
                  <a:lnTo>
                    <a:pt x="56616" y="34688"/>
                  </a:lnTo>
                  <a:lnTo>
                    <a:pt x="57289" y="34404"/>
                  </a:lnTo>
                  <a:close/>
                </a:path>
              </a:pathLst>
            </a:custGeom>
            <a:solidFill>
              <a:srgbClr val="2B76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48"/>
            <p:cNvSpPr/>
            <p:nvPr/>
          </p:nvSpPr>
          <p:spPr>
            <a:xfrm>
              <a:off x="8791688" y="6340640"/>
              <a:ext cx="91818" cy="102870"/>
            </a:xfrm>
            <a:custGeom>
              <a:avLst/>
              <a:gdLst/>
              <a:ahLst/>
              <a:cxnLst/>
              <a:rect l="l" t="t" r="r" b="b"/>
              <a:pathLst>
                <a:path w="90804" h="102870">
                  <a:moveTo>
                    <a:pt x="90449" y="77508"/>
                  </a:moveTo>
                  <a:lnTo>
                    <a:pt x="57289" y="0"/>
                  </a:lnTo>
                  <a:lnTo>
                    <a:pt x="0" y="24155"/>
                  </a:lnTo>
                  <a:lnTo>
                    <a:pt x="34175" y="102679"/>
                  </a:lnTo>
                  <a:lnTo>
                    <a:pt x="90449" y="775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49"/>
            <p:cNvSpPr/>
            <p:nvPr/>
          </p:nvSpPr>
          <p:spPr>
            <a:xfrm>
              <a:off x="8791028" y="6339979"/>
              <a:ext cx="93102" cy="94615"/>
            </a:xfrm>
            <a:custGeom>
              <a:avLst/>
              <a:gdLst/>
              <a:ahLst/>
              <a:cxnLst/>
              <a:rect l="l" t="t" r="r" b="b"/>
              <a:pathLst>
                <a:path w="92075" h="94614">
                  <a:moveTo>
                    <a:pt x="91770" y="78422"/>
                  </a:moveTo>
                  <a:lnTo>
                    <a:pt x="58216" y="0"/>
                  </a:lnTo>
                  <a:lnTo>
                    <a:pt x="0" y="24549"/>
                  </a:lnTo>
                  <a:lnTo>
                    <a:pt x="660" y="26066"/>
                  </a:lnTo>
                  <a:lnTo>
                    <a:pt x="660" y="24815"/>
                  </a:lnTo>
                  <a:lnTo>
                    <a:pt x="57950" y="660"/>
                  </a:lnTo>
                  <a:lnTo>
                    <a:pt x="91109" y="78168"/>
                  </a:lnTo>
                  <a:lnTo>
                    <a:pt x="91109" y="78717"/>
                  </a:lnTo>
                  <a:lnTo>
                    <a:pt x="91770" y="78422"/>
                  </a:lnTo>
                  <a:close/>
                </a:path>
                <a:path w="92075" h="94614">
                  <a:moveTo>
                    <a:pt x="23075" y="76327"/>
                  </a:moveTo>
                  <a:lnTo>
                    <a:pt x="660" y="24815"/>
                  </a:lnTo>
                  <a:lnTo>
                    <a:pt x="660" y="26066"/>
                  </a:lnTo>
                  <a:lnTo>
                    <a:pt x="22618" y="76517"/>
                  </a:lnTo>
                  <a:lnTo>
                    <a:pt x="23075" y="76327"/>
                  </a:lnTo>
                  <a:close/>
                </a:path>
                <a:path w="92075" h="94614">
                  <a:moveTo>
                    <a:pt x="91109" y="78717"/>
                  </a:moveTo>
                  <a:lnTo>
                    <a:pt x="91109" y="78168"/>
                  </a:lnTo>
                  <a:lnTo>
                    <a:pt x="55829" y="93941"/>
                  </a:lnTo>
                  <a:lnTo>
                    <a:pt x="56032" y="94411"/>
                  </a:lnTo>
                  <a:lnTo>
                    <a:pt x="91109" y="78717"/>
                  </a:lnTo>
                  <a:close/>
                </a:path>
              </a:pathLst>
            </a:custGeom>
            <a:solidFill>
              <a:srgbClr val="CA89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50"/>
            <p:cNvSpPr/>
            <p:nvPr/>
          </p:nvSpPr>
          <p:spPr>
            <a:xfrm>
              <a:off x="8814040" y="6417233"/>
              <a:ext cx="45719" cy="27305"/>
            </a:xfrm>
            <a:custGeom>
              <a:avLst/>
              <a:gdLst/>
              <a:ahLst/>
              <a:cxnLst/>
              <a:rect l="l" t="t" r="r" b="b"/>
              <a:pathLst>
                <a:path w="32384" h="27304">
                  <a:moveTo>
                    <a:pt x="32105" y="17564"/>
                  </a:moveTo>
                  <a:lnTo>
                    <a:pt x="31902" y="17106"/>
                  </a:lnTo>
                  <a:lnTo>
                    <a:pt x="11823" y="26085"/>
                  </a:lnTo>
                  <a:lnTo>
                    <a:pt x="469" y="0"/>
                  </a:lnTo>
                  <a:lnTo>
                    <a:pt x="0" y="190"/>
                  </a:lnTo>
                  <a:lnTo>
                    <a:pt x="11556" y="26746"/>
                  </a:lnTo>
                  <a:lnTo>
                    <a:pt x="32105" y="17564"/>
                  </a:lnTo>
                  <a:close/>
                </a:path>
              </a:pathLst>
            </a:custGeom>
            <a:solidFill>
              <a:srgbClr val="2B76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51"/>
            <p:cNvSpPr/>
            <p:nvPr/>
          </p:nvSpPr>
          <p:spPr>
            <a:xfrm>
              <a:off x="8813647" y="6416306"/>
              <a:ext cx="45719" cy="18415"/>
            </a:xfrm>
            <a:custGeom>
              <a:avLst/>
              <a:gdLst/>
              <a:ahLst/>
              <a:cxnLst/>
              <a:rect l="l" t="t" r="r" b="b"/>
              <a:pathLst>
                <a:path w="33654" h="18414">
                  <a:moveTo>
                    <a:pt x="33413" y="18084"/>
                  </a:moveTo>
                  <a:lnTo>
                    <a:pt x="33210" y="17614"/>
                  </a:lnTo>
                  <a:lnTo>
                    <a:pt x="32753" y="17818"/>
                  </a:lnTo>
                  <a:lnTo>
                    <a:pt x="32956" y="18287"/>
                  </a:lnTo>
                  <a:lnTo>
                    <a:pt x="33413" y="18084"/>
                  </a:lnTo>
                  <a:close/>
                </a:path>
                <a:path w="33654" h="18414">
                  <a:moveTo>
                    <a:pt x="660" y="457"/>
                  </a:moveTo>
                  <a:lnTo>
                    <a:pt x="457" y="0"/>
                  </a:lnTo>
                  <a:lnTo>
                    <a:pt x="0" y="190"/>
                  </a:lnTo>
                  <a:lnTo>
                    <a:pt x="203" y="660"/>
                  </a:lnTo>
                  <a:lnTo>
                    <a:pt x="660" y="457"/>
                  </a:lnTo>
                  <a:close/>
                </a:path>
              </a:pathLst>
            </a:custGeom>
            <a:solidFill>
              <a:srgbClr val="CA89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52"/>
            <p:cNvSpPr/>
            <p:nvPr/>
          </p:nvSpPr>
          <p:spPr>
            <a:xfrm>
              <a:off x="8813850" y="6416763"/>
              <a:ext cx="45719" cy="18415"/>
            </a:xfrm>
            <a:custGeom>
              <a:avLst/>
              <a:gdLst/>
              <a:ahLst/>
              <a:cxnLst/>
              <a:rect l="l" t="t" r="r" b="b"/>
              <a:pathLst>
                <a:path w="33020" h="18414">
                  <a:moveTo>
                    <a:pt x="32753" y="17830"/>
                  </a:moveTo>
                  <a:lnTo>
                    <a:pt x="32550" y="17360"/>
                  </a:lnTo>
                  <a:lnTo>
                    <a:pt x="32092" y="17576"/>
                  </a:lnTo>
                  <a:lnTo>
                    <a:pt x="32296" y="18034"/>
                  </a:lnTo>
                  <a:lnTo>
                    <a:pt x="32753" y="17830"/>
                  </a:lnTo>
                  <a:close/>
                </a:path>
                <a:path w="33020" h="18414">
                  <a:moveTo>
                    <a:pt x="660" y="469"/>
                  </a:moveTo>
                  <a:lnTo>
                    <a:pt x="457" y="0"/>
                  </a:lnTo>
                  <a:lnTo>
                    <a:pt x="0" y="203"/>
                  </a:lnTo>
                  <a:lnTo>
                    <a:pt x="190" y="660"/>
                  </a:lnTo>
                  <a:lnTo>
                    <a:pt x="660" y="469"/>
                  </a:lnTo>
                  <a:close/>
                </a:path>
              </a:pathLst>
            </a:custGeom>
            <a:solidFill>
              <a:srgbClr val="2B76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53"/>
            <p:cNvSpPr/>
            <p:nvPr/>
          </p:nvSpPr>
          <p:spPr>
            <a:xfrm>
              <a:off x="8791688" y="6340640"/>
              <a:ext cx="91818" cy="102870"/>
            </a:xfrm>
            <a:custGeom>
              <a:avLst/>
              <a:gdLst/>
              <a:ahLst/>
              <a:cxnLst/>
              <a:rect l="l" t="t" r="r" b="b"/>
              <a:pathLst>
                <a:path w="90804" h="102870">
                  <a:moveTo>
                    <a:pt x="57480" y="1728"/>
                  </a:moveTo>
                  <a:lnTo>
                    <a:pt x="57480" y="457"/>
                  </a:lnTo>
                  <a:lnTo>
                    <a:pt x="57289" y="0"/>
                  </a:lnTo>
                  <a:lnTo>
                    <a:pt x="0" y="24155"/>
                  </a:lnTo>
                  <a:lnTo>
                    <a:pt x="660" y="25672"/>
                  </a:lnTo>
                  <a:lnTo>
                    <a:pt x="660" y="24422"/>
                  </a:lnTo>
                  <a:lnTo>
                    <a:pt x="57023" y="660"/>
                  </a:lnTo>
                  <a:lnTo>
                    <a:pt x="57480" y="1728"/>
                  </a:lnTo>
                  <a:close/>
                </a:path>
                <a:path w="90804" h="102870">
                  <a:moveTo>
                    <a:pt x="89801" y="77797"/>
                  </a:moveTo>
                  <a:lnTo>
                    <a:pt x="89801" y="77254"/>
                  </a:lnTo>
                  <a:lnTo>
                    <a:pt x="34429" y="102006"/>
                  </a:lnTo>
                  <a:lnTo>
                    <a:pt x="660" y="24422"/>
                  </a:lnTo>
                  <a:lnTo>
                    <a:pt x="660" y="25672"/>
                  </a:lnTo>
                  <a:lnTo>
                    <a:pt x="34175" y="102679"/>
                  </a:lnTo>
                  <a:lnTo>
                    <a:pt x="89801" y="77797"/>
                  </a:lnTo>
                  <a:close/>
                </a:path>
                <a:path w="90804" h="102870">
                  <a:moveTo>
                    <a:pt x="90449" y="77508"/>
                  </a:moveTo>
                  <a:lnTo>
                    <a:pt x="57404" y="266"/>
                  </a:lnTo>
                  <a:lnTo>
                    <a:pt x="57480" y="457"/>
                  </a:lnTo>
                  <a:lnTo>
                    <a:pt x="57480" y="1728"/>
                  </a:lnTo>
                  <a:lnTo>
                    <a:pt x="89801" y="77254"/>
                  </a:lnTo>
                  <a:lnTo>
                    <a:pt x="89801" y="77797"/>
                  </a:lnTo>
                  <a:lnTo>
                    <a:pt x="90449" y="775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54"/>
            <p:cNvSpPr/>
            <p:nvPr/>
          </p:nvSpPr>
          <p:spPr>
            <a:xfrm>
              <a:off x="8831896" y="6161468"/>
              <a:ext cx="224729" cy="291465"/>
            </a:xfrm>
            <a:custGeom>
              <a:avLst/>
              <a:gdLst/>
              <a:ahLst/>
              <a:cxnLst/>
              <a:rect l="l" t="t" r="r" b="b"/>
              <a:pathLst>
                <a:path w="222250" h="291464">
                  <a:moveTo>
                    <a:pt x="222122" y="240576"/>
                  </a:moveTo>
                  <a:lnTo>
                    <a:pt x="117589" y="0"/>
                  </a:lnTo>
                  <a:lnTo>
                    <a:pt x="0" y="50330"/>
                  </a:lnTo>
                  <a:lnTo>
                    <a:pt x="105524" y="290906"/>
                  </a:lnTo>
                  <a:lnTo>
                    <a:pt x="222122" y="240576"/>
                  </a:lnTo>
                  <a:close/>
                </a:path>
              </a:pathLst>
            </a:custGeom>
            <a:solidFill>
              <a:srgbClr val="9551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55"/>
            <p:cNvSpPr/>
            <p:nvPr/>
          </p:nvSpPr>
          <p:spPr>
            <a:xfrm>
              <a:off x="8894570" y="6160795"/>
              <a:ext cx="157953" cy="231775"/>
            </a:xfrm>
            <a:custGeom>
              <a:avLst/>
              <a:gdLst/>
              <a:ahLst/>
              <a:cxnLst/>
              <a:rect l="l" t="t" r="r" b="b"/>
              <a:pathLst>
                <a:path w="156209" h="231775">
                  <a:moveTo>
                    <a:pt x="155867" y="231749"/>
                  </a:moveTo>
                  <a:lnTo>
                    <a:pt x="55181" y="0"/>
                  </a:lnTo>
                  <a:lnTo>
                    <a:pt x="0" y="23621"/>
                  </a:lnTo>
                  <a:lnTo>
                    <a:pt x="431" y="23990"/>
                  </a:lnTo>
                  <a:lnTo>
                    <a:pt x="54914" y="673"/>
                  </a:lnTo>
                  <a:lnTo>
                    <a:pt x="155321" y="231749"/>
                  </a:lnTo>
                  <a:lnTo>
                    <a:pt x="155867" y="2317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56"/>
            <p:cNvSpPr/>
            <p:nvPr/>
          </p:nvSpPr>
          <p:spPr>
            <a:xfrm>
              <a:off x="8938018" y="6433273"/>
              <a:ext cx="45719" cy="19685"/>
            </a:xfrm>
            <a:custGeom>
              <a:avLst/>
              <a:gdLst/>
              <a:ahLst/>
              <a:cxnLst/>
              <a:rect l="l" t="t" r="r" b="b"/>
              <a:pathLst>
                <a:path w="45084" h="19685">
                  <a:moveTo>
                    <a:pt x="44932" y="0"/>
                  </a:moveTo>
                  <a:lnTo>
                    <a:pt x="0" y="19202"/>
                  </a:lnTo>
                  <a:lnTo>
                    <a:pt x="63" y="19367"/>
                  </a:lnTo>
                  <a:lnTo>
                    <a:pt x="44932" y="0"/>
                  </a:lnTo>
                  <a:close/>
                </a:path>
              </a:pathLst>
            </a:custGeom>
            <a:solidFill>
              <a:srgbClr val="8E1C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57"/>
            <p:cNvSpPr/>
            <p:nvPr/>
          </p:nvSpPr>
          <p:spPr>
            <a:xfrm>
              <a:off x="8982874" y="6392545"/>
              <a:ext cx="72516" cy="4020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58"/>
            <p:cNvSpPr/>
            <p:nvPr/>
          </p:nvSpPr>
          <p:spPr>
            <a:xfrm>
              <a:off x="8937879" y="6402108"/>
              <a:ext cx="118142" cy="50800"/>
            </a:xfrm>
            <a:custGeom>
              <a:avLst/>
              <a:gdLst/>
              <a:ahLst/>
              <a:cxnLst/>
              <a:rect l="l" t="t" r="r" b="b"/>
              <a:pathLst>
                <a:path w="116840" h="50800">
                  <a:moveTo>
                    <a:pt x="116801" y="203"/>
                  </a:moveTo>
                  <a:lnTo>
                    <a:pt x="116712" y="0"/>
                  </a:lnTo>
                  <a:lnTo>
                    <a:pt x="44996" y="30645"/>
                  </a:lnTo>
                  <a:lnTo>
                    <a:pt x="0" y="50076"/>
                  </a:lnTo>
                  <a:lnTo>
                    <a:pt x="139" y="50368"/>
                  </a:lnTo>
                  <a:lnTo>
                    <a:pt x="45072" y="31165"/>
                  </a:lnTo>
                  <a:lnTo>
                    <a:pt x="116801" y="203"/>
                  </a:lnTo>
                  <a:close/>
                </a:path>
              </a:pathLst>
            </a:custGeom>
            <a:solidFill>
              <a:srgbClr val="8E1C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59"/>
            <p:cNvSpPr/>
            <p:nvPr/>
          </p:nvSpPr>
          <p:spPr>
            <a:xfrm>
              <a:off x="8832493" y="6194285"/>
              <a:ext cx="45719" cy="92075"/>
            </a:xfrm>
            <a:custGeom>
              <a:avLst/>
              <a:gdLst/>
              <a:ahLst/>
              <a:cxnLst/>
              <a:rect l="l" t="t" r="r" b="b"/>
              <a:pathLst>
                <a:path w="40640" h="92075">
                  <a:moveTo>
                    <a:pt x="31953" y="91719"/>
                  </a:moveTo>
                  <a:lnTo>
                    <a:pt x="431" y="19850"/>
                  </a:lnTo>
                  <a:lnTo>
                    <a:pt x="0" y="20116"/>
                  </a:lnTo>
                  <a:lnTo>
                    <a:pt x="31496" y="91922"/>
                  </a:lnTo>
                  <a:lnTo>
                    <a:pt x="31953" y="91719"/>
                  </a:lnTo>
                  <a:close/>
                </a:path>
                <a:path w="40640" h="92075">
                  <a:moveTo>
                    <a:pt x="40309" y="0"/>
                  </a:moveTo>
                  <a:lnTo>
                    <a:pt x="36436" y="1104"/>
                  </a:lnTo>
                  <a:lnTo>
                    <a:pt x="16827" y="9499"/>
                  </a:lnTo>
                  <a:lnTo>
                    <a:pt x="14490" y="11048"/>
                  </a:lnTo>
                  <a:lnTo>
                    <a:pt x="403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60"/>
            <p:cNvSpPr/>
            <p:nvPr/>
          </p:nvSpPr>
          <p:spPr>
            <a:xfrm>
              <a:off x="8864383" y="6286944"/>
              <a:ext cx="73198" cy="164465"/>
            </a:xfrm>
            <a:custGeom>
              <a:avLst/>
              <a:gdLst/>
              <a:ahLst/>
              <a:cxnLst/>
              <a:rect l="l" t="t" r="r" b="b"/>
              <a:pathLst>
                <a:path w="72390" h="164464">
                  <a:moveTo>
                    <a:pt x="71996" y="164299"/>
                  </a:moveTo>
                  <a:lnTo>
                    <a:pt x="406" y="0"/>
                  </a:lnTo>
                  <a:lnTo>
                    <a:pt x="0" y="177"/>
                  </a:lnTo>
                  <a:lnTo>
                    <a:pt x="71996" y="164299"/>
                  </a:lnTo>
                  <a:close/>
                </a:path>
              </a:pathLst>
            </a:custGeom>
            <a:solidFill>
              <a:srgbClr val="CA89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61"/>
            <p:cNvSpPr/>
            <p:nvPr/>
          </p:nvSpPr>
          <p:spPr>
            <a:xfrm>
              <a:off x="8936963" y="6452609"/>
              <a:ext cx="45719" cy="0"/>
            </a:xfrm>
            <a:custGeom>
              <a:avLst/>
              <a:gdLst/>
              <a:ahLst/>
              <a:cxnLst/>
              <a:rect l="l" t="t" r="r" b="b"/>
              <a:pathLst>
                <a:path w="1270">
                  <a:moveTo>
                    <a:pt x="0" y="0"/>
                  </a:moveTo>
                  <a:lnTo>
                    <a:pt x="1066" y="0"/>
                  </a:lnTo>
                </a:path>
              </a:pathLst>
            </a:custGeom>
            <a:ln w="3175">
              <a:solidFill>
                <a:srgbClr val="8E1C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62"/>
            <p:cNvSpPr/>
            <p:nvPr/>
          </p:nvSpPr>
          <p:spPr>
            <a:xfrm>
              <a:off x="8863989" y="6286004"/>
              <a:ext cx="45719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0" y="330"/>
                  </a:moveTo>
                  <a:lnTo>
                    <a:pt x="660" y="33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63"/>
            <p:cNvSpPr/>
            <p:nvPr/>
          </p:nvSpPr>
          <p:spPr>
            <a:xfrm>
              <a:off x="8864193" y="6286462"/>
              <a:ext cx="74482" cy="166370"/>
            </a:xfrm>
            <a:custGeom>
              <a:avLst/>
              <a:gdLst/>
              <a:ahLst/>
              <a:cxnLst/>
              <a:rect l="l" t="t" r="r" b="b"/>
              <a:pathLst>
                <a:path w="73659" h="166370">
                  <a:moveTo>
                    <a:pt x="73228" y="165912"/>
                  </a:moveTo>
                  <a:lnTo>
                    <a:pt x="457" y="0"/>
                  </a:lnTo>
                  <a:lnTo>
                    <a:pt x="0" y="203"/>
                  </a:lnTo>
                  <a:lnTo>
                    <a:pt x="190" y="660"/>
                  </a:lnTo>
                  <a:lnTo>
                    <a:pt x="596" y="482"/>
                  </a:lnTo>
                  <a:lnTo>
                    <a:pt x="72771" y="166103"/>
                  </a:lnTo>
                  <a:lnTo>
                    <a:pt x="73228" y="165912"/>
                  </a:lnTo>
                  <a:close/>
                </a:path>
              </a:pathLst>
            </a:custGeom>
            <a:solidFill>
              <a:srgbClr val="CA89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64"/>
            <p:cNvSpPr/>
            <p:nvPr/>
          </p:nvSpPr>
          <p:spPr>
            <a:xfrm>
              <a:off x="8832925" y="6161468"/>
              <a:ext cx="224087" cy="291465"/>
            </a:xfrm>
            <a:custGeom>
              <a:avLst/>
              <a:gdLst/>
              <a:ahLst/>
              <a:cxnLst/>
              <a:rect l="l" t="t" r="r" b="b"/>
              <a:pathLst>
                <a:path w="221615" h="291464">
                  <a:moveTo>
                    <a:pt x="220433" y="240861"/>
                  </a:moveTo>
                  <a:lnTo>
                    <a:pt x="220433" y="240309"/>
                  </a:lnTo>
                  <a:lnTo>
                    <a:pt x="104762" y="290245"/>
                  </a:lnTo>
                  <a:lnTo>
                    <a:pt x="431" y="52400"/>
                  </a:lnTo>
                  <a:lnTo>
                    <a:pt x="0" y="52666"/>
                  </a:lnTo>
                  <a:lnTo>
                    <a:pt x="104495" y="290906"/>
                  </a:lnTo>
                  <a:lnTo>
                    <a:pt x="220433" y="240861"/>
                  </a:lnTo>
                  <a:close/>
                </a:path>
                <a:path w="221615" h="291464">
                  <a:moveTo>
                    <a:pt x="43052" y="32004"/>
                  </a:moveTo>
                  <a:lnTo>
                    <a:pt x="40309" y="32689"/>
                  </a:lnTo>
                  <a:lnTo>
                    <a:pt x="39877" y="32816"/>
                  </a:lnTo>
                  <a:lnTo>
                    <a:pt x="14058" y="43865"/>
                  </a:lnTo>
                  <a:lnTo>
                    <a:pt x="11302" y="45593"/>
                  </a:lnTo>
                  <a:lnTo>
                    <a:pt x="43052" y="32004"/>
                  </a:lnTo>
                  <a:close/>
                </a:path>
                <a:path w="221615" h="291464">
                  <a:moveTo>
                    <a:pt x="221094" y="240576"/>
                  </a:moveTo>
                  <a:lnTo>
                    <a:pt x="116560" y="0"/>
                  </a:lnTo>
                  <a:lnTo>
                    <a:pt x="62077" y="23317"/>
                  </a:lnTo>
                  <a:lnTo>
                    <a:pt x="62509" y="23672"/>
                  </a:lnTo>
                  <a:lnTo>
                    <a:pt x="116306" y="647"/>
                  </a:lnTo>
                  <a:lnTo>
                    <a:pt x="220433" y="240309"/>
                  </a:lnTo>
                  <a:lnTo>
                    <a:pt x="220433" y="240861"/>
                  </a:lnTo>
                  <a:lnTo>
                    <a:pt x="221094" y="240576"/>
                  </a:lnTo>
                  <a:close/>
                </a:path>
              </a:pathLst>
            </a:custGeom>
            <a:solidFill>
              <a:srgbClr val="9551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65"/>
            <p:cNvSpPr/>
            <p:nvPr/>
          </p:nvSpPr>
          <p:spPr>
            <a:xfrm>
              <a:off x="8947480" y="6320510"/>
              <a:ext cx="86681" cy="88900"/>
            </a:xfrm>
            <a:custGeom>
              <a:avLst/>
              <a:gdLst/>
              <a:ahLst/>
              <a:cxnLst/>
              <a:rect l="l" t="t" r="r" b="b"/>
              <a:pathLst>
                <a:path w="85725" h="88900">
                  <a:moveTo>
                    <a:pt x="85432" y="55359"/>
                  </a:moveTo>
                  <a:lnTo>
                    <a:pt x="39192" y="0"/>
                  </a:lnTo>
                  <a:lnTo>
                    <a:pt x="0" y="33210"/>
                  </a:lnTo>
                  <a:lnTo>
                    <a:pt x="46228" y="88582"/>
                  </a:lnTo>
                  <a:lnTo>
                    <a:pt x="85432" y="55359"/>
                  </a:lnTo>
                  <a:close/>
                </a:path>
              </a:pathLst>
            </a:custGeom>
            <a:solidFill>
              <a:srgbClr val="E0A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66"/>
            <p:cNvSpPr/>
            <p:nvPr/>
          </p:nvSpPr>
          <p:spPr>
            <a:xfrm>
              <a:off x="8946768" y="6319799"/>
              <a:ext cx="87965" cy="90170"/>
            </a:xfrm>
            <a:custGeom>
              <a:avLst/>
              <a:gdLst/>
              <a:ahLst/>
              <a:cxnLst/>
              <a:rect l="l" t="t" r="r" b="b"/>
              <a:pathLst>
                <a:path w="86995" h="90170">
                  <a:moveTo>
                    <a:pt x="86144" y="56726"/>
                  </a:moveTo>
                  <a:lnTo>
                    <a:pt x="86144" y="56070"/>
                  </a:lnTo>
                  <a:lnTo>
                    <a:pt x="46939" y="89293"/>
                  </a:lnTo>
                  <a:lnTo>
                    <a:pt x="381" y="33540"/>
                  </a:lnTo>
                  <a:lnTo>
                    <a:pt x="0" y="33870"/>
                  </a:lnTo>
                  <a:lnTo>
                    <a:pt x="46888" y="90004"/>
                  </a:lnTo>
                  <a:lnTo>
                    <a:pt x="86144" y="56726"/>
                  </a:lnTo>
                  <a:close/>
                </a:path>
                <a:path w="86995" h="90170">
                  <a:moveTo>
                    <a:pt x="86842" y="56133"/>
                  </a:moveTo>
                  <a:lnTo>
                    <a:pt x="39966" y="0"/>
                  </a:lnTo>
                  <a:lnTo>
                    <a:pt x="381" y="33540"/>
                  </a:lnTo>
                  <a:lnTo>
                    <a:pt x="711" y="33921"/>
                  </a:lnTo>
                  <a:lnTo>
                    <a:pt x="39903" y="711"/>
                  </a:lnTo>
                  <a:lnTo>
                    <a:pt x="86144" y="56070"/>
                  </a:lnTo>
                  <a:lnTo>
                    <a:pt x="86144" y="56726"/>
                  </a:lnTo>
                  <a:lnTo>
                    <a:pt x="86842" y="56133"/>
                  </a:lnTo>
                  <a:close/>
                </a:path>
              </a:pathLst>
            </a:custGeom>
            <a:solidFill>
              <a:srgbClr val="9551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67"/>
            <p:cNvSpPr/>
            <p:nvPr/>
          </p:nvSpPr>
          <p:spPr>
            <a:xfrm>
              <a:off x="8947480" y="6320510"/>
              <a:ext cx="86681" cy="88900"/>
            </a:xfrm>
            <a:custGeom>
              <a:avLst/>
              <a:gdLst/>
              <a:ahLst/>
              <a:cxnLst/>
              <a:rect l="l" t="t" r="r" b="b"/>
              <a:pathLst>
                <a:path w="85725" h="88900">
                  <a:moveTo>
                    <a:pt x="85432" y="55359"/>
                  </a:moveTo>
                  <a:lnTo>
                    <a:pt x="39192" y="0"/>
                  </a:lnTo>
                  <a:lnTo>
                    <a:pt x="0" y="33210"/>
                  </a:lnTo>
                  <a:lnTo>
                    <a:pt x="711" y="34062"/>
                  </a:lnTo>
                  <a:lnTo>
                    <a:pt x="711" y="33273"/>
                  </a:lnTo>
                  <a:lnTo>
                    <a:pt x="39141" y="711"/>
                  </a:lnTo>
                  <a:lnTo>
                    <a:pt x="84721" y="55295"/>
                  </a:lnTo>
                  <a:lnTo>
                    <a:pt x="84721" y="55961"/>
                  </a:lnTo>
                  <a:lnTo>
                    <a:pt x="85432" y="55359"/>
                  </a:lnTo>
                  <a:close/>
                </a:path>
                <a:path w="85725" h="88900">
                  <a:moveTo>
                    <a:pt x="84721" y="55961"/>
                  </a:moveTo>
                  <a:lnTo>
                    <a:pt x="84721" y="55295"/>
                  </a:lnTo>
                  <a:lnTo>
                    <a:pt x="46291" y="87871"/>
                  </a:lnTo>
                  <a:lnTo>
                    <a:pt x="711" y="33273"/>
                  </a:lnTo>
                  <a:lnTo>
                    <a:pt x="711" y="34062"/>
                  </a:lnTo>
                  <a:lnTo>
                    <a:pt x="46227" y="88582"/>
                  </a:lnTo>
                  <a:lnTo>
                    <a:pt x="84721" y="55961"/>
                  </a:lnTo>
                  <a:close/>
                </a:path>
              </a:pathLst>
            </a:custGeom>
            <a:solidFill>
              <a:srgbClr val="E0A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68"/>
            <p:cNvSpPr/>
            <p:nvPr/>
          </p:nvSpPr>
          <p:spPr>
            <a:xfrm>
              <a:off x="8631885" y="6332588"/>
              <a:ext cx="587506" cy="645795"/>
            </a:xfrm>
            <a:custGeom>
              <a:avLst/>
              <a:gdLst/>
              <a:ahLst/>
              <a:cxnLst/>
              <a:rect l="l" t="t" r="r" b="b"/>
              <a:pathLst>
                <a:path w="581025" h="645795">
                  <a:moveTo>
                    <a:pt x="580936" y="537527"/>
                  </a:moveTo>
                  <a:lnTo>
                    <a:pt x="578929" y="534517"/>
                  </a:lnTo>
                  <a:lnTo>
                    <a:pt x="572896" y="535520"/>
                  </a:lnTo>
                  <a:lnTo>
                    <a:pt x="359816" y="628129"/>
                  </a:lnTo>
                  <a:lnTo>
                    <a:pt x="106540" y="39255"/>
                  </a:lnTo>
                  <a:lnTo>
                    <a:pt x="84349" y="7611"/>
                  </a:lnTo>
                  <a:lnTo>
                    <a:pt x="57289" y="0"/>
                  </a:lnTo>
                  <a:lnTo>
                    <a:pt x="30149" y="9055"/>
                  </a:lnTo>
                  <a:lnTo>
                    <a:pt x="21107" y="13081"/>
                  </a:lnTo>
                  <a:lnTo>
                    <a:pt x="13068" y="16103"/>
                  </a:lnTo>
                  <a:lnTo>
                    <a:pt x="7035" y="19126"/>
                  </a:lnTo>
                  <a:lnTo>
                    <a:pt x="0" y="25158"/>
                  </a:lnTo>
                  <a:lnTo>
                    <a:pt x="0" y="32207"/>
                  </a:lnTo>
                  <a:lnTo>
                    <a:pt x="5029" y="37249"/>
                  </a:lnTo>
                  <a:lnTo>
                    <a:pt x="15074" y="36233"/>
                  </a:lnTo>
                  <a:lnTo>
                    <a:pt x="22110" y="32207"/>
                  </a:lnTo>
                  <a:lnTo>
                    <a:pt x="40208" y="23152"/>
                  </a:lnTo>
                  <a:lnTo>
                    <a:pt x="50253" y="19126"/>
                  </a:lnTo>
                  <a:lnTo>
                    <a:pt x="61315" y="19126"/>
                  </a:lnTo>
                  <a:lnTo>
                    <a:pt x="72364" y="22148"/>
                  </a:lnTo>
                  <a:lnTo>
                    <a:pt x="81419" y="30200"/>
                  </a:lnTo>
                  <a:lnTo>
                    <a:pt x="90462" y="45300"/>
                  </a:lnTo>
                  <a:lnTo>
                    <a:pt x="345744" y="639203"/>
                  </a:lnTo>
                  <a:lnTo>
                    <a:pt x="348767" y="645236"/>
                  </a:lnTo>
                  <a:lnTo>
                    <a:pt x="351777" y="644232"/>
                  </a:lnTo>
                  <a:lnTo>
                    <a:pt x="358813" y="641210"/>
                  </a:lnTo>
                  <a:lnTo>
                    <a:pt x="370422" y="635959"/>
                  </a:lnTo>
                  <a:lnTo>
                    <a:pt x="382020" y="630761"/>
                  </a:lnTo>
                  <a:lnTo>
                    <a:pt x="428452" y="610394"/>
                  </a:lnTo>
                  <a:lnTo>
                    <a:pt x="483438" y="586854"/>
                  </a:lnTo>
                  <a:lnTo>
                    <a:pt x="503542" y="577799"/>
                  </a:lnTo>
                  <a:lnTo>
                    <a:pt x="512209" y="573874"/>
                  </a:lnTo>
                  <a:lnTo>
                    <a:pt x="524284" y="568940"/>
                  </a:lnTo>
                  <a:lnTo>
                    <a:pt x="538239" y="563342"/>
                  </a:lnTo>
                  <a:lnTo>
                    <a:pt x="552545" y="557425"/>
                  </a:lnTo>
                  <a:lnTo>
                    <a:pt x="565673" y="551533"/>
                  </a:lnTo>
                  <a:lnTo>
                    <a:pt x="576093" y="546010"/>
                  </a:lnTo>
                  <a:lnTo>
                    <a:pt x="580936" y="537527"/>
                  </a:lnTo>
                  <a:close/>
                </a:path>
              </a:pathLst>
            </a:custGeom>
            <a:solidFill>
              <a:srgbClr val="BDCA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69"/>
            <p:cNvSpPr/>
            <p:nvPr/>
          </p:nvSpPr>
          <p:spPr>
            <a:xfrm>
              <a:off x="9008211" y="6866546"/>
              <a:ext cx="207405" cy="9999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70"/>
            <p:cNvSpPr/>
            <p:nvPr/>
          </p:nvSpPr>
          <p:spPr>
            <a:xfrm>
              <a:off x="9024073" y="6867499"/>
              <a:ext cx="183636" cy="78740"/>
            </a:xfrm>
            <a:custGeom>
              <a:avLst/>
              <a:gdLst/>
              <a:ahLst/>
              <a:cxnLst/>
              <a:rect l="l" t="t" r="r" b="b"/>
              <a:pathLst>
                <a:path w="181609" h="78740">
                  <a:moveTo>
                    <a:pt x="181292" y="0"/>
                  </a:moveTo>
                  <a:lnTo>
                    <a:pt x="180568" y="114"/>
                  </a:lnTo>
                  <a:lnTo>
                    <a:pt x="12" y="78587"/>
                  </a:lnTo>
                  <a:lnTo>
                    <a:pt x="181292" y="0"/>
                  </a:lnTo>
                  <a:close/>
                </a:path>
              </a:pathLst>
            </a:custGeom>
            <a:solidFill>
              <a:srgbClr val="965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71"/>
            <p:cNvSpPr/>
            <p:nvPr/>
          </p:nvSpPr>
          <p:spPr>
            <a:xfrm>
              <a:off x="9023667" y="6867156"/>
              <a:ext cx="186204" cy="80010"/>
            </a:xfrm>
            <a:custGeom>
              <a:avLst/>
              <a:gdLst/>
              <a:ahLst/>
              <a:cxnLst/>
              <a:rect l="l" t="t" r="r" b="b"/>
              <a:pathLst>
                <a:path w="184150" h="80009">
                  <a:moveTo>
                    <a:pt x="183756" y="0"/>
                  </a:moveTo>
                  <a:lnTo>
                    <a:pt x="181698" y="342"/>
                  </a:lnTo>
                  <a:lnTo>
                    <a:pt x="406" y="78968"/>
                  </a:lnTo>
                  <a:lnTo>
                    <a:pt x="0" y="79667"/>
                  </a:lnTo>
                  <a:lnTo>
                    <a:pt x="181114" y="952"/>
                  </a:lnTo>
                  <a:lnTo>
                    <a:pt x="181838" y="825"/>
                  </a:lnTo>
                  <a:lnTo>
                    <a:pt x="183756" y="0"/>
                  </a:lnTo>
                  <a:close/>
                </a:path>
              </a:pathLst>
            </a:custGeom>
            <a:solidFill>
              <a:srgbClr val="965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72"/>
            <p:cNvSpPr/>
            <p:nvPr/>
          </p:nvSpPr>
          <p:spPr>
            <a:xfrm>
              <a:off x="8631390" y="6331064"/>
              <a:ext cx="102091" cy="61594"/>
            </a:xfrm>
            <a:custGeom>
              <a:avLst/>
              <a:gdLst/>
              <a:ahLst/>
              <a:cxnLst/>
              <a:rect l="l" t="t" r="r" b="b"/>
              <a:pathLst>
                <a:path w="100965" h="61595">
                  <a:moveTo>
                    <a:pt x="97447" y="61480"/>
                  </a:moveTo>
                  <a:lnTo>
                    <a:pt x="76384" y="26086"/>
                  </a:lnTo>
                  <a:lnTo>
                    <a:pt x="50977" y="20650"/>
                  </a:lnTo>
                  <a:lnTo>
                    <a:pt x="50406" y="21323"/>
                  </a:lnTo>
                  <a:lnTo>
                    <a:pt x="64128" y="21393"/>
                  </a:lnTo>
                  <a:lnTo>
                    <a:pt x="75106" y="25787"/>
                  </a:lnTo>
                  <a:lnTo>
                    <a:pt x="83047" y="33857"/>
                  </a:lnTo>
                  <a:lnTo>
                    <a:pt x="89376" y="44869"/>
                  </a:lnTo>
                  <a:lnTo>
                    <a:pt x="95516" y="58089"/>
                  </a:lnTo>
                  <a:lnTo>
                    <a:pt x="96901" y="61480"/>
                  </a:lnTo>
                  <a:lnTo>
                    <a:pt x="97447" y="61480"/>
                  </a:lnTo>
                  <a:close/>
                </a:path>
                <a:path w="100965" h="61595">
                  <a:moveTo>
                    <a:pt x="100571" y="27686"/>
                  </a:moveTo>
                  <a:lnTo>
                    <a:pt x="97047" y="20786"/>
                  </a:lnTo>
                  <a:lnTo>
                    <a:pt x="88291" y="11150"/>
                  </a:lnTo>
                  <a:lnTo>
                    <a:pt x="77213" y="4167"/>
                  </a:lnTo>
                  <a:lnTo>
                    <a:pt x="64833" y="0"/>
                  </a:lnTo>
                  <a:lnTo>
                    <a:pt x="62369" y="355"/>
                  </a:lnTo>
                  <a:lnTo>
                    <a:pt x="62395" y="863"/>
                  </a:lnTo>
                  <a:lnTo>
                    <a:pt x="70562" y="2044"/>
                  </a:lnTo>
                  <a:lnTo>
                    <a:pt x="82441" y="7594"/>
                  </a:lnTo>
                  <a:lnTo>
                    <a:pt x="92530" y="15896"/>
                  </a:lnTo>
                  <a:lnTo>
                    <a:pt x="99999" y="26682"/>
                  </a:lnTo>
                  <a:lnTo>
                    <a:pt x="100571" y="27686"/>
                  </a:lnTo>
                  <a:close/>
                </a:path>
                <a:path w="100965" h="61595">
                  <a:moveTo>
                    <a:pt x="6172" y="21818"/>
                  </a:moveTo>
                  <a:lnTo>
                    <a:pt x="5524" y="21711"/>
                  </a:lnTo>
                  <a:lnTo>
                    <a:pt x="0" y="26454"/>
                  </a:lnTo>
                  <a:lnTo>
                    <a:pt x="0" y="33947"/>
                  </a:lnTo>
                  <a:lnTo>
                    <a:pt x="495" y="34443"/>
                  </a:lnTo>
                  <a:lnTo>
                    <a:pt x="495" y="26682"/>
                  </a:lnTo>
                  <a:lnTo>
                    <a:pt x="6172" y="21818"/>
                  </a:lnTo>
                  <a:close/>
                </a:path>
                <a:path w="100965" h="61595">
                  <a:moveTo>
                    <a:pt x="26365" y="32423"/>
                  </a:moveTo>
                  <a:lnTo>
                    <a:pt x="25882" y="32092"/>
                  </a:lnTo>
                  <a:lnTo>
                    <a:pt x="22606" y="33731"/>
                  </a:lnTo>
                  <a:lnTo>
                    <a:pt x="15570" y="37757"/>
                  </a:lnTo>
                  <a:lnTo>
                    <a:pt x="5524" y="38773"/>
                  </a:lnTo>
                  <a:lnTo>
                    <a:pt x="495" y="33731"/>
                  </a:lnTo>
                  <a:lnTo>
                    <a:pt x="495" y="34443"/>
                  </a:lnTo>
                  <a:lnTo>
                    <a:pt x="5334" y="39293"/>
                  </a:lnTo>
                  <a:lnTo>
                    <a:pt x="15735" y="38252"/>
                  </a:lnTo>
                  <a:lnTo>
                    <a:pt x="22847" y="34175"/>
                  </a:lnTo>
                  <a:lnTo>
                    <a:pt x="26365" y="324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73"/>
            <p:cNvSpPr/>
            <p:nvPr/>
          </p:nvSpPr>
          <p:spPr>
            <a:xfrm>
              <a:off x="8728291" y="6392545"/>
              <a:ext cx="200574" cy="45928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74"/>
            <p:cNvSpPr/>
            <p:nvPr/>
          </p:nvSpPr>
          <p:spPr>
            <a:xfrm>
              <a:off x="8919070" y="6791629"/>
              <a:ext cx="45719" cy="53975"/>
            </a:xfrm>
            <a:custGeom>
              <a:avLst/>
              <a:gdLst/>
              <a:ahLst/>
              <a:cxnLst/>
              <a:rect l="l" t="t" r="r" b="b"/>
              <a:pathLst>
                <a:path w="23495" h="53975">
                  <a:moveTo>
                    <a:pt x="23393" y="53340"/>
                  </a:moveTo>
                  <a:lnTo>
                    <a:pt x="457" y="0"/>
                  </a:lnTo>
                  <a:lnTo>
                    <a:pt x="0" y="203"/>
                  </a:lnTo>
                  <a:lnTo>
                    <a:pt x="22999" y="53454"/>
                  </a:lnTo>
                  <a:lnTo>
                    <a:pt x="23393" y="53340"/>
                  </a:lnTo>
                  <a:close/>
                </a:path>
              </a:pathLst>
            </a:custGeom>
            <a:solidFill>
              <a:srgbClr val="965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75"/>
            <p:cNvSpPr/>
            <p:nvPr/>
          </p:nvSpPr>
          <p:spPr>
            <a:xfrm>
              <a:off x="8931388" y="6820471"/>
              <a:ext cx="45719" cy="24765"/>
            </a:xfrm>
            <a:custGeom>
              <a:avLst/>
              <a:gdLst/>
              <a:ahLst/>
              <a:cxnLst/>
              <a:rect l="l" t="t" r="r" b="b"/>
              <a:pathLst>
                <a:path w="10795" h="24765">
                  <a:moveTo>
                    <a:pt x="10680" y="24612"/>
                  </a:moveTo>
                  <a:lnTo>
                    <a:pt x="0" y="0"/>
                  </a:lnTo>
                  <a:lnTo>
                    <a:pt x="10591" y="24637"/>
                  </a:lnTo>
                  <a:close/>
                </a:path>
              </a:pathLst>
            </a:custGeom>
            <a:solidFill>
              <a:srgbClr val="965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76"/>
            <p:cNvSpPr/>
            <p:nvPr/>
          </p:nvSpPr>
          <p:spPr>
            <a:xfrm>
              <a:off x="8826512" y="6576288"/>
              <a:ext cx="93744" cy="214629"/>
            </a:xfrm>
            <a:custGeom>
              <a:avLst/>
              <a:gdLst/>
              <a:ahLst/>
              <a:cxnLst/>
              <a:rect l="l" t="t" r="r" b="b"/>
              <a:pathLst>
                <a:path w="92709" h="214629">
                  <a:moveTo>
                    <a:pt x="92621" y="214414"/>
                  </a:moveTo>
                  <a:lnTo>
                    <a:pt x="393" y="0"/>
                  </a:lnTo>
                  <a:lnTo>
                    <a:pt x="0" y="165"/>
                  </a:lnTo>
                  <a:lnTo>
                    <a:pt x="92151" y="214617"/>
                  </a:lnTo>
                  <a:lnTo>
                    <a:pt x="92621" y="214414"/>
                  </a:lnTo>
                  <a:close/>
                </a:path>
              </a:pathLst>
            </a:custGeom>
            <a:solidFill>
              <a:srgbClr val="D7A8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77"/>
            <p:cNvSpPr/>
            <p:nvPr/>
          </p:nvSpPr>
          <p:spPr>
            <a:xfrm>
              <a:off x="8918866" y="6791172"/>
              <a:ext cx="45719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0" y="330"/>
                  </a:moveTo>
                  <a:lnTo>
                    <a:pt x="660" y="330"/>
                  </a:lnTo>
                </a:path>
              </a:pathLst>
            </a:custGeom>
            <a:ln w="3175">
              <a:solidFill>
                <a:srgbClr val="9650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78"/>
            <p:cNvSpPr/>
            <p:nvPr/>
          </p:nvSpPr>
          <p:spPr>
            <a:xfrm>
              <a:off x="8826245" y="6575818"/>
              <a:ext cx="94386" cy="215900"/>
            </a:xfrm>
            <a:custGeom>
              <a:avLst/>
              <a:gdLst/>
              <a:ahLst/>
              <a:cxnLst/>
              <a:rect l="l" t="t" r="r" b="b"/>
              <a:pathLst>
                <a:path w="93345" h="215900">
                  <a:moveTo>
                    <a:pt x="93078" y="215353"/>
                  </a:moveTo>
                  <a:lnTo>
                    <a:pt x="92887" y="214883"/>
                  </a:lnTo>
                  <a:lnTo>
                    <a:pt x="92417" y="215087"/>
                  </a:lnTo>
                  <a:lnTo>
                    <a:pt x="92621" y="215544"/>
                  </a:lnTo>
                  <a:lnTo>
                    <a:pt x="93078" y="215353"/>
                  </a:lnTo>
                  <a:close/>
                </a:path>
                <a:path w="93345" h="215900">
                  <a:moveTo>
                    <a:pt x="660" y="469"/>
                  </a:moveTo>
                  <a:lnTo>
                    <a:pt x="457" y="0"/>
                  </a:lnTo>
                  <a:lnTo>
                    <a:pt x="0" y="203"/>
                  </a:lnTo>
                  <a:lnTo>
                    <a:pt x="266" y="823"/>
                  </a:lnTo>
                  <a:lnTo>
                    <a:pt x="266" y="634"/>
                  </a:lnTo>
                  <a:lnTo>
                    <a:pt x="660" y="469"/>
                  </a:lnTo>
                  <a:close/>
                </a:path>
                <a:path w="93345" h="215900">
                  <a:moveTo>
                    <a:pt x="39370" y="91744"/>
                  </a:moveTo>
                  <a:lnTo>
                    <a:pt x="266" y="634"/>
                  </a:lnTo>
                  <a:lnTo>
                    <a:pt x="266" y="823"/>
                  </a:lnTo>
                  <a:lnTo>
                    <a:pt x="39370" y="91744"/>
                  </a:lnTo>
                  <a:close/>
                </a:path>
              </a:pathLst>
            </a:custGeom>
            <a:solidFill>
              <a:srgbClr val="D7A8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79"/>
            <p:cNvSpPr/>
            <p:nvPr/>
          </p:nvSpPr>
          <p:spPr>
            <a:xfrm>
              <a:off x="8734564" y="6362306"/>
              <a:ext cx="65491" cy="149225"/>
            </a:xfrm>
            <a:custGeom>
              <a:avLst/>
              <a:gdLst/>
              <a:ahLst/>
              <a:cxnLst/>
              <a:rect l="l" t="t" r="r" b="b"/>
              <a:pathLst>
                <a:path w="64770" h="149225">
                  <a:moveTo>
                    <a:pt x="64173" y="148475"/>
                  </a:moveTo>
                  <a:lnTo>
                    <a:pt x="1295" y="2273"/>
                  </a:lnTo>
                  <a:lnTo>
                    <a:pt x="0" y="0"/>
                  </a:lnTo>
                  <a:lnTo>
                    <a:pt x="63703" y="148678"/>
                  </a:lnTo>
                  <a:lnTo>
                    <a:pt x="64173" y="148475"/>
                  </a:lnTo>
                  <a:close/>
                </a:path>
              </a:pathLst>
            </a:custGeom>
            <a:solidFill>
              <a:srgbClr val="CA89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80"/>
            <p:cNvSpPr/>
            <p:nvPr/>
          </p:nvSpPr>
          <p:spPr>
            <a:xfrm>
              <a:off x="8730435" y="6355194"/>
              <a:ext cx="45719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3682" y="7327"/>
                  </a:moveTo>
                  <a:lnTo>
                    <a:pt x="1968" y="3314"/>
                  </a:lnTo>
                  <a:lnTo>
                    <a:pt x="1384" y="2298"/>
                  </a:lnTo>
                  <a:lnTo>
                    <a:pt x="0" y="0"/>
                  </a:lnTo>
                  <a:lnTo>
                    <a:pt x="1523" y="3555"/>
                  </a:lnTo>
                  <a:lnTo>
                    <a:pt x="3682" y="73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81"/>
            <p:cNvSpPr/>
            <p:nvPr/>
          </p:nvSpPr>
          <p:spPr>
            <a:xfrm>
              <a:off x="8732405" y="6358509"/>
              <a:ext cx="67419" cy="153035"/>
            </a:xfrm>
            <a:custGeom>
              <a:avLst/>
              <a:gdLst/>
              <a:ahLst/>
              <a:cxnLst/>
              <a:rect l="l" t="t" r="r" b="b"/>
              <a:pathLst>
                <a:path w="66675" h="153034">
                  <a:moveTo>
                    <a:pt x="66522" y="152742"/>
                  </a:moveTo>
                  <a:lnTo>
                    <a:pt x="66332" y="152273"/>
                  </a:lnTo>
                  <a:lnTo>
                    <a:pt x="65862" y="152476"/>
                  </a:lnTo>
                  <a:lnTo>
                    <a:pt x="66065" y="152933"/>
                  </a:lnTo>
                  <a:lnTo>
                    <a:pt x="66522" y="152742"/>
                  </a:lnTo>
                  <a:close/>
                </a:path>
                <a:path w="66675" h="153034">
                  <a:moveTo>
                    <a:pt x="28232" y="64985"/>
                  </a:moveTo>
                  <a:lnTo>
                    <a:pt x="2158" y="3797"/>
                  </a:lnTo>
                  <a:lnTo>
                    <a:pt x="0" y="0"/>
                  </a:lnTo>
                  <a:lnTo>
                    <a:pt x="1714" y="4013"/>
                  </a:lnTo>
                  <a:lnTo>
                    <a:pt x="3009" y="6286"/>
                  </a:lnTo>
                  <a:lnTo>
                    <a:pt x="28232" y="64985"/>
                  </a:lnTo>
                  <a:close/>
                </a:path>
              </a:pathLst>
            </a:custGeom>
            <a:solidFill>
              <a:srgbClr val="CA89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82"/>
            <p:cNvSpPr/>
            <p:nvPr/>
          </p:nvSpPr>
          <p:spPr>
            <a:xfrm>
              <a:off x="8631885" y="6331572"/>
              <a:ext cx="587506" cy="634365"/>
            </a:xfrm>
            <a:custGeom>
              <a:avLst/>
              <a:gdLst/>
              <a:ahLst/>
              <a:cxnLst/>
              <a:rect l="l" t="t" r="r" b="b"/>
              <a:pathLst>
                <a:path w="581025" h="634365">
                  <a:moveTo>
                    <a:pt x="580440" y="544080"/>
                  </a:moveTo>
                  <a:lnTo>
                    <a:pt x="580440" y="538695"/>
                  </a:lnTo>
                  <a:lnTo>
                    <a:pt x="580341" y="543498"/>
                  </a:lnTo>
                  <a:lnTo>
                    <a:pt x="573036" y="548367"/>
                  </a:lnTo>
                  <a:lnTo>
                    <a:pt x="559651" y="554684"/>
                  </a:lnTo>
                  <a:lnTo>
                    <a:pt x="544198" y="561201"/>
                  </a:lnTo>
                  <a:lnTo>
                    <a:pt x="530506" y="566790"/>
                  </a:lnTo>
                  <a:lnTo>
                    <a:pt x="522452" y="570293"/>
                  </a:lnTo>
                  <a:lnTo>
                    <a:pt x="503339" y="578357"/>
                  </a:lnTo>
                  <a:lnTo>
                    <a:pt x="476949" y="590182"/>
                  </a:lnTo>
                  <a:lnTo>
                    <a:pt x="465313" y="595206"/>
                  </a:lnTo>
                  <a:lnTo>
                    <a:pt x="453600" y="600183"/>
                  </a:lnTo>
                  <a:lnTo>
                    <a:pt x="430091" y="610110"/>
                  </a:lnTo>
                  <a:lnTo>
                    <a:pt x="418365" y="615121"/>
                  </a:lnTo>
                  <a:lnTo>
                    <a:pt x="406706" y="620202"/>
                  </a:lnTo>
                  <a:lnTo>
                    <a:pt x="395149" y="625383"/>
                  </a:lnTo>
                  <a:lnTo>
                    <a:pt x="383730" y="630694"/>
                  </a:lnTo>
                  <a:lnTo>
                    <a:pt x="378650" y="632879"/>
                  </a:lnTo>
                  <a:lnTo>
                    <a:pt x="377482" y="633933"/>
                  </a:lnTo>
                  <a:lnTo>
                    <a:pt x="387510" y="629541"/>
                  </a:lnTo>
                  <a:lnTo>
                    <a:pt x="399098" y="624344"/>
                  </a:lnTo>
                  <a:lnTo>
                    <a:pt x="410708" y="619193"/>
                  </a:lnTo>
                  <a:lnTo>
                    <a:pt x="422336" y="614082"/>
                  </a:lnTo>
                  <a:lnTo>
                    <a:pt x="433980" y="609006"/>
                  </a:lnTo>
                  <a:lnTo>
                    <a:pt x="457303" y="598931"/>
                  </a:lnTo>
                  <a:lnTo>
                    <a:pt x="515687" y="573932"/>
                  </a:lnTo>
                  <a:lnTo>
                    <a:pt x="539012" y="563884"/>
                  </a:lnTo>
                  <a:lnTo>
                    <a:pt x="550658" y="558827"/>
                  </a:lnTo>
                  <a:lnTo>
                    <a:pt x="562288" y="553739"/>
                  </a:lnTo>
                  <a:lnTo>
                    <a:pt x="573900" y="548614"/>
                  </a:lnTo>
                  <a:lnTo>
                    <a:pt x="576567" y="547725"/>
                  </a:lnTo>
                  <a:lnTo>
                    <a:pt x="576567" y="547255"/>
                  </a:lnTo>
                  <a:lnTo>
                    <a:pt x="576910" y="547611"/>
                  </a:lnTo>
                  <a:lnTo>
                    <a:pt x="580440" y="544080"/>
                  </a:lnTo>
                  <a:close/>
                </a:path>
                <a:path w="581025" h="634365">
                  <a:moveTo>
                    <a:pt x="580936" y="543585"/>
                  </a:moveTo>
                  <a:lnTo>
                    <a:pt x="580936" y="538543"/>
                  </a:lnTo>
                  <a:lnTo>
                    <a:pt x="578929" y="535533"/>
                  </a:lnTo>
                  <a:lnTo>
                    <a:pt x="572896" y="536536"/>
                  </a:lnTo>
                  <a:lnTo>
                    <a:pt x="391782" y="615251"/>
                  </a:lnTo>
                  <a:lnTo>
                    <a:pt x="391350" y="615988"/>
                  </a:lnTo>
                  <a:lnTo>
                    <a:pt x="573036" y="537019"/>
                  </a:lnTo>
                  <a:lnTo>
                    <a:pt x="578688" y="536079"/>
                  </a:lnTo>
                  <a:lnTo>
                    <a:pt x="580440" y="538695"/>
                  </a:lnTo>
                  <a:lnTo>
                    <a:pt x="580440" y="544080"/>
                  </a:lnTo>
                  <a:lnTo>
                    <a:pt x="580936" y="543585"/>
                  </a:lnTo>
                  <a:close/>
                </a:path>
                <a:path w="581025" h="634365">
                  <a:moveTo>
                    <a:pt x="576910" y="547611"/>
                  </a:moveTo>
                  <a:lnTo>
                    <a:pt x="576567" y="547255"/>
                  </a:lnTo>
                  <a:lnTo>
                    <a:pt x="576567" y="547725"/>
                  </a:lnTo>
                  <a:lnTo>
                    <a:pt x="576910" y="547611"/>
                  </a:lnTo>
                  <a:close/>
                </a:path>
                <a:path w="581025" h="634365">
                  <a:moveTo>
                    <a:pt x="295211" y="519772"/>
                  </a:moveTo>
                  <a:lnTo>
                    <a:pt x="247713" y="410502"/>
                  </a:lnTo>
                  <a:lnTo>
                    <a:pt x="178358" y="247434"/>
                  </a:lnTo>
                  <a:lnTo>
                    <a:pt x="136143" y="151803"/>
                  </a:lnTo>
                  <a:lnTo>
                    <a:pt x="119062" y="111544"/>
                  </a:lnTo>
                  <a:lnTo>
                    <a:pt x="104990" y="79336"/>
                  </a:lnTo>
                  <a:lnTo>
                    <a:pt x="81800" y="30886"/>
                  </a:lnTo>
                  <a:lnTo>
                    <a:pt x="61379" y="19634"/>
                  </a:lnTo>
                  <a:lnTo>
                    <a:pt x="50901" y="19634"/>
                  </a:lnTo>
                  <a:lnTo>
                    <a:pt x="50482" y="20142"/>
                  </a:lnTo>
                  <a:lnTo>
                    <a:pt x="61379" y="20178"/>
                  </a:lnTo>
                  <a:lnTo>
                    <a:pt x="80308" y="30944"/>
                  </a:lnTo>
                  <a:lnTo>
                    <a:pt x="87683" y="41193"/>
                  </a:lnTo>
                  <a:lnTo>
                    <a:pt x="93618" y="52475"/>
                  </a:lnTo>
                  <a:lnTo>
                    <a:pt x="98598" y="64428"/>
                  </a:lnTo>
                  <a:lnTo>
                    <a:pt x="107618" y="88909"/>
                  </a:lnTo>
                  <a:lnTo>
                    <a:pt x="112624" y="100714"/>
                  </a:lnTo>
                  <a:lnTo>
                    <a:pt x="118605" y="111747"/>
                  </a:lnTo>
                  <a:lnTo>
                    <a:pt x="135686" y="152006"/>
                  </a:lnTo>
                  <a:lnTo>
                    <a:pt x="179064" y="250480"/>
                  </a:lnTo>
                  <a:lnTo>
                    <a:pt x="264550" y="450765"/>
                  </a:lnTo>
                  <a:lnTo>
                    <a:pt x="294766" y="520014"/>
                  </a:lnTo>
                  <a:lnTo>
                    <a:pt x="295211" y="519772"/>
                  </a:lnTo>
                  <a:close/>
                </a:path>
                <a:path w="581025" h="634365">
                  <a:moveTo>
                    <a:pt x="310095" y="513537"/>
                  </a:moveTo>
                  <a:lnTo>
                    <a:pt x="106540" y="40271"/>
                  </a:lnTo>
                  <a:lnTo>
                    <a:pt x="83099" y="7925"/>
                  </a:lnTo>
                  <a:lnTo>
                    <a:pt x="64325" y="0"/>
                  </a:lnTo>
                  <a:lnTo>
                    <a:pt x="61899" y="355"/>
                  </a:lnTo>
                  <a:lnTo>
                    <a:pt x="61899" y="863"/>
                  </a:lnTo>
                  <a:lnTo>
                    <a:pt x="72174" y="2861"/>
                  </a:lnTo>
                  <a:lnTo>
                    <a:pt x="83841" y="8890"/>
                  </a:lnTo>
                  <a:lnTo>
                    <a:pt x="92847" y="17191"/>
                  </a:lnTo>
                  <a:lnTo>
                    <a:pt x="99994" y="27729"/>
                  </a:lnTo>
                  <a:lnTo>
                    <a:pt x="106083" y="40474"/>
                  </a:lnTo>
                  <a:lnTo>
                    <a:pt x="309613" y="513689"/>
                  </a:lnTo>
                  <a:lnTo>
                    <a:pt x="310095" y="513537"/>
                  </a:lnTo>
                  <a:close/>
                </a:path>
                <a:path w="581025" h="634365">
                  <a:moveTo>
                    <a:pt x="6210" y="21513"/>
                  </a:moveTo>
                  <a:lnTo>
                    <a:pt x="5676" y="21310"/>
                  </a:lnTo>
                  <a:lnTo>
                    <a:pt x="0" y="26174"/>
                  </a:lnTo>
                  <a:lnTo>
                    <a:pt x="0" y="33223"/>
                  </a:lnTo>
                  <a:lnTo>
                    <a:pt x="507" y="33732"/>
                  </a:lnTo>
                  <a:lnTo>
                    <a:pt x="507" y="26415"/>
                  </a:lnTo>
                  <a:lnTo>
                    <a:pt x="6210" y="21513"/>
                  </a:lnTo>
                  <a:close/>
                </a:path>
                <a:path w="581025" h="634365">
                  <a:moveTo>
                    <a:pt x="25387" y="31584"/>
                  </a:moveTo>
                  <a:lnTo>
                    <a:pt x="24904" y="31267"/>
                  </a:lnTo>
                  <a:lnTo>
                    <a:pt x="21882" y="32778"/>
                  </a:lnTo>
                  <a:lnTo>
                    <a:pt x="14922" y="36766"/>
                  </a:lnTo>
                  <a:lnTo>
                    <a:pt x="5219" y="37731"/>
                  </a:lnTo>
                  <a:lnTo>
                    <a:pt x="507" y="33019"/>
                  </a:lnTo>
                  <a:lnTo>
                    <a:pt x="507" y="33732"/>
                  </a:lnTo>
                  <a:lnTo>
                    <a:pt x="5029" y="38265"/>
                  </a:lnTo>
                  <a:lnTo>
                    <a:pt x="15074" y="37249"/>
                  </a:lnTo>
                  <a:lnTo>
                    <a:pt x="22110" y="33223"/>
                  </a:lnTo>
                  <a:lnTo>
                    <a:pt x="25387" y="31584"/>
                  </a:lnTo>
                  <a:close/>
                </a:path>
              </a:pathLst>
            </a:custGeom>
            <a:solidFill>
              <a:srgbClr val="BDCA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83"/>
            <p:cNvSpPr/>
            <p:nvPr/>
          </p:nvSpPr>
          <p:spPr>
            <a:xfrm>
              <a:off x="8891480" y="6841934"/>
              <a:ext cx="142543" cy="141605"/>
            </a:xfrm>
            <a:custGeom>
              <a:avLst/>
              <a:gdLst/>
              <a:ahLst/>
              <a:cxnLst/>
              <a:rect l="l" t="t" r="r" b="b"/>
              <a:pathLst>
                <a:path w="140970" h="141604">
                  <a:moveTo>
                    <a:pt x="140884" y="70662"/>
                  </a:moveTo>
                  <a:lnTo>
                    <a:pt x="127377" y="29020"/>
                  </a:lnTo>
                  <a:lnTo>
                    <a:pt x="87934" y="3061"/>
                  </a:lnTo>
                  <a:lnTo>
                    <a:pt x="70070" y="0"/>
                  </a:lnTo>
                  <a:lnTo>
                    <a:pt x="55999" y="2006"/>
                  </a:lnTo>
                  <a:lnTo>
                    <a:pt x="20235" y="21592"/>
                  </a:lnTo>
                  <a:lnTo>
                    <a:pt x="524" y="62017"/>
                  </a:lnTo>
                  <a:lnTo>
                    <a:pt x="0" y="72765"/>
                  </a:lnTo>
                  <a:lnTo>
                    <a:pt x="1113" y="83389"/>
                  </a:lnTo>
                  <a:lnTo>
                    <a:pt x="20707" y="120836"/>
                  </a:lnTo>
                  <a:lnTo>
                    <a:pt x="61558" y="141057"/>
                  </a:lnTo>
                  <a:lnTo>
                    <a:pt x="85145" y="139915"/>
                  </a:lnTo>
                  <a:lnTo>
                    <a:pt x="119320" y="121782"/>
                  </a:lnTo>
                  <a:lnTo>
                    <a:pt x="140056" y="81754"/>
                  </a:lnTo>
                  <a:lnTo>
                    <a:pt x="140884" y="7066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84"/>
            <p:cNvSpPr/>
            <p:nvPr/>
          </p:nvSpPr>
          <p:spPr>
            <a:xfrm>
              <a:off x="8891279" y="6851827"/>
              <a:ext cx="118235" cy="13254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85"/>
            <p:cNvSpPr/>
            <p:nvPr/>
          </p:nvSpPr>
          <p:spPr>
            <a:xfrm>
              <a:off x="8942463" y="6841907"/>
              <a:ext cx="91818" cy="104775"/>
            </a:xfrm>
            <a:custGeom>
              <a:avLst/>
              <a:gdLst/>
              <a:ahLst/>
              <a:cxnLst/>
              <a:rect l="l" t="t" r="r" b="b"/>
              <a:pathLst>
                <a:path w="90804" h="104775">
                  <a:moveTo>
                    <a:pt x="90676" y="74362"/>
                  </a:moveTo>
                  <a:lnTo>
                    <a:pt x="79982" y="33958"/>
                  </a:lnTo>
                  <a:lnTo>
                    <a:pt x="48587" y="6242"/>
                  </a:lnTo>
                  <a:lnTo>
                    <a:pt x="16515" y="0"/>
                  </a:lnTo>
                  <a:lnTo>
                    <a:pt x="4902" y="1551"/>
                  </a:lnTo>
                  <a:lnTo>
                    <a:pt x="0" y="3062"/>
                  </a:lnTo>
                  <a:lnTo>
                    <a:pt x="203" y="3519"/>
                  </a:lnTo>
                  <a:lnTo>
                    <a:pt x="7048" y="1656"/>
                  </a:lnTo>
                  <a:lnTo>
                    <a:pt x="19255" y="577"/>
                  </a:lnTo>
                  <a:lnTo>
                    <a:pt x="61725" y="14586"/>
                  </a:lnTo>
                  <a:lnTo>
                    <a:pt x="86932" y="50091"/>
                  </a:lnTo>
                  <a:lnTo>
                    <a:pt x="90107" y="72645"/>
                  </a:lnTo>
                  <a:lnTo>
                    <a:pt x="90107" y="78364"/>
                  </a:lnTo>
                  <a:lnTo>
                    <a:pt x="90676" y="74362"/>
                  </a:lnTo>
                  <a:close/>
                </a:path>
                <a:path w="90804" h="104775">
                  <a:moveTo>
                    <a:pt x="85527" y="96280"/>
                  </a:moveTo>
                  <a:lnTo>
                    <a:pt x="80848" y="104522"/>
                  </a:lnTo>
                  <a:lnTo>
                    <a:pt x="85420" y="96661"/>
                  </a:lnTo>
                  <a:lnTo>
                    <a:pt x="85527" y="96280"/>
                  </a:lnTo>
                  <a:close/>
                </a:path>
                <a:path w="90804" h="104775">
                  <a:moveTo>
                    <a:pt x="90107" y="78364"/>
                  </a:moveTo>
                  <a:lnTo>
                    <a:pt x="90107" y="72645"/>
                  </a:lnTo>
                  <a:lnTo>
                    <a:pt x="88820" y="84552"/>
                  </a:lnTo>
                  <a:lnTo>
                    <a:pt x="85527" y="96280"/>
                  </a:lnTo>
                  <a:lnTo>
                    <a:pt x="85633" y="96093"/>
                  </a:lnTo>
                  <a:lnTo>
                    <a:pt x="89130" y="85235"/>
                  </a:lnTo>
                  <a:lnTo>
                    <a:pt x="90107" y="78364"/>
                  </a:lnTo>
                  <a:close/>
                </a:path>
              </a:pathLst>
            </a:custGeom>
            <a:solidFill>
              <a:srgbClr val="965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86"/>
            <p:cNvSpPr/>
            <p:nvPr/>
          </p:nvSpPr>
          <p:spPr>
            <a:xfrm>
              <a:off x="8927095" y="6845262"/>
              <a:ext cx="97597" cy="120014"/>
            </a:xfrm>
            <a:custGeom>
              <a:avLst/>
              <a:gdLst/>
              <a:ahLst/>
              <a:cxnLst/>
              <a:rect l="l" t="t" r="r" b="b"/>
              <a:pathLst>
                <a:path w="96520" h="120015">
                  <a:moveTo>
                    <a:pt x="96138" y="102298"/>
                  </a:moveTo>
                  <a:lnTo>
                    <a:pt x="95364" y="102641"/>
                  </a:lnTo>
                  <a:lnTo>
                    <a:pt x="93764" y="105384"/>
                  </a:lnTo>
                  <a:lnTo>
                    <a:pt x="85712" y="116458"/>
                  </a:lnTo>
                  <a:lnTo>
                    <a:pt x="82003" y="119811"/>
                  </a:lnTo>
                  <a:lnTo>
                    <a:pt x="83438" y="119189"/>
                  </a:lnTo>
                  <a:lnTo>
                    <a:pt x="86093" y="116801"/>
                  </a:lnTo>
                  <a:lnTo>
                    <a:pt x="94183" y="105663"/>
                  </a:lnTo>
                  <a:lnTo>
                    <a:pt x="96138" y="102298"/>
                  </a:lnTo>
                  <a:close/>
                </a:path>
                <a:path w="96520" h="120015">
                  <a:moveTo>
                    <a:pt x="14604" y="469"/>
                  </a:moveTo>
                  <a:lnTo>
                    <a:pt x="14401" y="0"/>
                  </a:lnTo>
                  <a:lnTo>
                    <a:pt x="7124" y="2247"/>
                  </a:lnTo>
                  <a:lnTo>
                    <a:pt x="0" y="6083"/>
                  </a:lnTo>
                  <a:lnTo>
                    <a:pt x="203" y="6553"/>
                  </a:lnTo>
                  <a:lnTo>
                    <a:pt x="7315" y="2705"/>
                  </a:lnTo>
                  <a:lnTo>
                    <a:pt x="14604" y="469"/>
                  </a:lnTo>
                  <a:close/>
                </a:path>
              </a:pathLst>
            </a:custGeom>
            <a:solidFill>
              <a:srgbClr val="BDCA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87"/>
            <p:cNvSpPr/>
            <p:nvPr/>
          </p:nvSpPr>
          <p:spPr>
            <a:xfrm>
              <a:off x="9023285" y="6946086"/>
              <a:ext cx="45719" cy="635"/>
            </a:xfrm>
            <a:custGeom>
              <a:avLst/>
              <a:gdLst/>
              <a:ahLst/>
              <a:cxnLst/>
              <a:rect l="l" t="t" r="r" b="b"/>
              <a:pathLst>
                <a:path w="1270" h="634">
                  <a:moveTo>
                    <a:pt x="800" y="0"/>
                  </a:moveTo>
                  <a:lnTo>
                    <a:pt x="0" y="368"/>
                  </a:lnTo>
                  <a:lnTo>
                    <a:pt x="787" y="38"/>
                  </a:lnTo>
                  <a:close/>
                </a:path>
              </a:pathLst>
            </a:custGeom>
            <a:solidFill>
              <a:srgbClr val="965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88"/>
            <p:cNvSpPr/>
            <p:nvPr/>
          </p:nvSpPr>
          <p:spPr>
            <a:xfrm>
              <a:off x="9022879" y="6946125"/>
              <a:ext cx="45719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0" y="520"/>
                  </a:moveTo>
                  <a:lnTo>
                    <a:pt x="1193" y="520"/>
                  </a:lnTo>
                </a:path>
              </a:pathLst>
            </a:custGeom>
            <a:ln w="3175">
              <a:solidFill>
                <a:srgbClr val="9650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89"/>
            <p:cNvSpPr/>
            <p:nvPr/>
          </p:nvSpPr>
          <p:spPr>
            <a:xfrm>
              <a:off x="8942069" y="6844969"/>
              <a:ext cx="45719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292"/>
                  </a:moveTo>
                  <a:lnTo>
                    <a:pt x="596" y="292"/>
                  </a:lnTo>
                </a:path>
              </a:pathLst>
            </a:custGeom>
            <a:ln w="3175">
              <a:solidFill>
                <a:srgbClr val="9650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90"/>
            <p:cNvSpPr/>
            <p:nvPr/>
          </p:nvSpPr>
          <p:spPr>
            <a:xfrm>
              <a:off x="8941981" y="6845083"/>
              <a:ext cx="45719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203" y="495"/>
                  </a:moveTo>
                  <a:lnTo>
                    <a:pt x="0" y="25"/>
                  </a:lnTo>
                  <a:lnTo>
                    <a:pt x="292" y="469"/>
                  </a:lnTo>
                  <a:close/>
                </a:path>
              </a:pathLst>
            </a:custGeom>
            <a:solidFill>
              <a:srgbClr val="965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91"/>
            <p:cNvSpPr/>
            <p:nvPr/>
          </p:nvSpPr>
          <p:spPr>
            <a:xfrm>
              <a:off x="9007932" y="6964451"/>
              <a:ext cx="45719" cy="1905"/>
            </a:xfrm>
            <a:custGeom>
              <a:avLst/>
              <a:gdLst/>
              <a:ahLst/>
              <a:cxnLst/>
              <a:rect l="l" t="t" r="r" b="b"/>
              <a:pathLst>
                <a:path w="3175" h="1904">
                  <a:moveTo>
                    <a:pt x="0" y="831"/>
                  </a:moveTo>
                  <a:lnTo>
                    <a:pt x="2603" y="831"/>
                  </a:lnTo>
                </a:path>
              </a:pathLst>
            </a:custGeom>
            <a:ln w="3175">
              <a:solidFill>
                <a:srgbClr val="BDCAD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92"/>
            <p:cNvSpPr/>
            <p:nvPr/>
          </p:nvSpPr>
          <p:spPr>
            <a:xfrm>
              <a:off x="9022459" y="6946824"/>
              <a:ext cx="45719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0" y="539"/>
                  </a:moveTo>
                  <a:lnTo>
                    <a:pt x="1206" y="539"/>
                  </a:lnTo>
                </a:path>
              </a:pathLst>
            </a:custGeom>
            <a:ln w="3175">
              <a:solidFill>
                <a:srgbClr val="BDCAD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93"/>
            <p:cNvSpPr/>
            <p:nvPr/>
          </p:nvSpPr>
          <p:spPr>
            <a:xfrm>
              <a:off x="8926652" y="6851345"/>
              <a:ext cx="45719" cy="1270"/>
            </a:xfrm>
            <a:custGeom>
              <a:avLst/>
              <a:gdLst/>
              <a:ahLst/>
              <a:cxnLst/>
              <a:rect l="l" t="t" r="r" b="b"/>
              <a:pathLst>
                <a:path w="634" h="1270">
                  <a:moveTo>
                    <a:pt x="0" y="355"/>
                  </a:moveTo>
                  <a:lnTo>
                    <a:pt x="647" y="355"/>
                  </a:lnTo>
                </a:path>
              </a:pathLst>
            </a:custGeom>
            <a:ln w="3175">
              <a:solidFill>
                <a:srgbClr val="BDCAD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94"/>
            <p:cNvSpPr/>
            <p:nvPr/>
          </p:nvSpPr>
          <p:spPr>
            <a:xfrm>
              <a:off x="8941497" y="6845109"/>
              <a:ext cx="45719" cy="635"/>
            </a:xfrm>
            <a:custGeom>
              <a:avLst/>
              <a:gdLst/>
              <a:ahLst/>
              <a:cxnLst/>
              <a:rect l="l" t="t" r="r" b="b"/>
              <a:pathLst>
                <a:path w="1270" h="634">
                  <a:moveTo>
                    <a:pt x="0" y="311"/>
                  </a:moveTo>
                  <a:lnTo>
                    <a:pt x="685" y="311"/>
                  </a:lnTo>
                </a:path>
              </a:pathLst>
            </a:custGeom>
            <a:ln w="3175">
              <a:solidFill>
                <a:srgbClr val="BDCAD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95"/>
            <p:cNvSpPr/>
            <p:nvPr/>
          </p:nvSpPr>
          <p:spPr>
            <a:xfrm>
              <a:off x="8891551" y="6841934"/>
              <a:ext cx="142543" cy="142240"/>
            </a:xfrm>
            <a:custGeom>
              <a:avLst/>
              <a:gdLst/>
              <a:ahLst/>
              <a:cxnLst/>
              <a:rect l="l" t="t" r="r" b="b"/>
              <a:pathLst>
                <a:path w="140970" h="142240">
                  <a:moveTo>
                    <a:pt x="140780" y="73724"/>
                  </a:moveTo>
                  <a:lnTo>
                    <a:pt x="129757" y="32771"/>
                  </a:lnTo>
                  <a:lnTo>
                    <a:pt x="95063" y="5060"/>
                  </a:lnTo>
                  <a:lnTo>
                    <a:pt x="69999" y="0"/>
                  </a:lnTo>
                  <a:lnTo>
                    <a:pt x="55927" y="2006"/>
                  </a:lnTo>
                  <a:lnTo>
                    <a:pt x="20891" y="20731"/>
                  </a:lnTo>
                  <a:lnTo>
                    <a:pt x="725" y="60615"/>
                  </a:lnTo>
                  <a:lnTo>
                    <a:pt x="0" y="71818"/>
                  </a:lnTo>
                  <a:lnTo>
                    <a:pt x="548" y="77791"/>
                  </a:lnTo>
                  <a:lnTo>
                    <a:pt x="548" y="71481"/>
                  </a:lnTo>
                  <a:lnTo>
                    <a:pt x="1296" y="60390"/>
                  </a:lnTo>
                  <a:lnTo>
                    <a:pt x="21876" y="20456"/>
                  </a:lnTo>
                  <a:lnTo>
                    <a:pt x="56041" y="2501"/>
                  </a:lnTo>
                  <a:lnTo>
                    <a:pt x="69999" y="508"/>
                  </a:lnTo>
                  <a:lnTo>
                    <a:pt x="82965" y="2514"/>
                  </a:lnTo>
                  <a:lnTo>
                    <a:pt x="122061" y="23683"/>
                  </a:lnTo>
                  <a:lnTo>
                    <a:pt x="140106" y="64100"/>
                  </a:lnTo>
                  <a:lnTo>
                    <a:pt x="140260" y="74998"/>
                  </a:lnTo>
                  <a:lnTo>
                    <a:pt x="140260" y="77829"/>
                  </a:lnTo>
                  <a:lnTo>
                    <a:pt x="140780" y="73724"/>
                  </a:lnTo>
                  <a:close/>
                </a:path>
                <a:path w="140970" h="142240">
                  <a:moveTo>
                    <a:pt x="140260" y="77829"/>
                  </a:moveTo>
                  <a:lnTo>
                    <a:pt x="140260" y="74998"/>
                  </a:lnTo>
                  <a:lnTo>
                    <a:pt x="138751" y="85775"/>
                  </a:lnTo>
                  <a:lnTo>
                    <a:pt x="135618" y="96212"/>
                  </a:lnTo>
                  <a:lnTo>
                    <a:pt x="107655" y="130183"/>
                  </a:lnTo>
                  <a:lnTo>
                    <a:pt x="71002" y="141427"/>
                  </a:lnTo>
                  <a:lnTo>
                    <a:pt x="54079" y="138763"/>
                  </a:lnTo>
                  <a:lnTo>
                    <a:pt x="14415" y="113083"/>
                  </a:lnTo>
                  <a:lnTo>
                    <a:pt x="548" y="71481"/>
                  </a:lnTo>
                  <a:lnTo>
                    <a:pt x="548" y="77791"/>
                  </a:lnTo>
                  <a:lnTo>
                    <a:pt x="14796" y="114286"/>
                  </a:lnTo>
                  <a:lnTo>
                    <a:pt x="56930" y="139915"/>
                  </a:lnTo>
                  <a:lnTo>
                    <a:pt x="71002" y="141935"/>
                  </a:lnTo>
                  <a:lnTo>
                    <a:pt x="85074" y="139915"/>
                  </a:lnTo>
                  <a:lnTo>
                    <a:pt x="97901" y="135964"/>
                  </a:lnTo>
                  <a:lnTo>
                    <a:pt x="97901" y="135445"/>
                  </a:lnTo>
                  <a:lnTo>
                    <a:pt x="98142" y="135890"/>
                  </a:lnTo>
                  <a:lnTo>
                    <a:pt x="131280" y="105758"/>
                  </a:lnTo>
                  <a:lnTo>
                    <a:pt x="139402" y="84596"/>
                  </a:lnTo>
                  <a:lnTo>
                    <a:pt x="140260" y="77829"/>
                  </a:lnTo>
                  <a:close/>
                </a:path>
                <a:path w="140970" h="142240">
                  <a:moveTo>
                    <a:pt x="98142" y="135890"/>
                  </a:moveTo>
                  <a:lnTo>
                    <a:pt x="97901" y="135445"/>
                  </a:lnTo>
                  <a:lnTo>
                    <a:pt x="97901" y="135964"/>
                  </a:lnTo>
                  <a:lnTo>
                    <a:pt x="98142" y="13589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96"/>
            <p:cNvSpPr/>
            <p:nvPr/>
          </p:nvSpPr>
          <p:spPr>
            <a:xfrm>
              <a:off x="8916487" y="6867105"/>
              <a:ext cx="91818" cy="90805"/>
            </a:xfrm>
            <a:custGeom>
              <a:avLst/>
              <a:gdLst/>
              <a:ahLst/>
              <a:cxnLst/>
              <a:rect l="l" t="t" r="r" b="b"/>
              <a:pathLst>
                <a:path w="90804" h="90804">
                  <a:moveTo>
                    <a:pt x="90694" y="39970"/>
                  </a:moveTo>
                  <a:lnTo>
                    <a:pt x="66321" y="5002"/>
                  </a:lnTo>
                  <a:lnTo>
                    <a:pt x="45064" y="0"/>
                  </a:lnTo>
                  <a:lnTo>
                    <a:pt x="36022" y="1003"/>
                  </a:lnTo>
                  <a:lnTo>
                    <a:pt x="3945" y="26606"/>
                  </a:lnTo>
                  <a:lnTo>
                    <a:pt x="0" y="47948"/>
                  </a:lnTo>
                  <a:lnTo>
                    <a:pt x="1882" y="58506"/>
                  </a:lnTo>
                  <a:lnTo>
                    <a:pt x="32468" y="89160"/>
                  </a:lnTo>
                  <a:lnTo>
                    <a:pt x="54119" y="90589"/>
                  </a:lnTo>
                  <a:lnTo>
                    <a:pt x="63161" y="87566"/>
                  </a:lnTo>
                  <a:lnTo>
                    <a:pt x="90618" y="50959"/>
                  </a:lnTo>
                  <a:lnTo>
                    <a:pt x="90694" y="39970"/>
                  </a:lnTo>
                  <a:close/>
                </a:path>
              </a:pathLst>
            </a:custGeom>
            <a:solidFill>
              <a:srgbClr val="7A96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97"/>
            <p:cNvSpPr/>
            <p:nvPr/>
          </p:nvSpPr>
          <p:spPr>
            <a:xfrm>
              <a:off x="8916310" y="6866599"/>
              <a:ext cx="92460" cy="92710"/>
            </a:xfrm>
            <a:custGeom>
              <a:avLst/>
              <a:gdLst/>
              <a:ahLst/>
              <a:cxnLst/>
              <a:rect l="l" t="t" r="r" b="b"/>
              <a:pathLst>
                <a:path w="91440" h="92709">
                  <a:moveTo>
                    <a:pt x="18507" y="9140"/>
                  </a:moveTo>
                  <a:lnTo>
                    <a:pt x="16401" y="10114"/>
                  </a:lnTo>
                  <a:lnTo>
                    <a:pt x="8107" y="18793"/>
                  </a:lnTo>
                  <a:lnTo>
                    <a:pt x="2641" y="29183"/>
                  </a:lnTo>
                  <a:lnTo>
                    <a:pt x="0" y="40589"/>
                  </a:lnTo>
                  <a:lnTo>
                    <a:pt x="177" y="52320"/>
                  </a:lnTo>
                  <a:lnTo>
                    <a:pt x="177" y="48455"/>
                  </a:lnTo>
                  <a:lnTo>
                    <a:pt x="827" y="37667"/>
                  </a:lnTo>
                  <a:lnTo>
                    <a:pt x="4123" y="27112"/>
                  </a:lnTo>
                  <a:lnTo>
                    <a:pt x="10178" y="17255"/>
                  </a:lnTo>
                  <a:lnTo>
                    <a:pt x="18507" y="9140"/>
                  </a:lnTo>
                  <a:close/>
                </a:path>
                <a:path w="91440" h="92709">
                  <a:moveTo>
                    <a:pt x="63491" y="88555"/>
                  </a:moveTo>
                  <a:lnTo>
                    <a:pt x="63339" y="88073"/>
                  </a:lnTo>
                  <a:lnTo>
                    <a:pt x="54297" y="91095"/>
                  </a:lnTo>
                  <a:lnTo>
                    <a:pt x="32645" y="89666"/>
                  </a:lnTo>
                  <a:lnTo>
                    <a:pt x="2059" y="59012"/>
                  </a:lnTo>
                  <a:lnTo>
                    <a:pt x="177" y="48455"/>
                  </a:lnTo>
                  <a:lnTo>
                    <a:pt x="177" y="52320"/>
                  </a:lnTo>
                  <a:lnTo>
                    <a:pt x="28960" y="88542"/>
                  </a:lnTo>
                  <a:lnTo>
                    <a:pt x="45254" y="92605"/>
                  </a:lnTo>
                  <a:lnTo>
                    <a:pt x="54398" y="91590"/>
                  </a:lnTo>
                  <a:lnTo>
                    <a:pt x="63491" y="88555"/>
                  </a:lnTo>
                  <a:close/>
                </a:path>
                <a:path w="91440" h="92709">
                  <a:moveTo>
                    <a:pt x="29437" y="4087"/>
                  </a:moveTo>
                  <a:lnTo>
                    <a:pt x="27157" y="4532"/>
                  </a:lnTo>
                  <a:lnTo>
                    <a:pt x="19105" y="8558"/>
                  </a:lnTo>
                  <a:lnTo>
                    <a:pt x="18507" y="9140"/>
                  </a:lnTo>
                  <a:lnTo>
                    <a:pt x="29437" y="4087"/>
                  </a:lnTo>
                  <a:close/>
                </a:path>
                <a:path w="91440" h="92709">
                  <a:moveTo>
                    <a:pt x="91396" y="51412"/>
                  </a:moveTo>
                  <a:lnTo>
                    <a:pt x="77184" y="12172"/>
                  </a:lnTo>
                  <a:lnTo>
                    <a:pt x="45241" y="0"/>
                  </a:lnTo>
                  <a:lnTo>
                    <a:pt x="36085" y="1014"/>
                  </a:lnTo>
                  <a:lnTo>
                    <a:pt x="29437" y="4087"/>
                  </a:lnTo>
                  <a:lnTo>
                    <a:pt x="47131" y="637"/>
                  </a:lnTo>
                  <a:lnTo>
                    <a:pt x="58081" y="2201"/>
                  </a:lnTo>
                  <a:lnTo>
                    <a:pt x="87574" y="27957"/>
                  </a:lnTo>
                  <a:lnTo>
                    <a:pt x="91154" y="47679"/>
                  </a:lnTo>
                  <a:lnTo>
                    <a:pt x="91154" y="52425"/>
                  </a:lnTo>
                  <a:lnTo>
                    <a:pt x="91396" y="51412"/>
                  </a:lnTo>
                  <a:close/>
                </a:path>
                <a:path w="91440" h="92709">
                  <a:moveTo>
                    <a:pt x="76842" y="79137"/>
                  </a:moveTo>
                  <a:lnTo>
                    <a:pt x="71378" y="83043"/>
                  </a:lnTo>
                  <a:lnTo>
                    <a:pt x="63339" y="88073"/>
                  </a:lnTo>
                  <a:lnTo>
                    <a:pt x="63491" y="88555"/>
                  </a:lnTo>
                  <a:lnTo>
                    <a:pt x="75446" y="80630"/>
                  </a:lnTo>
                  <a:lnTo>
                    <a:pt x="76842" y="79137"/>
                  </a:lnTo>
                  <a:close/>
                </a:path>
                <a:path w="91440" h="92709">
                  <a:moveTo>
                    <a:pt x="80042" y="75716"/>
                  </a:moveTo>
                  <a:lnTo>
                    <a:pt x="76842" y="79137"/>
                  </a:lnTo>
                  <a:lnTo>
                    <a:pt x="78414" y="78014"/>
                  </a:lnTo>
                  <a:lnTo>
                    <a:pt x="80042" y="75716"/>
                  </a:lnTo>
                  <a:close/>
                </a:path>
                <a:path w="91440" h="92709">
                  <a:moveTo>
                    <a:pt x="91154" y="52425"/>
                  </a:moveTo>
                  <a:lnTo>
                    <a:pt x="91154" y="47679"/>
                  </a:lnTo>
                  <a:lnTo>
                    <a:pt x="89506" y="58038"/>
                  </a:lnTo>
                  <a:lnTo>
                    <a:pt x="85321" y="68265"/>
                  </a:lnTo>
                  <a:lnTo>
                    <a:pt x="80042" y="75716"/>
                  </a:lnTo>
                  <a:lnTo>
                    <a:pt x="83602" y="71910"/>
                  </a:lnTo>
                  <a:lnTo>
                    <a:pt x="88868" y="62004"/>
                  </a:lnTo>
                  <a:lnTo>
                    <a:pt x="91154" y="5242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98"/>
            <p:cNvSpPr/>
            <p:nvPr/>
          </p:nvSpPr>
          <p:spPr>
            <a:xfrm>
              <a:off x="8916881" y="6867105"/>
              <a:ext cx="91818" cy="92075"/>
            </a:xfrm>
            <a:custGeom>
              <a:avLst/>
              <a:gdLst/>
              <a:ahLst/>
              <a:cxnLst/>
              <a:rect l="l" t="t" r="r" b="b"/>
              <a:pathLst>
                <a:path w="90804" h="92075">
                  <a:moveTo>
                    <a:pt x="23438" y="6470"/>
                  </a:moveTo>
                  <a:lnTo>
                    <a:pt x="16991" y="9361"/>
                  </a:lnTo>
                  <a:lnTo>
                    <a:pt x="8467" y="17870"/>
                  </a:lnTo>
                  <a:lnTo>
                    <a:pt x="2806" y="28163"/>
                  </a:lnTo>
                  <a:lnTo>
                    <a:pt x="0" y="39529"/>
                  </a:lnTo>
                  <a:lnTo>
                    <a:pt x="43" y="51257"/>
                  </a:lnTo>
                  <a:lnTo>
                    <a:pt x="349" y="52462"/>
                  </a:lnTo>
                  <a:lnTo>
                    <a:pt x="349" y="40236"/>
                  </a:lnTo>
                  <a:lnTo>
                    <a:pt x="2881" y="29322"/>
                  </a:lnTo>
                  <a:lnTo>
                    <a:pt x="8130" y="19322"/>
                  </a:lnTo>
                  <a:lnTo>
                    <a:pt x="16096" y="10841"/>
                  </a:lnTo>
                  <a:lnTo>
                    <a:pt x="23438" y="6470"/>
                  </a:lnTo>
                  <a:close/>
                </a:path>
                <a:path w="90804" h="92075">
                  <a:moveTo>
                    <a:pt x="89925" y="52088"/>
                  </a:moveTo>
                  <a:lnTo>
                    <a:pt x="89925" y="49240"/>
                  </a:lnTo>
                  <a:lnTo>
                    <a:pt x="87594" y="59932"/>
                  </a:lnTo>
                  <a:lnTo>
                    <a:pt x="82730" y="69892"/>
                  </a:lnTo>
                  <a:lnTo>
                    <a:pt x="75401" y="78593"/>
                  </a:lnTo>
                  <a:lnTo>
                    <a:pt x="65673" y="85503"/>
                  </a:lnTo>
                  <a:lnTo>
                    <a:pt x="53611" y="90093"/>
                  </a:lnTo>
                  <a:lnTo>
                    <a:pt x="44670" y="91081"/>
                  </a:lnTo>
                  <a:lnTo>
                    <a:pt x="28495" y="87416"/>
                  </a:lnTo>
                  <a:lnTo>
                    <a:pt x="535" y="51463"/>
                  </a:lnTo>
                  <a:lnTo>
                    <a:pt x="349" y="40236"/>
                  </a:lnTo>
                  <a:lnTo>
                    <a:pt x="349" y="52462"/>
                  </a:lnTo>
                  <a:lnTo>
                    <a:pt x="28592" y="87566"/>
                  </a:lnTo>
                  <a:lnTo>
                    <a:pt x="44683" y="91590"/>
                  </a:lnTo>
                  <a:lnTo>
                    <a:pt x="53725" y="90589"/>
                  </a:lnTo>
                  <a:lnTo>
                    <a:pt x="62501" y="87655"/>
                  </a:lnTo>
                  <a:lnTo>
                    <a:pt x="62501" y="87147"/>
                  </a:lnTo>
                  <a:lnTo>
                    <a:pt x="62768" y="87566"/>
                  </a:lnTo>
                  <a:lnTo>
                    <a:pt x="70807" y="82537"/>
                  </a:lnTo>
                  <a:lnTo>
                    <a:pt x="79750" y="75271"/>
                  </a:lnTo>
                  <a:lnTo>
                    <a:pt x="86321" y="64702"/>
                  </a:lnTo>
                  <a:lnTo>
                    <a:pt x="89840" y="53553"/>
                  </a:lnTo>
                  <a:lnTo>
                    <a:pt x="89925" y="52088"/>
                  </a:lnTo>
                  <a:close/>
                </a:path>
                <a:path w="90804" h="92075">
                  <a:moveTo>
                    <a:pt x="31015" y="3071"/>
                  </a:moveTo>
                  <a:lnTo>
                    <a:pt x="26776" y="4483"/>
                  </a:lnTo>
                  <a:lnTo>
                    <a:pt x="23438" y="6470"/>
                  </a:lnTo>
                  <a:lnTo>
                    <a:pt x="31015" y="3071"/>
                  </a:lnTo>
                  <a:close/>
                </a:path>
                <a:path w="90804" h="92075">
                  <a:moveTo>
                    <a:pt x="90493" y="42309"/>
                  </a:moveTo>
                  <a:lnTo>
                    <a:pt x="68175" y="6081"/>
                  </a:lnTo>
                  <a:lnTo>
                    <a:pt x="44670" y="0"/>
                  </a:lnTo>
                  <a:lnTo>
                    <a:pt x="35628" y="1003"/>
                  </a:lnTo>
                  <a:lnTo>
                    <a:pt x="31015" y="3071"/>
                  </a:lnTo>
                  <a:lnTo>
                    <a:pt x="35742" y="1498"/>
                  </a:lnTo>
                  <a:lnTo>
                    <a:pt x="44683" y="496"/>
                  </a:lnTo>
                  <a:lnTo>
                    <a:pt x="81065" y="18080"/>
                  </a:lnTo>
                  <a:lnTo>
                    <a:pt x="89925" y="49240"/>
                  </a:lnTo>
                  <a:lnTo>
                    <a:pt x="89925" y="52088"/>
                  </a:lnTo>
                  <a:lnTo>
                    <a:pt x="90493" y="42309"/>
                  </a:lnTo>
                  <a:close/>
                </a:path>
                <a:path w="90804" h="92075">
                  <a:moveTo>
                    <a:pt x="62768" y="87566"/>
                  </a:moveTo>
                  <a:lnTo>
                    <a:pt x="62501" y="87147"/>
                  </a:lnTo>
                  <a:lnTo>
                    <a:pt x="62501" y="87655"/>
                  </a:lnTo>
                  <a:lnTo>
                    <a:pt x="62768" y="87566"/>
                  </a:lnTo>
                  <a:close/>
                </a:path>
              </a:pathLst>
            </a:custGeom>
            <a:solidFill>
              <a:srgbClr val="7A96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99"/>
            <p:cNvSpPr/>
            <p:nvPr/>
          </p:nvSpPr>
          <p:spPr>
            <a:xfrm>
              <a:off x="8486685" y="5764793"/>
              <a:ext cx="420770" cy="460604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00"/>
            <p:cNvSpPr/>
            <p:nvPr/>
          </p:nvSpPr>
          <p:spPr>
            <a:xfrm>
              <a:off x="8432671" y="6302387"/>
              <a:ext cx="159237" cy="644525"/>
            </a:xfrm>
            <a:custGeom>
              <a:avLst/>
              <a:gdLst/>
              <a:ahLst/>
              <a:cxnLst/>
              <a:rect l="l" t="t" r="r" b="b"/>
              <a:pathLst>
                <a:path w="157479" h="644525">
                  <a:moveTo>
                    <a:pt x="157036" y="333184"/>
                  </a:moveTo>
                  <a:lnTo>
                    <a:pt x="157036" y="322110"/>
                  </a:lnTo>
                  <a:lnTo>
                    <a:pt x="152728" y="300233"/>
                  </a:lnTo>
                  <a:lnTo>
                    <a:pt x="150668" y="286565"/>
                  </a:lnTo>
                  <a:lnTo>
                    <a:pt x="148764" y="271291"/>
                  </a:lnTo>
                  <a:lnTo>
                    <a:pt x="140980" y="198981"/>
                  </a:lnTo>
                  <a:lnTo>
                    <a:pt x="138559" y="179314"/>
                  </a:lnTo>
                  <a:lnTo>
                    <a:pt x="132544" y="139773"/>
                  </a:lnTo>
                  <a:lnTo>
                    <a:pt x="124388" y="101571"/>
                  </a:lnTo>
                  <a:lnTo>
                    <a:pt x="106627" y="51029"/>
                  </a:lnTo>
                  <a:lnTo>
                    <a:pt x="80161" y="14426"/>
                  </a:lnTo>
                  <a:lnTo>
                    <a:pt x="45479" y="0"/>
                  </a:lnTo>
                  <a:lnTo>
                    <a:pt x="35421" y="1003"/>
                  </a:lnTo>
                  <a:lnTo>
                    <a:pt x="6274" y="28182"/>
                  </a:lnTo>
                  <a:lnTo>
                    <a:pt x="0" y="64859"/>
                  </a:lnTo>
                  <a:lnTo>
                    <a:pt x="137" y="77529"/>
                  </a:lnTo>
                  <a:lnTo>
                    <a:pt x="10000" y="126744"/>
                  </a:lnTo>
                  <a:lnTo>
                    <a:pt x="23369" y="164071"/>
                  </a:lnTo>
                  <a:lnTo>
                    <a:pt x="38444" y="199301"/>
                  </a:lnTo>
                  <a:lnTo>
                    <a:pt x="54522" y="233527"/>
                  </a:lnTo>
                  <a:lnTo>
                    <a:pt x="69597" y="266750"/>
                  </a:lnTo>
                  <a:lnTo>
                    <a:pt x="83668" y="295935"/>
                  </a:lnTo>
                  <a:lnTo>
                    <a:pt x="92711" y="318084"/>
                  </a:lnTo>
                  <a:lnTo>
                    <a:pt x="97740" y="331177"/>
                  </a:lnTo>
                  <a:lnTo>
                    <a:pt x="97740" y="642471"/>
                  </a:lnTo>
                  <a:lnTo>
                    <a:pt x="100762" y="643229"/>
                  </a:lnTo>
                  <a:lnTo>
                    <a:pt x="105779" y="644232"/>
                  </a:lnTo>
                  <a:lnTo>
                    <a:pt x="108802" y="640207"/>
                  </a:lnTo>
                  <a:lnTo>
                    <a:pt x="110808" y="630135"/>
                  </a:lnTo>
                  <a:lnTo>
                    <a:pt x="110808" y="604977"/>
                  </a:lnTo>
                  <a:lnTo>
                    <a:pt x="111811" y="576783"/>
                  </a:lnTo>
                  <a:lnTo>
                    <a:pt x="117844" y="506323"/>
                  </a:lnTo>
                  <a:lnTo>
                    <a:pt x="128893" y="435864"/>
                  </a:lnTo>
                  <a:lnTo>
                    <a:pt x="131841" y="420818"/>
                  </a:lnTo>
                  <a:lnTo>
                    <a:pt x="133722" y="408094"/>
                  </a:lnTo>
                  <a:lnTo>
                    <a:pt x="142221" y="366800"/>
                  </a:lnTo>
                  <a:lnTo>
                    <a:pt x="147502" y="355477"/>
                  </a:lnTo>
                  <a:lnTo>
                    <a:pt x="157036" y="333184"/>
                  </a:lnTo>
                  <a:close/>
                </a:path>
                <a:path w="157479" h="644525">
                  <a:moveTo>
                    <a:pt x="97740" y="642471"/>
                  </a:moveTo>
                  <a:lnTo>
                    <a:pt x="97740" y="331177"/>
                  </a:lnTo>
                  <a:lnTo>
                    <a:pt x="96737" y="335203"/>
                  </a:lnTo>
                  <a:lnTo>
                    <a:pt x="93714" y="342239"/>
                  </a:lnTo>
                  <a:lnTo>
                    <a:pt x="73623" y="396595"/>
                  </a:lnTo>
                  <a:lnTo>
                    <a:pt x="66620" y="446505"/>
                  </a:lnTo>
                  <a:lnTo>
                    <a:pt x="67402" y="459140"/>
                  </a:lnTo>
                  <a:lnTo>
                    <a:pt x="69422" y="471334"/>
                  </a:lnTo>
                  <a:lnTo>
                    <a:pt x="72607" y="494245"/>
                  </a:lnTo>
                  <a:lnTo>
                    <a:pt x="77636" y="527456"/>
                  </a:lnTo>
                  <a:lnTo>
                    <a:pt x="80658" y="559676"/>
                  </a:lnTo>
                  <a:lnTo>
                    <a:pt x="80658" y="632155"/>
                  </a:lnTo>
                  <a:lnTo>
                    <a:pt x="85675" y="637184"/>
                  </a:lnTo>
                  <a:lnTo>
                    <a:pt x="92711" y="641210"/>
                  </a:lnTo>
                  <a:lnTo>
                    <a:pt x="97740" y="642471"/>
                  </a:lnTo>
                  <a:close/>
                </a:path>
                <a:path w="157479" h="644525">
                  <a:moveTo>
                    <a:pt x="80658" y="632155"/>
                  </a:moveTo>
                  <a:lnTo>
                    <a:pt x="80658" y="578802"/>
                  </a:lnTo>
                  <a:lnTo>
                    <a:pt x="77636" y="594906"/>
                  </a:lnTo>
                  <a:lnTo>
                    <a:pt x="77636" y="611009"/>
                  </a:lnTo>
                  <a:lnTo>
                    <a:pt x="78639" y="624103"/>
                  </a:lnTo>
                  <a:lnTo>
                    <a:pt x="80658" y="632155"/>
                  </a:lnTo>
                  <a:close/>
                </a:path>
              </a:pathLst>
            </a:custGeom>
            <a:solidFill>
              <a:srgbClr val="C995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01"/>
            <p:cNvSpPr/>
            <p:nvPr/>
          </p:nvSpPr>
          <p:spPr>
            <a:xfrm>
              <a:off x="8467825" y="6350698"/>
              <a:ext cx="45719" cy="16510"/>
            </a:xfrm>
            <a:custGeom>
              <a:avLst/>
              <a:gdLst/>
              <a:ahLst/>
              <a:cxnLst/>
              <a:rect l="l" t="t" r="r" b="b"/>
              <a:pathLst>
                <a:path w="17779" h="16510">
                  <a:moveTo>
                    <a:pt x="17360" y="10071"/>
                  </a:moveTo>
                  <a:lnTo>
                    <a:pt x="17360" y="6045"/>
                  </a:lnTo>
                  <a:lnTo>
                    <a:pt x="16357" y="3022"/>
                  </a:lnTo>
                  <a:lnTo>
                    <a:pt x="14351" y="1003"/>
                  </a:lnTo>
                  <a:lnTo>
                    <a:pt x="11328" y="0"/>
                  </a:lnTo>
                  <a:lnTo>
                    <a:pt x="7315" y="0"/>
                  </a:lnTo>
                  <a:lnTo>
                    <a:pt x="4292" y="1003"/>
                  </a:lnTo>
                  <a:lnTo>
                    <a:pt x="2286" y="4025"/>
                  </a:lnTo>
                  <a:lnTo>
                    <a:pt x="0" y="10198"/>
                  </a:lnTo>
                  <a:lnTo>
                    <a:pt x="762" y="13677"/>
                  </a:lnTo>
                  <a:lnTo>
                    <a:pt x="7315" y="16103"/>
                  </a:lnTo>
                  <a:lnTo>
                    <a:pt x="11328" y="16103"/>
                  </a:lnTo>
                  <a:lnTo>
                    <a:pt x="14351" y="15100"/>
                  </a:lnTo>
                  <a:lnTo>
                    <a:pt x="16357" y="13093"/>
                  </a:lnTo>
                  <a:lnTo>
                    <a:pt x="17360" y="10071"/>
                  </a:lnTo>
                  <a:close/>
                </a:path>
              </a:pathLst>
            </a:custGeom>
            <a:solidFill>
              <a:srgbClr val="C995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02"/>
            <p:cNvSpPr/>
            <p:nvPr/>
          </p:nvSpPr>
          <p:spPr>
            <a:xfrm>
              <a:off x="8518347" y="6912394"/>
              <a:ext cx="45719" cy="17145"/>
            </a:xfrm>
            <a:custGeom>
              <a:avLst/>
              <a:gdLst/>
              <a:ahLst/>
              <a:cxnLst/>
              <a:rect l="l" t="t" r="r" b="b"/>
              <a:pathLst>
                <a:path w="17145" h="17145">
                  <a:moveTo>
                    <a:pt x="17094" y="10058"/>
                  </a:moveTo>
                  <a:lnTo>
                    <a:pt x="17094" y="7048"/>
                  </a:lnTo>
                  <a:lnTo>
                    <a:pt x="16090" y="4025"/>
                  </a:lnTo>
                  <a:lnTo>
                    <a:pt x="13068" y="1003"/>
                  </a:lnTo>
                  <a:lnTo>
                    <a:pt x="10058" y="0"/>
                  </a:lnTo>
                  <a:lnTo>
                    <a:pt x="7048" y="0"/>
                  </a:lnTo>
                  <a:lnTo>
                    <a:pt x="4025" y="1003"/>
                  </a:lnTo>
                  <a:lnTo>
                    <a:pt x="1015" y="4025"/>
                  </a:lnTo>
                  <a:lnTo>
                    <a:pt x="0" y="7048"/>
                  </a:lnTo>
                  <a:lnTo>
                    <a:pt x="0" y="10058"/>
                  </a:lnTo>
                  <a:lnTo>
                    <a:pt x="1015" y="13081"/>
                  </a:lnTo>
                  <a:lnTo>
                    <a:pt x="4025" y="16103"/>
                  </a:lnTo>
                  <a:lnTo>
                    <a:pt x="7048" y="17106"/>
                  </a:lnTo>
                  <a:lnTo>
                    <a:pt x="10058" y="17106"/>
                  </a:lnTo>
                  <a:lnTo>
                    <a:pt x="13068" y="16103"/>
                  </a:lnTo>
                  <a:lnTo>
                    <a:pt x="16090" y="13081"/>
                  </a:lnTo>
                  <a:lnTo>
                    <a:pt x="17094" y="10058"/>
                  </a:lnTo>
                  <a:close/>
                </a:path>
              </a:pathLst>
            </a:custGeom>
            <a:solidFill>
              <a:srgbClr val="C995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03"/>
            <p:cNvSpPr/>
            <p:nvPr/>
          </p:nvSpPr>
          <p:spPr>
            <a:xfrm>
              <a:off x="8502756" y="6906348"/>
              <a:ext cx="136122" cy="59690"/>
            </a:xfrm>
            <a:custGeom>
              <a:avLst/>
              <a:gdLst/>
              <a:ahLst/>
              <a:cxnLst/>
              <a:rect l="l" t="t" r="r" b="b"/>
              <a:pathLst>
                <a:path w="134620" h="59690">
                  <a:moveTo>
                    <a:pt x="134196" y="48323"/>
                  </a:moveTo>
                  <a:lnTo>
                    <a:pt x="131186" y="45300"/>
                  </a:lnTo>
                  <a:lnTo>
                    <a:pt x="125154" y="43281"/>
                  </a:lnTo>
                  <a:lnTo>
                    <a:pt x="111171" y="41432"/>
                  </a:lnTo>
                  <a:lnTo>
                    <a:pt x="100356" y="38128"/>
                  </a:lnTo>
                  <a:lnTo>
                    <a:pt x="89817" y="32898"/>
                  </a:lnTo>
                  <a:lnTo>
                    <a:pt x="72893" y="24168"/>
                  </a:lnTo>
                  <a:lnTo>
                    <a:pt x="66861" y="21145"/>
                  </a:lnTo>
                  <a:lnTo>
                    <a:pt x="56120" y="15122"/>
                  </a:lnTo>
                  <a:lnTo>
                    <a:pt x="44834" y="7906"/>
                  </a:lnTo>
                  <a:lnTo>
                    <a:pt x="33404" y="2145"/>
                  </a:lnTo>
                  <a:lnTo>
                    <a:pt x="23642" y="0"/>
                  </a:lnTo>
                  <a:lnTo>
                    <a:pt x="17610" y="0"/>
                  </a:lnTo>
                  <a:lnTo>
                    <a:pt x="10574" y="6045"/>
                  </a:lnTo>
                  <a:lnTo>
                    <a:pt x="4542" y="18122"/>
                  </a:lnTo>
                  <a:lnTo>
                    <a:pt x="463" y="32308"/>
                  </a:lnTo>
                  <a:lnTo>
                    <a:pt x="0" y="44234"/>
                  </a:lnTo>
                  <a:lnTo>
                    <a:pt x="4946" y="53043"/>
                  </a:lnTo>
                  <a:lnTo>
                    <a:pt x="17097" y="57881"/>
                  </a:lnTo>
                  <a:lnTo>
                    <a:pt x="29675" y="57378"/>
                  </a:lnTo>
                  <a:lnTo>
                    <a:pt x="39721" y="56375"/>
                  </a:lnTo>
                  <a:lnTo>
                    <a:pt x="51800" y="55926"/>
                  </a:lnTo>
                  <a:lnTo>
                    <a:pt x="64429" y="56666"/>
                  </a:lnTo>
                  <a:lnTo>
                    <a:pt x="77295" y="57943"/>
                  </a:lnTo>
                  <a:lnTo>
                    <a:pt x="90087" y="59107"/>
                  </a:lnTo>
                  <a:lnTo>
                    <a:pt x="102491" y="59508"/>
                  </a:lnTo>
                  <a:lnTo>
                    <a:pt x="114195" y="58495"/>
                  </a:lnTo>
                  <a:lnTo>
                    <a:pt x="124888" y="55418"/>
                  </a:lnTo>
                  <a:lnTo>
                    <a:pt x="133193" y="51346"/>
                  </a:lnTo>
                  <a:lnTo>
                    <a:pt x="134196" y="48323"/>
                  </a:lnTo>
                  <a:close/>
                </a:path>
              </a:pathLst>
            </a:custGeom>
            <a:solidFill>
              <a:srgbClr val="C995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04"/>
            <p:cNvSpPr/>
            <p:nvPr/>
          </p:nvSpPr>
          <p:spPr>
            <a:xfrm>
              <a:off x="8518359" y="6912394"/>
              <a:ext cx="45719" cy="17145"/>
            </a:xfrm>
            <a:custGeom>
              <a:avLst/>
              <a:gdLst/>
              <a:ahLst/>
              <a:cxnLst/>
              <a:rect l="l" t="t" r="r" b="b"/>
              <a:pathLst>
                <a:path w="17145" h="17145">
                  <a:moveTo>
                    <a:pt x="17081" y="8051"/>
                  </a:moveTo>
                  <a:lnTo>
                    <a:pt x="16078" y="5029"/>
                  </a:lnTo>
                  <a:lnTo>
                    <a:pt x="14071" y="2006"/>
                  </a:lnTo>
                  <a:lnTo>
                    <a:pt x="8039" y="0"/>
                  </a:lnTo>
                  <a:lnTo>
                    <a:pt x="5029" y="1003"/>
                  </a:lnTo>
                  <a:lnTo>
                    <a:pt x="2006" y="3022"/>
                  </a:lnTo>
                  <a:lnTo>
                    <a:pt x="1003" y="6032"/>
                  </a:lnTo>
                  <a:lnTo>
                    <a:pt x="0" y="10058"/>
                  </a:lnTo>
                  <a:lnTo>
                    <a:pt x="1003" y="13080"/>
                  </a:lnTo>
                  <a:lnTo>
                    <a:pt x="3009" y="15100"/>
                  </a:lnTo>
                  <a:lnTo>
                    <a:pt x="6032" y="17106"/>
                  </a:lnTo>
                  <a:lnTo>
                    <a:pt x="9042" y="17106"/>
                  </a:lnTo>
                  <a:lnTo>
                    <a:pt x="12064" y="16103"/>
                  </a:lnTo>
                  <a:lnTo>
                    <a:pt x="15074" y="14096"/>
                  </a:lnTo>
                  <a:lnTo>
                    <a:pt x="17081" y="8051"/>
                  </a:lnTo>
                  <a:close/>
                </a:path>
              </a:pathLst>
            </a:custGeom>
            <a:solidFill>
              <a:srgbClr val="C995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05"/>
            <p:cNvSpPr/>
            <p:nvPr/>
          </p:nvSpPr>
          <p:spPr>
            <a:xfrm>
              <a:off x="8497251" y="6920445"/>
              <a:ext cx="143827" cy="49530"/>
            </a:xfrm>
            <a:custGeom>
              <a:avLst/>
              <a:gdLst/>
              <a:ahLst/>
              <a:cxnLst/>
              <a:rect l="l" t="t" r="r" b="b"/>
              <a:pathLst>
                <a:path w="142240" h="49529">
                  <a:moveTo>
                    <a:pt x="141645" y="41965"/>
                  </a:moveTo>
                  <a:lnTo>
                    <a:pt x="141272" y="33328"/>
                  </a:lnTo>
                  <a:lnTo>
                    <a:pt x="132664" y="27177"/>
                  </a:lnTo>
                  <a:lnTo>
                    <a:pt x="127647" y="25158"/>
                  </a:lnTo>
                  <a:lnTo>
                    <a:pt x="115120" y="22574"/>
                  </a:lnTo>
                  <a:lnTo>
                    <a:pt x="102949" y="18769"/>
                  </a:lnTo>
                  <a:lnTo>
                    <a:pt x="91215" y="13771"/>
                  </a:lnTo>
                  <a:lnTo>
                    <a:pt x="75374" y="6045"/>
                  </a:lnTo>
                  <a:lnTo>
                    <a:pt x="69354" y="3022"/>
                  </a:lnTo>
                  <a:lnTo>
                    <a:pt x="64325" y="0"/>
                  </a:lnTo>
                  <a:lnTo>
                    <a:pt x="63322" y="1003"/>
                  </a:lnTo>
                  <a:lnTo>
                    <a:pt x="61315" y="5029"/>
                  </a:lnTo>
                  <a:lnTo>
                    <a:pt x="59296" y="11074"/>
                  </a:lnTo>
                  <a:lnTo>
                    <a:pt x="56286" y="18122"/>
                  </a:lnTo>
                  <a:lnTo>
                    <a:pt x="51257" y="17106"/>
                  </a:lnTo>
                  <a:lnTo>
                    <a:pt x="37881" y="13727"/>
                  </a:lnTo>
                  <a:lnTo>
                    <a:pt x="27379" y="10502"/>
                  </a:lnTo>
                  <a:lnTo>
                    <a:pt x="15450" y="6265"/>
                  </a:lnTo>
                  <a:lnTo>
                    <a:pt x="5029" y="3022"/>
                  </a:lnTo>
                  <a:lnTo>
                    <a:pt x="3022" y="9055"/>
                  </a:lnTo>
                  <a:lnTo>
                    <a:pt x="1003" y="19126"/>
                  </a:lnTo>
                  <a:lnTo>
                    <a:pt x="0" y="31203"/>
                  </a:lnTo>
                  <a:lnTo>
                    <a:pt x="2006" y="39255"/>
                  </a:lnTo>
                  <a:lnTo>
                    <a:pt x="5029" y="41274"/>
                  </a:lnTo>
                  <a:lnTo>
                    <a:pt x="9042" y="43281"/>
                  </a:lnTo>
                  <a:lnTo>
                    <a:pt x="13068" y="44284"/>
                  </a:lnTo>
                  <a:lnTo>
                    <a:pt x="19100" y="45300"/>
                  </a:lnTo>
                  <a:lnTo>
                    <a:pt x="44221" y="45300"/>
                  </a:lnTo>
                  <a:lnTo>
                    <a:pt x="56914" y="45722"/>
                  </a:lnTo>
                  <a:lnTo>
                    <a:pt x="69590" y="46548"/>
                  </a:lnTo>
                  <a:lnTo>
                    <a:pt x="82256" y="47555"/>
                  </a:lnTo>
                  <a:lnTo>
                    <a:pt x="94924" y="48521"/>
                  </a:lnTo>
                  <a:lnTo>
                    <a:pt x="107601" y="49224"/>
                  </a:lnTo>
                  <a:lnTo>
                    <a:pt x="121615" y="49326"/>
                  </a:lnTo>
                  <a:lnTo>
                    <a:pt x="127647" y="48310"/>
                  </a:lnTo>
                  <a:lnTo>
                    <a:pt x="132664" y="48310"/>
                  </a:lnTo>
                  <a:lnTo>
                    <a:pt x="141645" y="41965"/>
                  </a:lnTo>
                  <a:close/>
                </a:path>
              </a:pathLst>
            </a:custGeom>
            <a:solidFill>
              <a:srgbClr val="2D0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06"/>
            <p:cNvSpPr/>
            <p:nvPr/>
          </p:nvSpPr>
          <p:spPr>
            <a:xfrm>
              <a:off x="8496743" y="6930783"/>
              <a:ext cx="45719" cy="29209"/>
            </a:xfrm>
            <a:custGeom>
              <a:avLst/>
              <a:gdLst/>
              <a:ahLst/>
              <a:cxnLst/>
              <a:rect l="l" t="t" r="r" b="b"/>
              <a:pathLst>
                <a:path w="3809" h="29209">
                  <a:moveTo>
                    <a:pt x="3238" y="165"/>
                  </a:moveTo>
                  <a:lnTo>
                    <a:pt x="2755" y="0"/>
                  </a:lnTo>
                  <a:lnTo>
                    <a:pt x="1015" y="8712"/>
                  </a:lnTo>
                  <a:lnTo>
                    <a:pt x="0" y="20904"/>
                  </a:lnTo>
                  <a:lnTo>
                    <a:pt x="507" y="22936"/>
                  </a:lnTo>
                  <a:lnTo>
                    <a:pt x="507" y="20866"/>
                  </a:lnTo>
                  <a:lnTo>
                    <a:pt x="1511" y="8788"/>
                  </a:lnTo>
                  <a:lnTo>
                    <a:pt x="3238" y="165"/>
                  </a:lnTo>
                  <a:close/>
                </a:path>
                <a:path w="3809" h="29209">
                  <a:moveTo>
                    <a:pt x="2336" y="28194"/>
                  </a:moveTo>
                  <a:lnTo>
                    <a:pt x="507" y="20866"/>
                  </a:lnTo>
                  <a:lnTo>
                    <a:pt x="507" y="22936"/>
                  </a:lnTo>
                  <a:lnTo>
                    <a:pt x="2019" y="28981"/>
                  </a:lnTo>
                  <a:lnTo>
                    <a:pt x="2019" y="27978"/>
                  </a:lnTo>
                  <a:lnTo>
                    <a:pt x="2336" y="2819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07"/>
            <p:cNvSpPr/>
            <p:nvPr/>
          </p:nvSpPr>
          <p:spPr>
            <a:xfrm>
              <a:off x="8564536" y="6921855"/>
              <a:ext cx="75714" cy="4455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08"/>
            <p:cNvSpPr/>
            <p:nvPr/>
          </p:nvSpPr>
          <p:spPr>
            <a:xfrm>
              <a:off x="8542363" y="6928066"/>
              <a:ext cx="45719" cy="10795"/>
            </a:xfrm>
            <a:custGeom>
              <a:avLst/>
              <a:gdLst/>
              <a:ahLst/>
              <a:cxnLst/>
              <a:rect l="l" t="t" r="r" b="b"/>
              <a:pathLst>
                <a:path w="15875" h="10795">
                  <a:moveTo>
                    <a:pt x="15341" y="0"/>
                  </a:moveTo>
                  <a:lnTo>
                    <a:pt x="14541" y="787"/>
                  </a:lnTo>
                  <a:lnTo>
                    <a:pt x="13715" y="3276"/>
                  </a:lnTo>
                  <a:lnTo>
                    <a:pt x="10871" y="9918"/>
                  </a:lnTo>
                  <a:lnTo>
                    <a:pt x="6273" y="9004"/>
                  </a:lnTo>
                  <a:lnTo>
                    <a:pt x="761" y="7162"/>
                  </a:lnTo>
                  <a:lnTo>
                    <a:pt x="0" y="7467"/>
                  </a:lnTo>
                  <a:lnTo>
                    <a:pt x="6146" y="9486"/>
                  </a:lnTo>
                  <a:lnTo>
                    <a:pt x="11175" y="10502"/>
                  </a:lnTo>
                  <a:lnTo>
                    <a:pt x="14185" y="3454"/>
                  </a:lnTo>
                  <a:lnTo>
                    <a:pt x="15341" y="0"/>
                  </a:lnTo>
                  <a:close/>
                </a:path>
              </a:pathLst>
            </a:custGeom>
            <a:solidFill>
              <a:srgbClr val="C995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09"/>
            <p:cNvSpPr/>
            <p:nvPr/>
          </p:nvSpPr>
          <p:spPr>
            <a:xfrm>
              <a:off x="8497251" y="6922223"/>
              <a:ext cx="143827" cy="47625"/>
            </a:xfrm>
            <a:custGeom>
              <a:avLst/>
              <a:gdLst/>
              <a:ahLst/>
              <a:cxnLst/>
              <a:rect l="l" t="t" r="r" b="b"/>
              <a:pathLst>
                <a:path w="142240" h="47625">
                  <a:moveTo>
                    <a:pt x="26112" y="42966"/>
                  </a:moveTo>
                  <a:lnTo>
                    <a:pt x="19138" y="42931"/>
                  </a:lnTo>
                  <a:lnTo>
                    <a:pt x="14160" y="42189"/>
                  </a:lnTo>
                  <a:lnTo>
                    <a:pt x="19138" y="43014"/>
                  </a:lnTo>
                  <a:lnTo>
                    <a:pt x="26112" y="42966"/>
                  </a:lnTo>
                  <a:close/>
                </a:path>
                <a:path w="142240" h="47625">
                  <a:moveTo>
                    <a:pt x="61252" y="5041"/>
                  </a:moveTo>
                  <a:lnTo>
                    <a:pt x="60451" y="5841"/>
                  </a:lnTo>
                  <a:lnTo>
                    <a:pt x="59296" y="9296"/>
                  </a:lnTo>
                  <a:lnTo>
                    <a:pt x="56286" y="16344"/>
                  </a:lnTo>
                  <a:lnTo>
                    <a:pt x="51667" y="15411"/>
                  </a:lnTo>
                  <a:lnTo>
                    <a:pt x="51130" y="15286"/>
                  </a:lnTo>
                  <a:lnTo>
                    <a:pt x="45224" y="13322"/>
                  </a:lnTo>
                  <a:lnTo>
                    <a:pt x="44837" y="13417"/>
                  </a:lnTo>
                  <a:lnTo>
                    <a:pt x="44183" y="13677"/>
                  </a:lnTo>
                  <a:lnTo>
                    <a:pt x="45110" y="13804"/>
                  </a:lnTo>
                  <a:lnTo>
                    <a:pt x="51130" y="15824"/>
                  </a:lnTo>
                  <a:lnTo>
                    <a:pt x="56591" y="16916"/>
                  </a:lnTo>
                  <a:lnTo>
                    <a:pt x="59766" y="9474"/>
                  </a:lnTo>
                  <a:lnTo>
                    <a:pt x="61252" y="5041"/>
                  </a:lnTo>
                  <a:close/>
                </a:path>
                <a:path w="142240" h="47625">
                  <a:moveTo>
                    <a:pt x="134650" y="26955"/>
                  </a:moveTo>
                  <a:lnTo>
                    <a:pt x="132664" y="25399"/>
                  </a:lnTo>
                  <a:lnTo>
                    <a:pt x="127647" y="23380"/>
                  </a:lnTo>
                  <a:lnTo>
                    <a:pt x="109611" y="19343"/>
                  </a:lnTo>
                  <a:lnTo>
                    <a:pt x="98184" y="15018"/>
                  </a:lnTo>
                  <a:lnTo>
                    <a:pt x="75374" y="4267"/>
                  </a:lnTo>
                  <a:lnTo>
                    <a:pt x="69354" y="1244"/>
                  </a:lnTo>
                  <a:lnTo>
                    <a:pt x="67284" y="0"/>
                  </a:lnTo>
                  <a:lnTo>
                    <a:pt x="66916" y="368"/>
                  </a:lnTo>
                  <a:lnTo>
                    <a:pt x="107442" y="18905"/>
                  </a:lnTo>
                  <a:lnTo>
                    <a:pt x="132460" y="25857"/>
                  </a:lnTo>
                  <a:lnTo>
                    <a:pt x="134650" y="26955"/>
                  </a:lnTo>
                  <a:close/>
                </a:path>
                <a:path w="142240" h="47625">
                  <a:moveTo>
                    <a:pt x="78447" y="44919"/>
                  </a:moveTo>
                  <a:lnTo>
                    <a:pt x="70383" y="44018"/>
                  </a:lnTo>
                  <a:lnTo>
                    <a:pt x="69902" y="43999"/>
                  </a:lnTo>
                  <a:lnTo>
                    <a:pt x="78447" y="44919"/>
                  </a:lnTo>
                  <a:close/>
                </a:path>
                <a:path w="142240" h="47625">
                  <a:moveTo>
                    <a:pt x="134438" y="44576"/>
                  </a:moveTo>
                  <a:lnTo>
                    <a:pt x="126106" y="46701"/>
                  </a:lnTo>
                  <a:lnTo>
                    <a:pt x="116585" y="47040"/>
                  </a:lnTo>
                  <a:lnTo>
                    <a:pt x="124625" y="47040"/>
                  </a:lnTo>
                  <a:lnTo>
                    <a:pt x="127647" y="46532"/>
                  </a:lnTo>
                  <a:lnTo>
                    <a:pt x="131353" y="46235"/>
                  </a:lnTo>
                  <a:lnTo>
                    <a:pt x="134438" y="44576"/>
                  </a:lnTo>
                  <a:close/>
                </a:path>
                <a:path w="142240" h="47625">
                  <a:moveTo>
                    <a:pt x="137511" y="42923"/>
                  </a:moveTo>
                  <a:lnTo>
                    <a:pt x="134438" y="44576"/>
                  </a:lnTo>
                  <a:lnTo>
                    <a:pt x="136404" y="44074"/>
                  </a:lnTo>
                  <a:lnTo>
                    <a:pt x="137511" y="42923"/>
                  </a:lnTo>
                  <a:close/>
                </a:path>
                <a:path w="142240" h="47625">
                  <a:moveTo>
                    <a:pt x="136922" y="28734"/>
                  </a:moveTo>
                  <a:lnTo>
                    <a:pt x="136436" y="27851"/>
                  </a:lnTo>
                  <a:lnTo>
                    <a:pt x="134650" y="26955"/>
                  </a:lnTo>
                  <a:lnTo>
                    <a:pt x="136922" y="28734"/>
                  </a:lnTo>
                  <a:close/>
                </a:path>
                <a:path w="142240" h="47625">
                  <a:moveTo>
                    <a:pt x="141924" y="32651"/>
                  </a:moveTo>
                  <a:lnTo>
                    <a:pt x="136922" y="28734"/>
                  </a:lnTo>
                  <a:lnTo>
                    <a:pt x="141549" y="37140"/>
                  </a:lnTo>
                  <a:lnTo>
                    <a:pt x="141924" y="32651"/>
                  </a:lnTo>
                  <a:close/>
                </a:path>
                <a:path w="142240" h="47625">
                  <a:moveTo>
                    <a:pt x="141404" y="38872"/>
                  </a:moveTo>
                  <a:lnTo>
                    <a:pt x="137511" y="42923"/>
                  </a:lnTo>
                  <a:lnTo>
                    <a:pt x="141233" y="40920"/>
                  </a:lnTo>
                  <a:lnTo>
                    <a:pt x="141404" y="38872"/>
                  </a:lnTo>
                  <a:close/>
                </a:path>
                <a:path w="142240" h="47625">
                  <a:moveTo>
                    <a:pt x="142102" y="38146"/>
                  </a:moveTo>
                  <a:lnTo>
                    <a:pt x="141549" y="37140"/>
                  </a:lnTo>
                  <a:lnTo>
                    <a:pt x="141404" y="38872"/>
                  </a:lnTo>
                  <a:lnTo>
                    <a:pt x="142102" y="38146"/>
                  </a:lnTo>
                  <a:close/>
                </a:path>
                <a:path w="142240" h="47625">
                  <a:moveTo>
                    <a:pt x="3213" y="8851"/>
                  </a:moveTo>
                  <a:lnTo>
                    <a:pt x="2730" y="8724"/>
                  </a:lnTo>
                  <a:lnTo>
                    <a:pt x="1003" y="17348"/>
                  </a:lnTo>
                  <a:lnTo>
                    <a:pt x="0" y="29425"/>
                  </a:lnTo>
                  <a:lnTo>
                    <a:pt x="507" y="31461"/>
                  </a:lnTo>
                  <a:lnTo>
                    <a:pt x="507" y="29387"/>
                  </a:lnTo>
                  <a:lnTo>
                    <a:pt x="1511" y="17411"/>
                  </a:lnTo>
                  <a:lnTo>
                    <a:pt x="3213" y="8851"/>
                  </a:lnTo>
                  <a:close/>
                </a:path>
                <a:path w="142240" h="47625">
                  <a:moveTo>
                    <a:pt x="2451" y="37160"/>
                  </a:moveTo>
                  <a:lnTo>
                    <a:pt x="507" y="29387"/>
                  </a:lnTo>
                  <a:lnTo>
                    <a:pt x="507" y="31461"/>
                  </a:lnTo>
                  <a:lnTo>
                    <a:pt x="1828" y="36753"/>
                  </a:lnTo>
                  <a:lnTo>
                    <a:pt x="2451" y="37160"/>
                  </a:lnTo>
                  <a:close/>
                </a:path>
              </a:pathLst>
            </a:custGeom>
            <a:solidFill>
              <a:srgbClr val="2D0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10"/>
            <p:cNvSpPr/>
            <p:nvPr/>
          </p:nvSpPr>
          <p:spPr>
            <a:xfrm>
              <a:off x="8499258" y="6959701"/>
              <a:ext cx="138690" cy="15240"/>
            </a:xfrm>
            <a:custGeom>
              <a:avLst/>
              <a:gdLst/>
              <a:ahLst/>
              <a:cxnLst/>
              <a:rect l="l" t="t" r="r" b="b"/>
              <a:pathLst>
                <a:path w="137159" h="15240">
                  <a:moveTo>
                    <a:pt x="136690" y="10071"/>
                  </a:moveTo>
                  <a:lnTo>
                    <a:pt x="136690" y="8051"/>
                  </a:lnTo>
                  <a:lnTo>
                    <a:pt x="135686" y="7048"/>
                  </a:lnTo>
                  <a:lnTo>
                    <a:pt x="130670" y="9055"/>
                  </a:lnTo>
                  <a:lnTo>
                    <a:pt x="123634" y="10071"/>
                  </a:lnTo>
                  <a:lnTo>
                    <a:pt x="111011" y="10092"/>
                  </a:lnTo>
                  <a:lnTo>
                    <a:pt x="98256" y="9648"/>
                  </a:lnTo>
                  <a:lnTo>
                    <a:pt x="85501" y="8790"/>
                  </a:lnTo>
                  <a:lnTo>
                    <a:pt x="72879" y="7571"/>
                  </a:lnTo>
                  <a:lnTo>
                    <a:pt x="58293" y="7048"/>
                  </a:lnTo>
                  <a:lnTo>
                    <a:pt x="50253" y="6045"/>
                  </a:lnTo>
                  <a:lnTo>
                    <a:pt x="23126" y="6070"/>
                  </a:lnTo>
                  <a:lnTo>
                    <a:pt x="12009" y="5215"/>
                  </a:lnTo>
                  <a:lnTo>
                    <a:pt x="3022" y="2019"/>
                  </a:lnTo>
                  <a:lnTo>
                    <a:pt x="0" y="0"/>
                  </a:lnTo>
                  <a:lnTo>
                    <a:pt x="0" y="4025"/>
                  </a:lnTo>
                  <a:lnTo>
                    <a:pt x="1016" y="8051"/>
                  </a:lnTo>
                  <a:lnTo>
                    <a:pt x="1016" y="12077"/>
                  </a:lnTo>
                  <a:lnTo>
                    <a:pt x="2019" y="13081"/>
                  </a:lnTo>
                  <a:lnTo>
                    <a:pt x="6032" y="13081"/>
                  </a:lnTo>
                  <a:lnTo>
                    <a:pt x="11061" y="14097"/>
                  </a:lnTo>
                  <a:lnTo>
                    <a:pt x="17094" y="14097"/>
                  </a:lnTo>
                  <a:lnTo>
                    <a:pt x="23126" y="15100"/>
                  </a:lnTo>
                  <a:lnTo>
                    <a:pt x="41211" y="15100"/>
                  </a:lnTo>
                  <a:lnTo>
                    <a:pt x="42214" y="12077"/>
                  </a:lnTo>
                  <a:lnTo>
                    <a:pt x="42214" y="10071"/>
                  </a:lnTo>
                  <a:lnTo>
                    <a:pt x="43230" y="9055"/>
                  </a:lnTo>
                  <a:lnTo>
                    <a:pt x="48247" y="10071"/>
                  </a:lnTo>
                  <a:lnTo>
                    <a:pt x="55283" y="10071"/>
                  </a:lnTo>
                  <a:lnTo>
                    <a:pt x="67922" y="11440"/>
                  </a:lnTo>
                  <a:lnTo>
                    <a:pt x="80598" y="12303"/>
                  </a:lnTo>
                  <a:lnTo>
                    <a:pt x="93290" y="12833"/>
                  </a:lnTo>
                  <a:lnTo>
                    <a:pt x="125641" y="13081"/>
                  </a:lnTo>
                  <a:lnTo>
                    <a:pt x="130670" y="12077"/>
                  </a:lnTo>
                  <a:lnTo>
                    <a:pt x="134683" y="11074"/>
                  </a:lnTo>
                  <a:lnTo>
                    <a:pt x="135686" y="11074"/>
                  </a:lnTo>
                  <a:lnTo>
                    <a:pt x="136690" y="1007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11"/>
            <p:cNvSpPr/>
            <p:nvPr/>
          </p:nvSpPr>
          <p:spPr>
            <a:xfrm>
              <a:off x="8498763" y="6959765"/>
              <a:ext cx="65491" cy="15875"/>
            </a:xfrm>
            <a:custGeom>
              <a:avLst/>
              <a:gdLst/>
              <a:ahLst/>
              <a:cxnLst/>
              <a:rect l="l" t="t" r="r" b="b"/>
              <a:pathLst>
                <a:path w="64770" h="15875">
                  <a:moveTo>
                    <a:pt x="64731" y="11506"/>
                  </a:moveTo>
                  <a:lnTo>
                    <a:pt x="64731" y="10998"/>
                  </a:lnTo>
                  <a:lnTo>
                    <a:pt x="55778" y="10007"/>
                  </a:lnTo>
                  <a:lnTo>
                    <a:pt x="48691" y="9997"/>
                  </a:lnTo>
                  <a:lnTo>
                    <a:pt x="43726" y="8991"/>
                  </a:lnTo>
                  <a:lnTo>
                    <a:pt x="42710" y="10007"/>
                  </a:lnTo>
                  <a:lnTo>
                    <a:pt x="42710" y="12014"/>
                  </a:lnTo>
                  <a:lnTo>
                    <a:pt x="41706" y="15036"/>
                  </a:lnTo>
                  <a:lnTo>
                    <a:pt x="23571" y="15028"/>
                  </a:lnTo>
                  <a:lnTo>
                    <a:pt x="17589" y="14033"/>
                  </a:lnTo>
                  <a:lnTo>
                    <a:pt x="11506" y="14023"/>
                  </a:lnTo>
                  <a:lnTo>
                    <a:pt x="6527" y="13017"/>
                  </a:lnTo>
                  <a:lnTo>
                    <a:pt x="2514" y="13017"/>
                  </a:lnTo>
                  <a:lnTo>
                    <a:pt x="1511" y="12014"/>
                  </a:lnTo>
                  <a:lnTo>
                    <a:pt x="1511" y="7988"/>
                  </a:lnTo>
                  <a:lnTo>
                    <a:pt x="495" y="3962"/>
                  </a:lnTo>
                  <a:lnTo>
                    <a:pt x="495" y="546"/>
                  </a:lnTo>
                  <a:lnTo>
                    <a:pt x="63" y="241"/>
                  </a:lnTo>
                  <a:lnTo>
                    <a:pt x="0" y="0"/>
                  </a:lnTo>
                  <a:lnTo>
                    <a:pt x="0" y="4025"/>
                  </a:lnTo>
                  <a:lnTo>
                    <a:pt x="1003" y="8051"/>
                  </a:lnTo>
                  <a:lnTo>
                    <a:pt x="1003" y="12230"/>
                  </a:lnTo>
                  <a:lnTo>
                    <a:pt x="2298" y="13525"/>
                  </a:lnTo>
                  <a:lnTo>
                    <a:pt x="6527" y="13533"/>
                  </a:lnTo>
                  <a:lnTo>
                    <a:pt x="11506" y="14528"/>
                  </a:lnTo>
                  <a:lnTo>
                    <a:pt x="17589" y="14535"/>
                  </a:lnTo>
                  <a:lnTo>
                    <a:pt x="23571" y="15544"/>
                  </a:lnTo>
                  <a:lnTo>
                    <a:pt x="42075" y="15544"/>
                  </a:lnTo>
                  <a:lnTo>
                    <a:pt x="43218" y="12103"/>
                  </a:lnTo>
                  <a:lnTo>
                    <a:pt x="43218" y="10210"/>
                  </a:lnTo>
                  <a:lnTo>
                    <a:pt x="43891" y="9550"/>
                  </a:lnTo>
                  <a:lnTo>
                    <a:pt x="48691" y="10502"/>
                  </a:lnTo>
                  <a:lnTo>
                    <a:pt x="55778" y="10505"/>
                  </a:lnTo>
                  <a:lnTo>
                    <a:pt x="64731" y="115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12"/>
            <p:cNvSpPr/>
            <p:nvPr/>
          </p:nvSpPr>
          <p:spPr>
            <a:xfrm>
              <a:off x="8563495" y="6966749"/>
              <a:ext cx="73775" cy="658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13"/>
            <p:cNvSpPr/>
            <p:nvPr/>
          </p:nvSpPr>
          <p:spPr>
            <a:xfrm>
              <a:off x="8499081" y="6964374"/>
              <a:ext cx="137406" cy="0"/>
            </a:xfrm>
            <a:custGeom>
              <a:avLst/>
              <a:gdLst/>
              <a:ahLst/>
              <a:cxnLst/>
              <a:rect l="l" t="t" r="r" b="b"/>
              <a:pathLst>
                <a:path w="135890">
                  <a:moveTo>
                    <a:pt x="0" y="0"/>
                  </a:moveTo>
                  <a:lnTo>
                    <a:pt x="135381" y="0"/>
                  </a:lnTo>
                </a:path>
              </a:pathLst>
            </a:custGeom>
            <a:ln w="12065">
              <a:solidFill>
                <a:srgbClr val="2D0F0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14"/>
            <p:cNvSpPr/>
            <p:nvPr/>
          </p:nvSpPr>
          <p:spPr>
            <a:xfrm>
              <a:off x="8499258" y="6959701"/>
              <a:ext cx="138690" cy="15240"/>
            </a:xfrm>
            <a:custGeom>
              <a:avLst/>
              <a:gdLst/>
              <a:ahLst/>
              <a:cxnLst/>
              <a:rect l="l" t="t" r="r" b="b"/>
              <a:pathLst>
                <a:path w="137159" h="15240">
                  <a:moveTo>
                    <a:pt x="6626" y="3821"/>
                  </a:moveTo>
                  <a:lnTo>
                    <a:pt x="3022" y="2019"/>
                  </a:lnTo>
                  <a:lnTo>
                    <a:pt x="0" y="0"/>
                  </a:lnTo>
                  <a:lnTo>
                    <a:pt x="0" y="4025"/>
                  </a:lnTo>
                  <a:lnTo>
                    <a:pt x="508" y="6038"/>
                  </a:lnTo>
                  <a:lnTo>
                    <a:pt x="508" y="939"/>
                  </a:lnTo>
                  <a:lnTo>
                    <a:pt x="2768" y="2451"/>
                  </a:lnTo>
                  <a:lnTo>
                    <a:pt x="6626" y="3821"/>
                  </a:lnTo>
                  <a:close/>
                </a:path>
                <a:path w="137159" h="15240">
                  <a:moveTo>
                    <a:pt x="136194" y="10566"/>
                  </a:moveTo>
                  <a:lnTo>
                    <a:pt x="136194" y="9855"/>
                  </a:lnTo>
                  <a:lnTo>
                    <a:pt x="135572" y="10477"/>
                  </a:lnTo>
                  <a:lnTo>
                    <a:pt x="134620" y="10566"/>
                  </a:lnTo>
                  <a:lnTo>
                    <a:pt x="130556" y="11582"/>
                  </a:lnTo>
                  <a:lnTo>
                    <a:pt x="126414" y="12419"/>
                  </a:lnTo>
                  <a:lnTo>
                    <a:pt x="114007" y="12497"/>
                  </a:lnTo>
                  <a:lnTo>
                    <a:pt x="93312" y="12339"/>
                  </a:lnTo>
                  <a:lnTo>
                    <a:pt x="80618" y="11811"/>
                  </a:lnTo>
                  <a:lnTo>
                    <a:pt x="67944" y="10946"/>
                  </a:lnTo>
                  <a:lnTo>
                    <a:pt x="55308" y="9563"/>
                  </a:lnTo>
                  <a:lnTo>
                    <a:pt x="48247" y="9552"/>
                  </a:lnTo>
                  <a:lnTo>
                    <a:pt x="43065" y="8508"/>
                  </a:lnTo>
                  <a:lnTo>
                    <a:pt x="41719" y="9855"/>
                  </a:lnTo>
                  <a:lnTo>
                    <a:pt x="41719" y="12001"/>
                  </a:lnTo>
                  <a:lnTo>
                    <a:pt x="40855" y="14592"/>
                  </a:lnTo>
                  <a:lnTo>
                    <a:pt x="23126" y="14585"/>
                  </a:lnTo>
                  <a:lnTo>
                    <a:pt x="17132" y="13588"/>
                  </a:lnTo>
                  <a:lnTo>
                    <a:pt x="11061" y="13578"/>
                  </a:lnTo>
                  <a:lnTo>
                    <a:pt x="6626" y="12693"/>
                  </a:lnTo>
                  <a:lnTo>
                    <a:pt x="2222" y="12585"/>
                  </a:lnTo>
                  <a:lnTo>
                    <a:pt x="1511" y="11874"/>
                  </a:lnTo>
                  <a:lnTo>
                    <a:pt x="1511" y="7988"/>
                  </a:lnTo>
                  <a:lnTo>
                    <a:pt x="508" y="3962"/>
                  </a:lnTo>
                  <a:lnTo>
                    <a:pt x="508" y="6038"/>
                  </a:lnTo>
                  <a:lnTo>
                    <a:pt x="1016" y="8051"/>
                  </a:lnTo>
                  <a:lnTo>
                    <a:pt x="1016" y="12077"/>
                  </a:lnTo>
                  <a:lnTo>
                    <a:pt x="2019" y="13080"/>
                  </a:lnTo>
                  <a:lnTo>
                    <a:pt x="6626" y="13200"/>
                  </a:lnTo>
                  <a:lnTo>
                    <a:pt x="11061" y="14096"/>
                  </a:lnTo>
                  <a:lnTo>
                    <a:pt x="17132" y="14103"/>
                  </a:lnTo>
                  <a:lnTo>
                    <a:pt x="23126" y="15100"/>
                  </a:lnTo>
                  <a:lnTo>
                    <a:pt x="41211" y="15100"/>
                  </a:lnTo>
                  <a:lnTo>
                    <a:pt x="42214" y="12077"/>
                  </a:lnTo>
                  <a:lnTo>
                    <a:pt x="42214" y="10071"/>
                  </a:lnTo>
                  <a:lnTo>
                    <a:pt x="43230" y="9055"/>
                  </a:lnTo>
                  <a:lnTo>
                    <a:pt x="48247" y="10071"/>
                  </a:lnTo>
                  <a:lnTo>
                    <a:pt x="63480" y="11014"/>
                  </a:lnTo>
                  <a:lnTo>
                    <a:pt x="76143" y="12040"/>
                  </a:lnTo>
                  <a:lnTo>
                    <a:pt x="88828" y="12678"/>
                  </a:lnTo>
                  <a:lnTo>
                    <a:pt x="98289" y="12978"/>
                  </a:lnTo>
                  <a:lnTo>
                    <a:pt x="125641" y="13080"/>
                  </a:lnTo>
                  <a:lnTo>
                    <a:pt x="130797" y="12045"/>
                  </a:lnTo>
                  <a:lnTo>
                    <a:pt x="134620" y="11090"/>
                  </a:lnTo>
                  <a:lnTo>
                    <a:pt x="135686" y="11074"/>
                  </a:lnTo>
                  <a:lnTo>
                    <a:pt x="136194" y="10566"/>
                  </a:lnTo>
                  <a:close/>
                </a:path>
                <a:path w="137159" h="15240">
                  <a:moveTo>
                    <a:pt x="7323" y="4068"/>
                  </a:moveTo>
                  <a:lnTo>
                    <a:pt x="6626" y="3821"/>
                  </a:lnTo>
                  <a:lnTo>
                    <a:pt x="7035" y="4025"/>
                  </a:lnTo>
                  <a:lnTo>
                    <a:pt x="7323" y="4068"/>
                  </a:lnTo>
                  <a:close/>
                </a:path>
                <a:path w="137159" h="15240">
                  <a:moveTo>
                    <a:pt x="136690" y="10071"/>
                  </a:moveTo>
                  <a:lnTo>
                    <a:pt x="136690" y="8051"/>
                  </a:lnTo>
                  <a:lnTo>
                    <a:pt x="135686" y="7048"/>
                  </a:lnTo>
                  <a:lnTo>
                    <a:pt x="135432" y="7150"/>
                  </a:lnTo>
                  <a:lnTo>
                    <a:pt x="126414" y="9648"/>
                  </a:lnTo>
                  <a:lnTo>
                    <a:pt x="114007" y="10228"/>
                  </a:lnTo>
                  <a:lnTo>
                    <a:pt x="100883" y="9752"/>
                  </a:lnTo>
                  <a:lnTo>
                    <a:pt x="75590" y="7848"/>
                  </a:lnTo>
                  <a:lnTo>
                    <a:pt x="68351" y="7048"/>
                  </a:lnTo>
                  <a:lnTo>
                    <a:pt x="58267" y="6436"/>
                  </a:lnTo>
                  <a:lnTo>
                    <a:pt x="55308" y="6324"/>
                  </a:lnTo>
                  <a:lnTo>
                    <a:pt x="50228" y="6223"/>
                  </a:lnTo>
                  <a:lnTo>
                    <a:pt x="43065" y="6124"/>
                  </a:lnTo>
                  <a:lnTo>
                    <a:pt x="31863" y="6250"/>
                  </a:lnTo>
                  <a:lnTo>
                    <a:pt x="19367" y="5862"/>
                  </a:lnTo>
                  <a:lnTo>
                    <a:pt x="7323" y="4068"/>
                  </a:lnTo>
                  <a:lnTo>
                    <a:pt x="11979" y="5722"/>
                  </a:lnTo>
                  <a:lnTo>
                    <a:pt x="23126" y="6570"/>
                  </a:lnTo>
                  <a:lnTo>
                    <a:pt x="50228" y="6540"/>
                  </a:lnTo>
                  <a:lnTo>
                    <a:pt x="58267" y="7556"/>
                  </a:lnTo>
                  <a:lnTo>
                    <a:pt x="72911" y="8087"/>
                  </a:lnTo>
                  <a:lnTo>
                    <a:pt x="85533" y="9302"/>
                  </a:lnTo>
                  <a:lnTo>
                    <a:pt x="98289" y="10149"/>
                  </a:lnTo>
                  <a:lnTo>
                    <a:pt x="111046" y="10585"/>
                  </a:lnTo>
                  <a:lnTo>
                    <a:pt x="123672" y="10566"/>
                  </a:lnTo>
                  <a:lnTo>
                    <a:pt x="130797" y="9550"/>
                  </a:lnTo>
                  <a:lnTo>
                    <a:pt x="135432" y="7688"/>
                  </a:lnTo>
                  <a:lnTo>
                    <a:pt x="135686" y="7749"/>
                  </a:lnTo>
                  <a:lnTo>
                    <a:pt x="136194" y="8267"/>
                  </a:lnTo>
                  <a:lnTo>
                    <a:pt x="136194" y="10566"/>
                  </a:lnTo>
                  <a:lnTo>
                    <a:pt x="136690" y="1007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15"/>
            <p:cNvSpPr/>
            <p:nvPr/>
          </p:nvSpPr>
          <p:spPr>
            <a:xfrm>
              <a:off x="8425069" y="6298349"/>
              <a:ext cx="170152" cy="638175"/>
            </a:xfrm>
            <a:custGeom>
              <a:avLst/>
              <a:gdLst/>
              <a:ahLst/>
              <a:cxnLst/>
              <a:rect l="l" t="t" r="r" b="b"/>
              <a:pathLst>
                <a:path w="168275" h="638175">
                  <a:moveTo>
                    <a:pt x="167674" y="335203"/>
                  </a:moveTo>
                  <a:lnTo>
                    <a:pt x="167674" y="327152"/>
                  </a:lnTo>
                  <a:lnTo>
                    <a:pt x="166670" y="319100"/>
                  </a:lnTo>
                  <a:lnTo>
                    <a:pt x="165654" y="313067"/>
                  </a:lnTo>
                  <a:lnTo>
                    <a:pt x="164651" y="306019"/>
                  </a:lnTo>
                  <a:lnTo>
                    <a:pt x="163648" y="296964"/>
                  </a:lnTo>
                  <a:lnTo>
                    <a:pt x="161641" y="284886"/>
                  </a:lnTo>
                  <a:lnTo>
                    <a:pt x="160638" y="269786"/>
                  </a:lnTo>
                  <a:lnTo>
                    <a:pt x="155138" y="219208"/>
                  </a:lnTo>
                  <a:lnTo>
                    <a:pt x="150290" y="180997"/>
                  </a:lnTo>
                  <a:lnTo>
                    <a:pt x="143712" y="143154"/>
                  </a:lnTo>
                  <a:lnTo>
                    <a:pt x="130519" y="94206"/>
                  </a:lnTo>
                  <a:lnTo>
                    <a:pt x="126184" y="82373"/>
                  </a:lnTo>
                  <a:lnTo>
                    <a:pt x="124455" y="74498"/>
                  </a:lnTo>
                  <a:lnTo>
                    <a:pt x="124455" y="66446"/>
                  </a:lnTo>
                  <a:lnTo>
                    <a:pt x="122436" y="63423"/>
                  </a:lnTo>
                  <a:lnTo>
                    <a:pt x="116416" y="57378"/>
                  </a:lnTo>
                  <a:lnTo>
                    <a:pt x="114397" y="51346"/>
                  </a:lnTo>
                  <a:lnTo>
                    <a:pt x="91283" y="15100"/>
                  </a:lnTo>
                  <a:lnTo>
                    <a:pt x="46058" y="0"/>
                  </a:lnTo>
                  <a:lnTo>
                    <a:pt x="29980" y="3022"/>
                  </a:lnTo>
                  <a:lnTo>
                    <a:pt x="3458" y="36017"/>
                  </a:lnTo>
                  <a:lnTo>
                    <a:pt x="0" y="69859"/>
                  </a:lnTo>
                  <a:lnTo>
                    <a:pt x="779" y="81486"/>
                  </a:lnTo>
                  <a:lnTo>
                    <a:pt x="11064" y="129029"/>
                  </a:lnTo>
                  <a:lnTo>
                    <a:pt x="23690" y="165039"/>
                  </a:lnTo>
                  <a:lnTo>
                    <a:pt x="42281" y="212175"/>
                  </a:lnTo>
                  <a:lnTo>
                    <a:pt x="46619" y="223628"/>
                  </a:lnTo>
                  <a:lnTo>
                    <a:pt x="50647" y="234896"/>
                  </a:lnTo>
                  <a:lnTo>
                    <a:pt x="54272" y="245952"/>
                  </a:lnTo>
                  <a:lnTo>
                    <a:pt x="65159" y="280847"/>
                  </a:lnTo>
                  <a:lnTo>
                    <a:pt x="72182" y="301993"/>
                  </a:lnTo>
                  <a:lnTo>
                    <a:pt x="77211" y="318096"/>
                  </a:lnTo>
                  <a:lnTo>
                    <a:pt x="80221" y="327152"/>
                  </a:lnTo>
                  <a:lnTo>
                    <a:pt x="82241" y="334200"/>
                  </a:lnTo>
                  <a:lnTo>
                    <a:pt x="88273" y="342252"/>
                  </a:lnTo>
                  <a:lnTo>
                    <a:pt x="90280" y="344271"/>
                  </a:lnTo>
                  <a:lnTo>
                    <a:pt x="91283" y="347294"/>
                  </a:lnTo>
                  <a:lnTo>
                    <a:pt x="91283" y="635883"/>
                  </a:lnTo>
                  <a:lnTo>
                    <a:pt x="101912" y="637678"/>
                  </a:lnTo>
                  <a:lnTo>
                    <a:pt x="113769" y="637501"/>
                  </a:lnTo>
                  <a:lnTo>
                    <a:pt x="124609" y="633960"/>
                  </a:lnTo>
                  <a:lnTo>
                    <a:pt x="131491" y="630148"/>
                  </a:lnTo>
                  <a:lnTo>
                    <a:pt x="134501" y="627126"/>
                  </a:lnTo>
                  <a:lnTo>
                    <a:pt x="137511" y="625119"/>
                  </a:lnTo>
                  <a:lnTo>
                    <a:pt x="139530" y="623100"/>
                  </a:lnTo>
                  <a:lnTo>
                    <a:pt x="141537" y="551637"/>
                  </a:lnTo>
                  <a:lnTo>
                    <a:pt x="150579" y="463054"/>
                  </a:lnTo>
                  <a:lnTo>
                    <a:pt x="159622" y="384530"/>
                  </a:lnTo>
                  <a:lnTo>
                    <a:pt x="165654" y="345274"/>
                  </a:lnTo>
                  <a:lnTo>
                    <a:pt x="167674" y="335203"/>
                  </a:lnTo>
                  <a:close/>
                </a:path>
                <a:path w="168275" h="638175">
                  <a:moveTo>
                    <a:pt x="91283" y="635883"/>
                  </a:moveTo>
                  <a:lnTo>
                    <a:pt x="91283" y="350304"/>
                  </a:lnTo>
                  <a:lnTo>
                    <a:pt x="90280" y="353326"/>
                  </a:lnTo>
                  <a:lnTo>
                    <a:pt x="86254" y="355346"/>
                  </a:lnTo>
                  <a:lnTo>
                    <a:pt x="73693" y="396404"/>
                  </a:lnTo>
                  <a:lnTo>
                    <a:pt x="67112" y="434003"/>
                  </a:lnTo>
                  <a:lnTo>
                    <a:pt x="60631" y="484638"/>
                  </a:lnTo>
                  <a:lnTo>
                    <a:pt x="53686" y="560615"/>
                  </a:lnTo>
                  <a:lnTo>
                    <a:pt x="49068" y="624103"/>
                  </a:lnTo>
                  <a:lnTo>
                    <a:pt x="53094" y="625119"/>
                  </a:lnTo>
                  <a:lnTo>
                    <a:pt x="59310" y="627182"/>
                  </a:lnTo>
                  <a:lnTo>
                    <a:pt x="77517" y="632389"/>
                  </a:lnTo>
                  <a:lnTo>
                    <a:pt x="89631" y="635604"/>
                  </a:lnTo>
                  <a:lnTo>
                    <a:pt x="91283" y="635883"/>
                  </a:lnTo>
                  <a:close/>
                </a:path>
              </a:pathLst>
            </a:custGeom>
            <a:solidFill>
              <a:srgbClr val="0B4B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16"/>
            <p:cNvSpPr/>
            <p:nvPr/>
          </p:nvSpPr>
          <p:spPr>
            <a:xfrm>
              <a:off x="8473604" y="6564096"/>
              <a:ext cx="45719" cy="367030"/>
            </a:xfrm>
            <a:custGeom>
              <a:avLst/>
              <a:gdLst/>
              <a:ahLst/>
              <a:cxnLst/>
              <a:rect l="l" t="t" r="r" b="b"/>
              <a:pathLst>
                <a:path w="43179" h="367029">
                  <a:moveTo>
                    <a:pt x="14412" y="198866"/>
                  </a:moveTo>
                  <a:lnTo>
                    <a:pt x="10083" y="232486"/>
                  </a:lnTo>
                  <a:lnTo>
                    <a:pt x="4051" y="301955"/>
                  </a:lnTo>
                  <a:lnTo>
                    <a:pt x="0" y="358749"/>
                  </a:lnTo>
                  <a:lnTo>
                    <a:pt x="533" y="358882"/>
                  </a:lnTo>
                  <a:lnTo>
                    <a:pt x="533" y="358355"/>
                  </a:lnTo>
                  <a:lnTo>
                    <a:pt x="5150" y="294868"/>
                  </a:lnTo>
                  <a:lnTo>
                    <a:pt x="9542" y="244276"/>
                  </a:lnTo>
                  <a:lnTo>
                    <a:pt x="12095" y="218887"/>
                  </a:lnTo>
                  <a:lnTo>
                    <a:pt x="14412" y="198866"/>
                  </a:lnTo>
                  <a:close/>
                </a:path>
                <a:path w="43179" h="367029">
                  <a:moveTo>
                    <a:pt x="25996" y="366191"/>
                  </a:moveTo>
                  <a:lnTo>
                    <a:pt x="17475" y="363354"/>
                  </a:lnTo>
                  <a:lnTo>
                    <a:pt x="10439" y="361331"/>
                  </a:lnTo>
                  <a:lnTo>
                    <a:pt x="4419" y="359336"/>
                  </a:lnTo>
                  <a:lnTo>
                    <a:pt x="533" y="358355"/>
                  </a:lnTo>
                  <a:lnTo>
                    <a:pt x="533" y="358882"/>
                  </a:lnTo>
                  <a:lnTo>
                    <a:pt x="4559" y="359901"/>
                  </a:lnTo>
                  <a:lnTo>
                    <a:pt x="10439" y="361861"/>
                  </a:lnTo>
                  <a:lnTo>
                    <a:pt x="17627" y="363931"/>
                  </a:lnTo>
                  <a:lnTo>
                    <a:pt x="25895" y="366687"/>
                  </a:lnTo>
                  <a:lnTo>
                    <a:pt x="25996" y="366191"/>
                  </a:lnTo>
                  <a:close/>
                </a:path>
                <a:path w="43179" h="367029">
                  <a:moveTo>
                    <a:pt x="42748" y="84556"/>
                  </a:moveTo>
                  <a:lnTo>
                    <a:pt x="42748" y="81546"/>
                  </a:lnTo>
                  <a:lnTo>
                    <a:pt x="41744" y="78524"/>
                  </a:lnTo>
                  <a:lnTo>
                    <a:pt x="39738" y="76504"/>
                  </a:lnTo>
                  <a:lnTo>
                    <a:pt x="33705" y="68453"/>
                  </a:lnTo>
                  <a:lnTo>
                    <a:pt x="31686" y="61404"/>
                  </a:lnTo>
                  <a:lnTo>
                    <a:pt x="28676" y="52349"/>
                  </a:lnTo>
                  <a:lnTo>
                    <a:pt x="23647" y="36245"/>
                  </a:lnTo>
                  <a:lnTo>
                    <a:pt x="16624" y="15100"/>
                  </a:lnTo>
                  <a:lnTo>
                    <a:pt x="11798" y="0"/>
                  </a:lnTo>
                  <a:lnTo>
                    <a:pt x="11480" y="673"/>
                  </a:lnTo>
                  <a:lnTo>
                    <a:pt x="16141" y="15265"/>
                  </a:lnTo>
                  <a:lnTo>
                    <a:pt x="23177" y="36398"/>
                  </a:lnTo>
                  <a:lnTo>
                    <a:pt x="28206" y="52501"/>
                  </a:lnTo>
                  <a:lnTo>
                    <a:pt x="31216" y="61556"/>
                  </a:lnTo>
                  <a:lnTo>
                    <a:pt x="33248" y="68681"/>
                  </a:lnTo>
                  <a:lnTo>
                    <a:pt x="39357" y="76835"/>
                  </a:lnTo>
                  <a:lnTo>
                    <a:pt x="41300" y="78790"/>
                  </a:lnTo>
                  <a:lnTo>
                    <a:pt x="42240" y="81622"/>
                  </a:lnTo>
                  <a:lnTo>
                    <a:pt x="42240" y="86087"/>
                  </a:lnTo>
                  <a:lnTo>
                    <a:pt x="42748" y="84556"/>
                  </a:lnTo>
                  <a:close/>
                </a:path>
                <a:path w="43179" h="367029">
                  <a:moveTo>
                    <a:pt x="16284" y="184333"/>
                  </a:moveTo>
                  <a:lnTo>
                    <a:pt x="15063" y="193523"/>
                  </a:lnTo>
                  <a:lnTo>
                    <a:pt x="14412" y="198866"/>
                  </a:lnTo>
                  <a:lnTo>
                    <a:pt x="16284" y="184333"/>
                  </a:lnTo>
                  <a:close/>
                </a:path>
                <a:path w="43179" h="367029">
                  <a:moveTo>
                    <a:pt x="42240" y="86087"/>
                  </a:moveTo>
                  <a:lnTo>
                    <a:pt x="42240" y="84480"/>
                  </a:lnTo>
                  <a:lnTo>
                    <a:pt x="41338" y="87223"/>
                  </a:lnTo>
                  <a:lnTo>
                    <a:pt x="37528" y="89128"/>
                  </a:lnTo>
                  <a:lnTo>
                    <a:pt x="34315" y="90208"/>
                  </a:lnTo>
                  <a:lnTo>
                    <a:pt x="32207" y="96507"/>
                  </a:lnTo>
                  <a:lnTo>
                    <a:pt x="31203" y="101561"/>
                  </a:lnTo>
                  <a:lnTo>
                    <a:pt x="29197" y="109613"/>
                  </a:lnTo>
                  <a:lnTo>
                    <a:pt x="27177" y="120688"/>
                  </a:lnTo>
                  <a:lnTo>
                    <a:pt x="23164" y="134785"/>
                  </a:lnTo>
                  <a:lnTo>
                    <a:pt x="18122" y="170053"/>
                  </a:lnTo>
                  <a:lnTo>
                    <a:pt x="16284" y="184333"/>
                  </a:lnTo>
                  <a:lnTo>
                    <a:pt x="16743" y="180871"/>
                  </a:lnTo>
                  <a:lnTo>
                    <a:pt x="18576" y="168250"/>
                  </a:lnTo>
                  <a:lnTo>
                    <a:pt x="25157" y="130652"/>
                  </a:lnTo>
                  <a:lnTo>
                    <a:pt x="34709" y="90601"/>
                  </a:lnTo>
                  <a:lnTo>
                    <a:pt x="37718" y="89598"/>
                  </a:lnTo>
                  <a:lnTo>
                    <a:pt x="41744" y="87579"/>
                  </a:lnTo>
                  <a:lnTo>
                    <a:pt x="42240" y="860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17"/>
            <p:cNvSpPr/>
            <p:nvPr/>
          </p:nvSpPr>
          <p:spPr>
            <a:xfrm>
              <a:off x="8542310" y="6927786"/>
              <a:ext cx="45719" cy="7620"/>
            </a:xfrm>
            <a:custGeom>
              <a:avLst/>
              <a:gdLst/>
              <a:ahLst/>
              <a:cxnLst/>
              <a:rect l="l" t="t" r="r" b="b"/>
              <a:pathLst>
                <a:path w="15240" h="7620">
                  <a:moveTo>
                    <a:pt x="14947" y="0"/>
                  </a:moveTo>
                  <a:lnTo>
                    <a:pt x="14249" y="711"/>
                  </a:lnTo>
                  <a:lnTo>
                    <a:pt x="6197" y="4737"/>
                  </a:lnTo>
                  <a:lnTo>
                    <a:pt x="0" y="7226"/>
                  </a:lnTo>
                  <a:lnTo>
                    <a:pt x="292" y="7264"/>
                  </a:lnTo>
                  <a:lnTo>
                    <a:pt x="812" y="7442"/>
                  </a:lnTo>
                  <a:lnTo>
                    <a:pt x="6413" y="5194"/>
                  </a:lnTo>
                  <a:lnTo>
                    <a:pt x="14541" y="1130"/>
                  </a:lnTo>
                  <a:lnTo>
                    <a:pt x="14947" y="0"/>
                  </a:lnTo>
                  <a:close/>
                </a:path>
              </a:pathLst>
            </a:custGeom>
            <a:solidFill>
              <a:srgbClr val="C995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18"/>
            <p:cNvSpPr/>
            <p:nvPr/>
          </p:nvSpPr>
          <p:spPr>
            <a:xfrm>
              <a:off x="8500465" y="6922325"/>
              <a:ext cx="64850" cy="15240"/>
            </a:xfrm>
            <a:custGeom>
              <a:avLst/>
              <a:gdLst/>
              <a:ahLst/>
              <a:cxnLst/>
              <a:rect l="l" t="t" r="r" b="b"/>
              <a:pathLst>
                <a:path w="64134" h="15240">
                  <a:moveTo>
                    <a:pt x="40970" y="13576"/>
                  </a:moveTo>
                  <a:lnTo>
                    <a:pt x="39979" y="13436"/>
                  </a:lnTo>
                  <a:lnTo>
                    <a:pt x="38100" y="14183"/>
                  </a:lnTo>
                  <a:lnTo>
                    <a:pt x="32943" y="14220"/>
                  </a:lnTo>
                  <a:lnTo>
                    <a:pt x="25869" y="13212"/>
                  </a:lnTo>
                  <a:lnTo>
                    <a:pt x="17818" y="12187"/>
                  </a:lnTo>
                  <a:lnTo>
                    <a:pt x="101" y="8254"/>
                  </a:lnTo>
                  <a:lnTo>
                    <a:pt x="0" y="8750"/>
                  </a:lnTo>
                  <a:lnTo>
                    <a:pt x="17894" y="12722"/>
                  </a:lnTo>
                  <a:lnTo>
                    <a:pt x="25933" y="13725"/>
                  </a:lnTo>
                  <a:lnTo>
                    <a:pt x="32943" y="14731"/>
                  </a:lnTo>
                  <a:lnTo>
                    <a:pt x="38100" y="14731"/>
                  </a:lnTo>
                  <a:lnTo>
                    <a:pt x="40970" y="13576"/>
                  </a:lnTo>
                  <a:close/>
                </a:path>
                <a:path w="64134" h="15240">
                  <a:moveTo>
                    <a:pt x="63703" y="266"/>
                  </a:moveTo>
                  <a:lnTo>
                    <a:pt x="63258" y="0"/>
                  </a:lnTo>
                  <a:lnTo>
                    <a:pt x="62115" y="1142"/>
                  </a:lnTo>
                  <a:lnTo>
                    <a:pt x="59105" y="3149"/>
                  </a:lnTo>
                  <a:lnTo>
                    <a:pt x="58394" y="3873"/>
                  </a:lnTo>
                  <a:lnTo>
                    <a:pt x="58039" y="4940"/>
                  </a:lnTo>
                  <a:lnTo>
                    <a:pt x="59423" y="3543"/>
                  </a:lnTo>
                  <a:lnTo>
                    <a:pt x="62445" y="1536"/>
                  </a:lnTo>
                  <a:lnTo>
                    <a:pt x="63703" y="266"/>
                  </a:lnTo>
                  <a:close/>
                </a:path>
              </a:pathLst>
            </a:custGeom>
            <a:solidFill>
              <a:srgbClr val="2D0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19"/>
            <p:cNvSpPr/>
            <p:nvPr/>
          </p:nvSpPr>
          <p:spPr>
            <a:xfrm>
              <a:off x="8499500" y="6930288"/>
              <a:ext cx="45719" cy="1270"/>
            </a:xfrm>
            <a:custGeom>
              <a:avLst/>
              <a:gdLst/>
              <a:ahLst/>
              <a:cxnLst/>
              <a:rect l="l" t="t" r="r" b="b"/>
              <a:pathLst>
                <a:path w="634" h="1270">
                  <a:moveTo>
                    <a:pt x="0" y="330"/>
                  </a:moveTo>
                  <a:lnTo>
                    <a:pt x="584" y="33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20"/>
            <p:cNvSpPr/>
            <p:nvPr/>
          </p:nvSpPr>
          <p:spPr>
            <a:xfrm>
              <a:off x="8541372" y="6926998"/>
              <a:ext cx="45719" cy="8890"/>
            </a:xfrm>
            <a:custGeom>
              <a:avLst/>
              <a:gdLst/>
              <a:ahLst/>
              <a:cxnLst/>
              <a:rect l="l" t="t" r="r" b="b"/>
              <a:pathLst>
                <a:path w="17145" h="8890">
                  <a:moveTo>
                    <a:pt x="1752" y="8229"/>
                  </a:moveTo>
                  <a:lnTo>
                    <a:pt x="1231" y="8051"/>
                  </a:lnTo>
                  <a:lnTo>
                    <a:pt x="939" y="8013"/>
                  </a:lnTo>
                  <a:lnTo>
                    <a:pt x="0" y="8382"/>
                  </a:lnTo>
                  <a:lnTo>
                    <a:pt x="939" y="8526"/>
                  </a:lnTo>
                  <a:lnTo>
                    <a:pt x="1231" y="8437"/>
                  </a:lnTo>
                  <a:lnTo>
                    <a:pt x="1752" y="8229"/>
                  </a:lnTo>
                  <a:close/>
                </a:path>
                <a:path w="17145" h="8890">
                  <a:moveTo>
                    <a:pt x="16687" y="0"/>
                  </a:moveTo>
                  <a:lnTo>
                    <a:pt x="15887" y="787"/>
                  </a:lnTo>
                  <a:lnTo>
                    <a:pt x="15532" y="1854"/>
                  </a:lnTo>
                  <a:lnTo>
                    <a:pt x="16332" y="1066"/>
                  </a:lnTo>
                  <a:lnTo>
                    <a:pt x="16687" y="0"/>
                  </a:lnTo>
                  <a:close/>
                </a:path>
              </a:pathLst>
            </a:custGeom>
            <a:solidFill>
              <a:srgbClr val="C995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21"/>
            <p:cNvSpPr/>
            <p:nvPr/>
          </p:nvSpPr>
          <p:spPr>
            <a:xfrm>
              <a:off x="8499982" y="6921957"/>
              <a:ext cx="65491" cy="13970"/>
            </a:xfrm>
            <a:custGeom>
              <a:avLst/>
              <a:gdLst/>
              <a:ahLst/>
              <a:cxnLst/>
              <a:rect l="l" t="t" r="r" b="b"/>
              <a:pathLst>
                <a:path w="64770" h="13970">
                  <a:moveTo>
                    <a:pt x="42379" y="13576"/>
                  </a:moveTo>
                  <a:lnTo>
                    <a:pt x="41389" y="13423"/>
                  </a:lnTo>
                  <a:lnTo>
                    <a:pt x="40462" y="13804"/>
                  </a:lnTo>
                  <a:lnTo>
                    <a:pt x="41452" y="13944"/>
                  </a:lnTo>
                  <a:lnTo>
                    <a:pt x="42379" y="13576"/>
                  </a:lnTo>
                  <a:close/>
                </a:path>
                <a:path w="64770" h="13970">
                  <a:moveTo>
                    <a:pt x="584" y="8623"/>
                  </a:moveTo>
                  <a:lnTo>
                    <a:pt x="101" y="8483"/>
                  </a:lnTo>
                  <a:lnTo>
                    <a:pt x="0" y="8991"/>
                  </a:lnTo>
                  <a:lnTo>
                    <a:pt x="482" y="9118"/>
                  </a:lnTo>
                  <a:lnTo>
                    <a:pt x="584" y="8623"/>
                  </a:lnTo>
                  <a:close/>
                </a:path>
                <a:path w="64770" h="13970">
                  <a:moveTo>
                    <a:pt x="58877" y="4241"/>
                  </a:moveTo>
                  <a:lnTo>
                    <a:pt x="58077" y="5041"/>
                  </a:lnTo>
                  <a:lnTo>
                    <a:pt x="57721" y="6108"/>
                  </a:lnTo>
                  <a:lnTo>
                    <a:pt x="58521" y="5308"/>
                  </a:lnTo>
                  <a:lnTo>
                    <a:pt x="58877" y="4241"/>
                  </a:lnTo>
                  <a:close/>
                </a:path>
                <a:path w="64770" h="13970">
                  <a:moveTo>
                    <a:pt x="64554" y="266"/>
                  </a:moveTo>
                  <a:lnTo>
                    <a:pt x="64109" y="0"/>
                  </a:lnTo>
                  <a:lnTo>
                    <a:pt x="63741" y="368"/>
                  </a:lnTo>
                  <a:lnTo>
                    <a:pt x="64185" y="634"/>
                  </a:lnTo>
                  <a:lnTo>
                    <a:pt x="64554" y="266"/>
                  </a:lnTo>
                  <a:close/>
                </a:path>
              </a:pathLst>
            </a:custGeom>
            <a:solidFill>
              <a:srgbClr val="2D0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22"/>
            <p:cNvSpPr/>
            <p:nvPr/>
          </p:nvSpPr>
          <p:spPr>
            <a:xfrm>
              <a:off x="8543606" y="6357353"/>
              <a:ext cx="45719" cy="61594"/>
            </a:xfrm>
            <a:custGeom>
              <a:avLst/>
              <a:gdLst/>
              <a:ahLst/>
              <a:cxnLst/>
              <a:rect l="l" t="t" r="r" b="b"/>
              <a:pathLst>
                <a:path w="20320" h="61595">
                  <a:moveTo>
                    <a:pt x="19888" y="61379"/>
                  </a:moveTo>
                  <a:lnTo>
                    <a:pt x="19888" y="59308"/>
                  </a:lnTo>
                  <a:lnTo>
                    <a:pt x="18453" y="53606"/>
                  </a:lnTo>
                  <a:lnTo>
                    <a:pt x="11417" y="32435"/>
                  </a:lnTo>
                  <a:lnTo>
                    <a:pt x="9398" y="27393"/>
                  </a:lnTo>
                  <a:lnTo>
                    <a:pt x="7404" y="21412"/>
                  </a:lnTo>
                  <a:lnTo>
                    <a:pt x="6413" y="15455"/>
                  </a:lnTo>
                  <a:lnTo>
                    <a:pt x="6413" y="7289"/>
                  </a:lnTo>
                  <a:lnTo>
                    <a:pt x="4292" y="4102"/>
                  </a:lnTo>
                  <a:lnTo>
                    <a:pt x="203" y="0"/>
                  </a:lnTo>
                  <a:lnTo>
                    <a:pt x="0" y="507"/>
                  </a:lnTo>
                  <a:lnTo>
                    <a:pt x="3898" y="4419"/>
                  </a:lnTo>
                  <a:lnTo>
                    <a:pt x="5918" y="7442"/>
                  </a:lnTo>
                  <a:lnTo>
                    <a:pt x="5918" y="15493"/>
                  </a:lnTo>
                  <a:lnTo>
                    <a:pt x="6921" y="21526"/>
                  </a:lnTo>
                  <a:lnTo>
                    <a:pt x="8928" y="27571"/>
                  </a:lnTo>
                  <a:lnTo>
                    <a:pt x="10934" y="32600"/>
                  </a:lnTo>
                  <a:lnTo>
                    <a:pt x="17970" y="53746"/>
                  </a:lnTo>
                  <a:lnTo>
                    <a:pt x="19888" y="613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23"/>
            <p:cNvSpPr/>
            <p:nvPr/>
          </p:nvSpPr>
          <p:spPr>
            <a:xfrm>
              <a:off x="8563495" y="6416662"/>
              <a:ext cx="45719" cy="50514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24"/>
            <p:cNvSpPr/>
            <p:nvPr/>
          </p:nvSpPr>
          <p:spPr>
            <a:xfrm>
              <a:off x="8181365" y="5930430"/>
              <a:ext cx="518135" cy="1032827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1" name="Elipsa 200"/>
          <p:cNvSpPr/>
          <p:nvPr/>
        </p:nvSpPr>
        <p:spPr>
          <a:xfrm>
            <a:off x="431032" y="4032895"/>
            <a:ext cx="1440160" cy="1512168"/>
          </a:xfrm>
          <a:prstGeom prst="ellipse">
            <a:avLst/>
          </a:prstGeom>
          <a:solidFill>
            <a:schemeClr val="accent1">
              <a:lumMod val="20000"/>
              <a:lumOff val="80000"/>
              <a:alpha val="62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Elipsa 201"/>
          <p:cNvSpPr/>
          <p:nvPr/>
        </p:nvSpPr>
        <p:spPr>
          <a:xfrm>
            <a:off x="1943200" y="3960887"/>
            <a:ext cx="2088232" cy="1512168"/>
          </a:xfrm>
          <a:prstGeom prst="ellipse">
            <a:avLst/>
          </a:prstGeom>
          <a:solidFill>
            <a:schemeClr val="accent1">
              <a:lumMod val="20000"/>
              <a:lumOff val="80000"/>
              <a:alpha val="62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Elipsa 202"/>
          <p:cNvSpPr/>
          <p:nvPr/>
        </p:nvSpPr>
        <p:spPr>
          <a:xfrm>
            <a:off x="3959424" y="3960887"/>
            <a:ext cx="1440160" cy="1512168"/>
          </a:xfrm>
          <a:prstGeom prst="ellipse">
            <a:avLst/>
          </a:prstGeom>
          <a:solidFill>
            <a:schemeClr val="accent1">
              <a:lumMod val="20000"/>
              <a:lumOff val="80000"/>
              <a:alpha val="62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Elipsa 203"/>
          <p:cNvSpPr/>
          <p:nvPr/>
        </p:nvSpPr>
        <p:spPr>
          <a:xfrm>
            <a:off x="5471592" y="4032895"/>
            <a:ext cx="1581996" cy="1512168"/>
          </a:xfrm>
          <a:prstGeom prst="ellipse">
            <a:avLst/>
          </a:prstGeom>
          <a:solidFill>
            <a:schemeClr val="accent1">
              <a:lumMod val="20000"/>
              <a:lumOff val="80000"/>
              <a:alpha val="62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PoljeZBesedilom 195"/>
          <p:cNvSpPr txBox="1"/>
          <p:nvPr/>
        </p:nvSpPr>
        <p:spPr>
          <a:xfrm>
            <a:off x="431032" y="5805264"/>
            <a:ext cx="1246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/>
              <a:t>Ustvarjalec</a:t>
            </a:r>
            <a:endParaRPr lang="sl-SI" b="1" dirty="0"/>
          </a:p>
        </p:txBody>
      </p:sp>
      <p:sp>
        <p:nvSpPr>
          <p:cNvPr id="206" name="PoljeZBesedilom 205"/>
          <p:cNvSpPr txBox="1"/>
          <p:nvPr/>
        </p:nvSpPr>
        <p:spPr>
          <a:xfrm>
            <a:off x="6282681" y="5733256"/>
            <a:ext cx="85151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l-SI" b="1" dirty="0" smtClean="0"/>
              <a:t>E-arhiv</a:t>
            </a:r>
            <a:endParaRPr lang="sl-SI" b="1" dirty="0"/>
          </a:p>
        </p:txBody>
      </p:sp>
      <p:sp>
        <p:nvSpPr>
          <p:cNvPr id="205" name="Elipsa 204"/>
          <p:cNvSpPr/>
          <p:nvPr/>
        </p:nvSpPr>
        <p:spPr>
          <a:xfrm>
            <a:off x="7596336" y="4149080"/>
            <a:ext cx="1584176" cy="1656184"/>
          </a:xfrm>
          <a:prstGeom prst="ellipse">
            <a:avLst/>
          </a:prstGeom>
          <a:solidFill>
            <a:schemeClr val="accent1">
              <a:lumMod val="20000"/>
              <a:lumOff val="80000"/>
              <a:alpha val="62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7" grpId="0"/>
      <p:bldP spid="64" grpId="0"/>
      <p:bldP spid="65" grpId="0"/>
      <p:bldP spid="66" grpId="0"/>
      <p:bldP spid="67" grpId="0"/>
      <p:bldP spid="69" grpId="0" animBg="1"/>
      <p:bldP spid="70" grpId="0" animBg="1"/>
      <p:bldP spid="71" grpId="0" animBg="1"/>
      <p:bldP spid="72" grpId="0" animBg="1"/>
      <p:bldP spid="73" grpId="0" animBg="1"/>
      <p:bldP spid="201" grpId="0" animBg="1"/>
      <p:bldP spid="202" grpId="0" animBg="1"/>
      <p:bldP spid="203" grpId="0" animBg="1"/>
      <p:bldP spid="204" grpId="0" animBg="1"/>
      <p:bldP spid="20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55576" y="1412776"/>
            <a:ext cx="6114256" cy="1000132"/>
          </a:xfrm>
        </p:spPr>
        <p:txBody>
          <a:bodyPr/>
          <a:lstStyle/>
          <a:p>
            <a:r>
              <a:rPr lang="sl-SI" sz="3600" b="1" dirty="0">
                <a:solidFill>
                  <a:schemeClr val="accent6">
                    <a:lumMod val="50000"/>
                  </a:schemeClr>
                </a:solidFill>
              </a:rPr>
              <a:t>3</a:t>
            </a: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>del:</a:t>
            </a:r>
            <a:b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>P</a:t>
            </a: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>rojekt </a:t>
            </a: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>e-ARH.si </a:t>
            </a:r>
            <a:endParaRPr lang="sl-SI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762000" y="2132856"/>
            <a:ext cx="7924800" cy="3849291"/>
          </a:xfrm>
        </p:spPr>
        <p:txBody>
          <a:bodyPr/>
          <a:lstStyle/>
          <a:p>
            <a:pPr>
              <a:buNone/>
            </a:pPr>
            <a:r>
              <a:rPr lang="sl-SI" dirty="0" smtClean="0">
                <a:latin typeface="+mn-lt"/>
              </a:rPr>
              <a:t>"program projektov" </a:t>
            </a:r>
            <a:r>
              <a:rPr lang="sl-SI" b="1" dirty="0" smtClean="0">
                <a:solidFill>
                  <a:srgbClr val="00B050"/>
                </a:solidFill>
                <a:latin typeface="+mn-lt"/>
              </a:rPr>
              <a:t>e-</a:t>
            </a:r>
            <a:r>
              <a:rPr lang="sl-SI" b="1" dirty="0" err="1" smtClean="0">
                <a:solidFill>
                  <a:srgbClr val="00B050"/>
                </a:solidFill>
                <a:latin typeface="+mn-lt"/>
              </a:rPr>
              <a:t>ARH.si</a:t>
            </a:r>
            <a:r>
              <a:rPr lang="sl-SI" b="1" dirty="0" smtClean="0">
                <a:solidFill>
                  <a:srgbClr val="00B050"/>
                </a:solidFill>
                <a:latin typeface="+mn-lt"/>
              </a:rPr>
              <a:t>  </a:t>
            </a:r>
            <a:r>
              <a:rPr lang="sl-SI" sz="2000" i="1" dirty="0" smtClean="0">
                <a:latin typeface="+mn-lt"/>
              </a:rPr>
              <a:t>(glede na finančne vire)</a:t>
            </a:r>
          </a:p>
          <a:p>
            <a:pPr>
              <a:buNone/>
            </a:pPr>
            <a:endParaRPr lang="sl-SI" sz="1200" i="1" dirty="0" smtClean="0">
              <a:latin typeface="+mn-lt"/>
            </a:endParaRPr>
          </a:p>
          <a:p>
            <a:pPr>
              <a:buNone/>
            </a:pPr>
            <a:endParaRPr lang="sl-SI" sz="1200" i="1" dirty="0" smtClean="0">
              <a:latin typeface="+mn-lt"/>
            </a:endParaRPr>
          </a:p>
          <a:p>
            <a:pPr lvl="1">
              <a:buFont typeface="Courier New" pitchFamily="49" charset="0"/>
              <a:buChar char="o"/>
            </a:pPr>
            <a:r>
              <a:rPr lang="sl-SI" sz="2200" b="1" dirty="0" smtClean="0">
                <a:latin typeface="+mn-lt"/>
              </a:rPr>
              <a:t>operacija </a:t>
            </a:r>
            <a:r>
              <a:rPr lang="sl-SI" sz="2200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e-ARH.si: OP RR</a:t>
            </a:r>
          </a:p>
          <a:p>
            <a:pPr lvl="1">
              <a:buNone/>
            </a:pPr>
            <a:endParaRPr lang="sl-SI" sz="2200" b="1" dirty="0" smtClean="0">
              <a:solidFill>
                <a:srgbClr val="0070C0"/>
              </a:solidFill>
              <a:latin typeface="+mn-lt"/>
            </a:endParaRPr>
          </a:p>
          <a:p>
            <a:pPr lvl="1">
              <a:buFont typeface="Courier New" pitchFamily="49" charset="0"/>
              <a:buChar char="o"/>
            </a:pPr>
            <a:r>
              <a:rPr lang="sl-SI" sz="2200" b="1" dirty="0" smtClean="0">
                <a:latin typeface="+mn-lt"/>
              </a:rPr>
              <a:t>projekt </a:t>
            </a:r>
            <a:r>
              <a:rPr lang="sl-SI" sz="2200" b="1" dirty="0" smtClean="0">
                <a:solidFill>
                  <a:srgbClr val="EC6B10"/>
                </a:solidFill>
                <a:latin typeface="+mn-lt"/>
              </a:rPr>
              <a:t>e-ARH.si: E-ARK</a:t>
            </a:r>
            <a:endParaRPr lang="sl-SI" sz="2200" b="1" dirty="0">
              <a:solidFill>
                <a:srgbClr val="EC6B10"/>
              </a:solidFill>
              <a:latin typeface="+mn-lt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62000" y="908720"/>
            <a:ext cx="6705600" cy="762000"/>
          </a:xfrm>
          <a:prstGeom prst="rect">
            <a:avLst/>
          </a:prstGeom>
        </p:spPr>
        <p:txBody>
          <a:bodyPr vert="horz" anchor="t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Projekt e-</a:t>
            </a:r>
            <a:r>
              <a:rPr kumimoji="0" lang="sl-SI" sz="3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ARH.si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996952"/>
            <a:ext cx="220153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http://ec.europa.eu/cip/images/cip-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832702"/>
            <a:ext cx="1225675" cy="748426"/>
          </a:xfrm>
          <a:prstGeom prst="rect">
            <a:avLst/>
          </a:prstGeom>
          <a:noFill/>
        </p:spPr>
      </p:pic>
      <p:pic>
        <p:nvPicPr>
          <p:cNvPr id="7" name="Picture 2" descr="E-ARK All Staff Meeting 2014 (ASM2014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3789040"/>
            <a:ext cx="1116337" cy="720080"/>
          </a:xfrm>
          <a:prstGeom prst="rect">
            <a:avLst/>
          </a:prstGeom>
          <a:noFill/>
        </p:spPr>
      </p:pic>
      <p:sp>
        <p:nvSpPr>
          <p:cNvPr id="12" name="Zaobljeni pravokotnik 11"/>
          <p:cNvSpPr/>
          <p:nvPr/>
        </p:nvSpPr>
        <p:spPr>
          <a:xfrm>
            <a:off x="1115616" y="2852936"/>
            <a:ext cx="6120680" cy="79208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Tabela 9"/>
          <p:cNvGraphicFramePr>
            <a:graphicFrameLocks noGrp="1"/>
          </p:cNvGraphicFramePr>
          <p:nvPr/>
        </p:nvGraphicFramePr>
        <p:xfrm>
          <a:off x="1187624" y="4915000"/>
          <a:ext cx="7019966" cy="1250303"/>
        </p:xfrm>
        <a:graphic>
          <a:graphicData uri="http://schemas.openxmlformats.org/drawingml/2006/table">
            <a:tbl>
              <a:tblPr bandCol="1">
                <a:tableStyleId>{2D5ABB26-0587-4C30-8999-92F81FD0307C}</a:tableStyleId>
              </a:tblPr>
              <a:tblGrid>
                <a:gridCol w="1417826"/>
                <a:gridCol w="622460"/>
                <a:gridCol w="622460"/>
                <a:gridCol w="622460"/>
                <a:gridCol w="622460"/>
                <a:gridCol w="622460"/>
                <a:gridCol w="622460"/>
                <a:gridCol w="622460"/>
                <a:gridCol w="622460"/>
                <a:gridCol w="622460"/>
              </a:tblGrid>
              <a:tr h="324000">
                <a:tc>
                  <a:txBody>
                    <a:bodyPr/>
                    <a:lstStyle/>
                    <a:p>
                      <a:endParaRPr lang="sl-SI" sz="1100" b="0" dirty="0" smtClean="0">
                        <a:ln>
                          <a:solidFill>
                            <a:sysClr val="windowText" lastClr="000000"/>
                          </a:solidFill>
                        </a:ln>
                        <a:effectLst/>
                      </a:endParaRPr>
                    </a:p>
                  </a:txBody>
                  <a:tcPr anchor="b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b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2008</a:t>
                      </a:r>
                      <a:endParaRPr lang="en-US" sz="1600" b="0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b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2009</a:t>
                      </a:r>
                      <a:endParaRPr lang="en-US" sz="1600" b="0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b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2010</a:t>
                      </a:r>
                      <a:endParaRPr lang="en-US" sz="1600" b="0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b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2011</a:t>
                      </a:r>
                      <a:endParaRPr lang="en-US" sz="1600" b="0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b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2012</a:t>
                      </a:r>
                      <a:endParaRPr lang="en-US" sz="1600" b="0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b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2013</a:t>
                      </a:r>
                      <a:endParaRPr lang="en-US" sz="1600" b="0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b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2014</a:t>
                      </a:r>
                      <a:endParaRPr lang="en-US" sz="1600" b="0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b="0" dirty="0" smtClean="0">
                          <a:ln cmpd="dbl">
                            <a:solidFill>
                              <a:sysClr val="windowText" lastClr="000000"/>
                            </a:solidFill>
                          </a:ln>
                        </a:rPr>
                        <a:t>2015</a:t>
                      </a:r>
                      <a:endParaRPr lang="en-US" sz="1600" b="0" dirty="0">
                        <a:ln cmpd="dbl"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b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2016</a:t>
                      </a:r>
                      <a:endParaRPr lang="en-US" sz="1600" b="0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6024">
                <a:tc gridSpan="4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b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e-</a:t>
                      </a:r>
                      <a:r>
                        <a:rPr lang="sl-SI" sz="1400" b="0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ARH.si</a:t>
                      </a:r>
                      <a:endParaRPr lang="en-US" sz="1400" b="0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5">
                  <a:txBody>
                    <a:bodyPr/>
                    <a:lstStyle/>
                    <a:p>
                      <a:endParaRPr lang="en-US" sz="1200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05424">
                <a:tc gridSpan="6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    e-ARH.si: OP RR</a:t>
                      </a:r>
                      <a:endParaRPr lang="en-US" sz="1200" b="0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endParaRPr lang="en-US" sz="1400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100000">
                          <a:schemeClr val="tx2">
                            <a:lumMod val="60000"/>
                            <a:lumOff val="40000"/>
                            <a:shade val="30000"/>
                            <a:satMod val="115000"/>
                            <a:alpha val="52000"/>
                          </a:schemeClr>
                        </a:gs>
                        <a:gs pos="0">
                          <a:schemeClr val="tx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73000">
                          <a:schemeClr val="tx2">
                            <a:lumMod val="60000"/>
                            <a:lumOff val="40000"/>
                            <a:shade val="67500"/>
                            <a:satMod val="115000"/>
                            <a:alpha val="62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12000000" scaled="0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100000">
                          <a:schemeClr val="tx2">
                            <a:lumMod val="60000"/>
                            <a:lumOff val="40000"/>
                            <a:shade val="30000"/>
                            <a:satMod val="115000"/>
                            <a:alpha val="52000"/>
                          </a:schemeClr>
                        </a:gs>
                        <a:gs pos="0">
                          <a:schemeClr val="tx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73000">
                          <a:schemeClr val="tx2">
                            <a:lumMod val="60000"/>
                            <a:lumOff val="40000"/>
                            <a:shade val="67500"/>
                            <a:satMod val="115000"/>
                            <a:alpha val="62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12000000" scaled="0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1864">
                <a:tc gridSpan="7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    e-ARH.si: e-ARK</a:t>
                      </a:r>
                      <a:endParaRPr lang="en-US" sz="1200" b="0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endParaRPr lang="en-US" sz="1400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6B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6048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1560" y="1196752"/>
            <a:ext cx="7571184" cy="729164"/>
          </a:xfrm>
        </p:spPr>
        <p:txBody>
          <a:bodyPr>
            <a:noAutofit/>
          </a:bodyPr>
          <a:lstStyle/>
          <a:p>
            <a:pPr algn="l"/>
            <a:r>
              <a:rPr lang="sl-SI" sz="3600" dirty="0" smtClean="0"/>
              <a:t>Cilj podprojekta “e-ARH.si: OP RR”</a:t>
            </a:r>
            <a:endParaRPr lang="sl-SI" sz="36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2088232"/>
            <a:ext cx="8229600" cy="4281339"/>
          </a:xfrm>
        </p:spPr>
        <p:txBody>
          <a:bodyPr>
            <a:normAutofit/>
          </a:bodyPr>
          <a:lstStyle/>
          <a:p>
            <a:r>
              <a:rPr lang="sl-SI" sz="2000" dirty="0" smtClean="0"/>
              <a:t>pokriti osnovne funkcionalnosti v okviru modela OAIS (ISO 14 721) </a:t>
            </a:r>
          </a:p>
          <a:p>
            <a:r>
              <a:rPr lang="sl-SI" sz="2000" dirty="0" smtClean="0"/>
              <a:t>(samo) za izbrane vrste </a:t>
            </a:r>
            <a:r>
              <a:rPr lang="sl-SI" sz="2000" dirty="0" err="1" smtClean="0"/>
              <a:t>AeG</a:t>
            </a:r>
            <a:endParaRPr lang="sl-SI" sz="2000" dirty="0" smtClean="0"/>
          </a:p>
          <a:p>
            <a:r>
              <a:rPr lang="sl-SI" sz="2000" dirty="0" smtClean="0"/>
              <a:t>izgradnja infrastrukture</a:t>
            </a:r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4294967295"/>
          </p:nvPr>
        </p:nvSpPr>
        <p:spPr>
          <a:xfrm>
            <a:off x="-6259" y="6736283"/>
            <a:ext cx="2133600" cy="365125"/>
          </a:xfrm>
          <a:prstGeom prst="rect">
            <a:avLst/>
          </a:prstGeom>
        </p:spPr>
        <p:txBody>
          <a:bodyPr/>
          <a:lstStyle/>
          <a:p>
            <a:fld id="{64A6307C-0F9B-4883-820A-60B003F5E2E2}" type="slidenum">
              <a:rPr lang="sl-SI" smtClean="0"/>
              <a:pPr/>
              <a:t>15</a:t>
            </a:fld>
            <a:endParaRPr lang="sl-SI"/>
          </a:p>
        </p:txBody>
      </p:sp>
      <p:pic>
        <p:nvPicPr>
          <p:cNvPr id="4" name="Picture 2" descr="C:\DOCUME~1\UPORAB~1\LOCALS~1\Temp\sv4lb.tmp\sv4n9.tmp\img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4020815"/>
            <a:ext cx="3240360" cy="2288505"/>
          </a:xfrm>
          <a:prstGeom prst="rect">
            <a:avLst/>
          </a:prstGeom>
          <a:noFill/>
        </p:spPr>
      </p:pic>
      <p:pic>
        <p:nvPicPr>
          <p:cNvPr id="5" name="Picture 7" descr="http://www.whitehousemuseum.org/west-wing/ww2-floor/ww2-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09120"/>
            <a:ext cx="1728192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https://encrypted-tbn3.gstatic.com/images?q=tbn:ANd9GcRMFbj07w-knCqOBirLbRLniRWDcFvhhSxtx2U7Jxky1xFDby2XD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26091" y="3429000"/>
            <a:ext cx="1393981" cy="936104"/>
          </a:xfrm>
          <a:prstGeom prst="rect">
            <a:avLst/>
          </a:prstGeom>
          <a:noFill/>
        </p:spPr>
      </p:pic>
      <p:pic>
        <p:nvPicPr>
          <p:cNvPr id="10" name="Picture 4" descr="http://www.arhiv.gov.si/uploads/pics/f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4248472"/>
            <a:ext cx="1339974" cy="1930472"/>
          </a:xfrm>
          <a:prstGeom prst="rect">
            <a:avLst/>
          </a:prstGeom>
          <a:noFill/>
        </p:spPr>
      </p:pic>
      <p:pic>
        <p:nvPicPr>
          <p:cNvPr id="59" name="Picture 3" descr="LOGOTIP-ESRR-SLO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496" y="26412"/>
            <a:ext cx="2738835" cy="75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20867" b="22409"/>
          <a:stretch>
            <a:fillRect/>
          </a:stretch>
        </p:blipFill>
        <p:spPr bwMode="auto">
          <a:xfrm rot="3139416">
            <a:off x="368745" y="3874894"/>
            <a:ext cx="1733276" cy="1634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340" y="1029135"/>
            <a:ext cx="6141082" cy="815689"/>
          </a:xfrm>
        </p:spPr>
        <p:txBody>
          <a:bodyPr/>
          <a:lstStyle/>
          <a:p>
            <a:pPr>
              <a:defRPr/>
            </a:pPr>
            <a:r>
              <a:rPr lang="sl-SI" sz="2000" dirty="0" smtClean="0"/>
              <a:t>Realizacija e.ARH.si: OP RR </a:t>
            </a:r>
            <a:r>
              <a:rPr lang="sl-SI" sz="2800" b="1" dirty="0" smtClean="0">
                <a:solidFill>
                  <a:srgbClr val="0070C0"/>
                </a:solidFill>
              </a:rPr>
              <a:t/>
            </a:r>
            <a:br>
              <a:rPr lang="sl-SI" sz="2800" b="1" dirty="0" smtClean="0">
                <a:solidFill>
                  <a:srgbClr val="0070C0"/>
                </a:solidFill>
              </a:rPr>
            </a:br>
            <a:r>
              <a:rPr lang="sl-SI" sz="2800" b="1" dirty="0" smtClean="0">
                <a:solidFill>
                  <a:srgbClr val="0070C0"/>
                </a:solidFill>
              </a:rPr>
              <a:t>Programska orodja </a:t>
            </a:r>
            <a:br>
              <a:rPr lang="sl-SI" sz="2800" b="1" dirty="0" smtClean="0">
                <a:solidFill>
                  <a:srgbClr val="0070C0"/>
                </a:solidFill>
              </a:rPr>
            </a:br>
            <a:r>
              <a:rPr lang="sl-SI" sz="2400" b="1" dirty="0" smtClean="0">
                <a:solidFill>
                  <a:srgbClr val="0070C0"/>
                </a:solidFill>
              </a:rPr>
              <a:t>(priprava, prevzem, hramba uporaba </a:t>
            </a:r>
            <a:r>
              <a:rPr lang="sl-SI" sz="2400" b="1" dirty="0" err="1" smtClean="0">
                <a:solidFill>
                  <a:srgbClr val="0070C0"/>
                </a:solidFill>
              </a:rPr>
              <a:t>AeG</a:t>
            </a:r>
            <a:r>
              <a:rPr lang="sl-SI" sz="2400" b="1" dirty="0" smtClean="0">
                <a:solidFill>
                  <a:srgbClr val="0070C0"/>
                </a:solidFill>
              </a:rPr>
              <a:t>)</a:t>
            </a:r>
            <a:endParaRPr lang="sl-SI" sz="2800" b="1" dirty="0">
              <a:solidFill>
                <a:srgbClr val="0070C0"/>
              </a:solidFill>
            </a:endParaRPr>
          </a:p>
        </p:txBody>
      </p:sp>
      <p:sp>
        <p:nvSpPr>
          <p:cNvPr id="6" name="PoljeZBesedilom 5"/>
          <p:cNvSpPr txBox="1"/>
          <p:nvPr/>
        </p:nvSpPr>
        <p:spPr>
          <a:xfrm>
            <a:off x="1825352" y="3717032"/>
            <a:ext cx="2602632" cy="22775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računalniške datoteke</a:t>
            </a:r>
          </a:p>
          <a:p>
            <a:r>
              <a:rPr lang="sl-SI" sz="1600" i="1" dirty="0" smtClean="0"/>
              <a:t>(npr. .</a:t>
            </a:r>
            <a:r>
              <a:rPr lang="sl-SI" sz="1600" i="1" dirty="0" err="1" smtClean="0"/>
              <a:t>pdf</a:t>
            </a:r>
            <a:r>
              <a:rPr lang="sl-SI" sz="1600" i="1" dirty="0" smtClean="0"/>
              <a:t>)</a:t>
            </a:r>
          </a:p>
          <a:p>
            <a:endParaRPr lang="sl-SI" sz="1000" dirty="0" smtClean="0"/>
          </a:p>
          <a:p>
            <a:r>
              <a:rPr lang="sl-SI" dirty="0" smtClean="0"/>
              <a:t>podatkovna zbirka</a:t>
            </a:r>
          </a:p>
          <a:p>
            <a:r>
              <a:rPr lang="sl-SI" sz="1600" i="1" dirty="0" smtClean="0"/>
              <a:t>(npr. uradne evidence)</a:t>
            </a:r>
          </a:p>
          <a:p>
            <a:endParaRPr lang="sl-SI" sz="1200" dirty="0" smtClean="0"/>
          </a:p>
          <a:p>
            <a:r>
              <a:rPr lang="sl-SI" dirty="0" smtClean="0"/>
              <a:t>dokumentni sistem</a:t>
            </a:r>
          </a:p>
          <a:p>
            <a:r>
              <a:rPr lang="sl-SI" sz="1600" i="1" dirty="0" smtClean="0"/>
              <a:t>(npr. SPIS)</a:t>
            </a:r>
          </a:p>
          <a:p>
            <a:endParaRPr lang="sl-SI" dirty="0" smtClean="0"/>
          </a:p>
        </p:txBody>
      </p:sp>
      <p:grpSp>
        <p:nvGrpSpPr>
          <p:cNvPr id="3" name="Skupina 3"/>
          <p:cNvGrpSpPr/>
          <p:nvPr/>
        </p:nvGrpSpPr>
        <p:grpSpPr>
          <a:xfrm>
            <a:off x="3807513" y="2422784"/>
            <a:ext cx="5138822" cy="3598504"/>
            <a:chOff x="3462039" y="1516142"/>
            <a:chExt cx="5138822" cy="3598504"/>
          </a:xfrm>
        </p:grpSpPr>
        <p:grpSp>
          <p:nvGrpSpPr>
            <p:cNvPr id="4" name="Skupina 59"/>
            <p:cNvGrpSpPr/>
            <p:nvPr/>
          </p:nvGrpSpPr>
          <p:grpSpPr>
            <a:xfrm>
              <a:off x="3462039" y="1516142"/>
              <a:ext cx="5138822" cy="3598504"/>
              <a:chOff x="3462039" y="1516142"/>
              <a:chExt cx="5138822" cy="3598504"/>
            </a:xfrm>
          </p:grpSpPr>
          <p:pic>
            <p:nvPicPr>
              <p:cNvPr id="11" name="Picture 9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5096112" y="1916832"/>
                <a:ext cx="2052227" cy="15121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2" name="AutoShape 13"/>
              <p:cNvCxnSpPr>
                <a:cxnSpLocks noChangeShapeType="1"/>
              </p:cNvCxnSpPr>
              <p:nvPr/>
            </p:nvCxnSpPr>
            <p:spPr bwMode="auto">
              <a:xfrm>
                <a:off x="4461935" y="1781760"/>
                <a:ext cx="902154" cy="451744"/>
              </a:xfrm>
              <a:prstGeom prst="curvedConnector2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sp>
            <p:nvSpPr>
              <p:cNvPr id="13" name="Rectangle 7"/>
              <p:cNvSpPr>
                <a:spLocks noChangeArrowheads="1"/>
              </p:cNvSpPr>
              <p:nvPr/>
            </p:nvSpPr>
            <p:spPr bwMode="auto">
              <a:xfrm>
                <a:off x="3578454" y="2522358"/>
                <a:ext cx="1091114" cy="555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sl-SI" altLang="ko-KR" b="1" dirty="0" smtClean="0">
                    <a:ea typeface="굴림" pitchFamily="34" charset="-127"/>
                  </a:rPr>
                  <a:t>Ustvarjalec</a:t>
                </a:r>
                <a:endParaRPr lang="en-US" altLang="ko-KR" sz="1200" b="1" dirty="0">
                  <a:ea typeface="굴림" pitchFamily="34" charset="-127"/>
                </a:endParaRPr>
              </a:p>
            </p:txBody>
          </p:sp>
          <p:sp>
            <p:nvSpPr>
              <p:cNvPr id="14" name="Rectangle 9"/>
              <p:cNvSpPr>
                <a:spLocks noChangeArrowheads="1"/>
              </p:cNvSpPr>
              <p:nvPr/>
            </p:nvSpPr>
            <p:spPr bwMode="auto">
              <a:xfrm>
                <a:off x="7452320" y="3861048"/>
                <a:ext cx="1148541" cy="555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sl-SI" altLang="ko-KR" b="1" dirty="0" smtClean="0">
                    <a:ea typeface="굴림" pitchFamily="34" charset="-127"/>
                  </a:rPr>
                  <a:t>Uporabnik</a:t>
                </a:r>
                <a:endParaRPr lang="en-US" altLang="ko-KR" b="1" dirty="0">
                  <a:ea typeface="굴림" pitchFamily="34" charset="-127"/>
                </a:endParaRPr>
              </a:p>
            </p:txBody>
          </p:sp>
          <p:sp>
            <p:nvSpPr>
              <p:cNvPr id="15" name="Oval 10"/>
              <p:cNvSpPr>
                <a:spLocks noChangeArrowheads="1"/>
              </p:cNvSpPr>
              <p:nvPr/>
            </p:nvSpPr>
            <p:spPr bwMode="auto">
              <a:xfrm>
                <a:off x="4801258" y="1916832"/>
                <a:ext cx="778854" cy="399482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1400" b="1" dirty="0">
                    <a:ea typeface="굴림" pitchFamily="34" charset="-127"/>
                  </a:rPr>
                  <a:t>SIP</a:t>
                </a:r>
              </a:p>
            </p:txBody>
          </p:sp>
          <p:sp>
            <p:nvSpPr>
              <p:cNvPr id="16" name="Oval 11"/>
              <p:cNvSpPr>
                <a:spLocks noChangeArrowheads="1"/>
              </p:cNvSpPr>
              <p:nvPr/>
            </p:nvSpPr>
            <p:spPr bwMode="auto">
              <a:xfrm>
                <a:off x="5724128" y="2636912"/>
                <a:ext cx="778854" cy="399482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1400" b="1" dirty="0" smtClean="0">
                    <a:ea typeface="굴림" pitchFamily="34" charset="-127"/>
                  </a:rPr>
                  <a:t>AIP</a:t>
                </a:r>
                <a:endParaRPr lang="en-US" altLang="ko-KR" sz="1400" b="1" dirty="0">
                  <a:ea typeface="굴림" pitchFamily="34" charset="-127"/>
                </a:endParaRPr>
              </a:p>
            </p:txBody>
          </p:sp>
          <p:sp>
            <p:nvSpPr>
              <p:cNvPr id="17" name="Oval 12"/>
              <p:cNvSpPr>
                <a:spLocks noChangeArrowheads="1"/>
              </p:cNvSpPr>
              <p:nvPr/>
            </p:nvSpPr>
            <p:spPr bwMode="auto">
              <a:xfrm>
                <a:off x="6588224" y="3284984"/>
                <a:ext cx="778854" cy="399482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1400" b="1" dirty="0">
                    <a:ea typeface="굴림" pitchFamily="34" charset="-127"/>
                  </a:rPr>
                  <a:t>DIP</a:t>
                </a:r>
              </a:p>
            </p:txBody>
          </p:sp>
          <p:cxnSp>
            <p:nvCxnSpPr>
              <p:cNvPr id="18" name="AutoShape 14"/>
              <p:cNvCxnSpPr>
                <a:cxnSpLocks noChangeShapeType="1"/>
                <a:stCxn id="14" idx="0"/>
              </p:cNvCxnSpPr>
              <p:nvPr/>
            </p:nvCxnSpPr>
            <p:spPr bwMode="auto">
              <a:xfrm rot="16200000" flipV="1">
                <a:off x="6898008" y="2732465"/>
                <a:ext cx="1120285" cy="1136882"/>
              </a:xfrm>
              <a:prstGeom prst="curvedConnector2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9" name="AutoShape 15"/>
              <p:cNvCxnSpPr>
                <a:cxnSpLocks noChangeShapeType="1"/>
              </p:cNvCxnSpPr>
              <p:nvPr/>
            </p:nvCxnSpPr>
            <p:spPr bwMode="auto">
              <a:xfrm rot="16200000" flipH="1">
                <a:off x="6458223" y="3154984"/>
                <a:ext cx="936104" cy="1484138"/>
              </a:xfrm>
              <a:prstGeom prst="curvedConnector2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sp>
            <p:nvSpPr>
              <p:cNvPr id="20" name="Rectangle 17"/>
              <p:cNvSpPr>
                <a:spLocks noChangeArrowheads="1"/>
              </p:cNvSpPr>
              <p:nvPr/>
            </p:nvSpPr>
            <p:spPr bwMode="auto">
              <a:xfrm>
                <a:off x="5580112" y="2564904"/>
                <a:ext cx="746551" cy="555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sl-SI"/>
              </a:p>
            </p:txBody>
          </p:sp>
          <p:cxnSp>
            <p:nvCxnSpPr>
              <p:cNvPr id="21" name="AutoShape 18"/>
              <p:cNvCxnSpPr>
                <a:cxnSpLocks noChangeShapeType="1"/>
              </p:cNvCxnSpPr>
              <p:nvPr/>
            </p:nvCxnSpPr>
            <p:spPr bwMode="auto">
              <a:xfrm>
                <a:off x="6876256" y="2996952"/>
                <a:ext cx="979181" cy="904261"/>
              </a:xfrm>
              <a:prstGeom prst="curvedConnector2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22" name="AutoShape 19"/>
              <p:cNvCxnSpPr>
                <a:cxnSpLocks noChangeShapeType="1"/>
              </p:cNvCxnSpPr>
              <p:nvPr/>
            </p:nvCxnSpPr>
            <p:spPr bwMode="auto">
              <a:xfrm rot="10800000">
                <a:off x="6529452" y="3408736"/>
                <a:ext cx="994876" cy="740344"/>
              </a:xfrm>
              <a:prstGeom prst="curvedConnector2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sp>
            <p:nvSpPr>
              <p:cNvPr id="23" name="Text Box 20"/>
              <p:cNvSpPr txBox="1">
                <a:spLocks noChangeArrowheads="1"/>
              </p:cNvSpPr>
              <p:nvPr/>
            </p:nvSpPr>
            <p:spPr bwMode="auto">
              <a:xfrm>
                <a:off x="6084168" y="3645024"/>
                <a:ext cx="688715" cy="27699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sl-SI" altLang="ko-KR" sz="1200" dirty="0" smtClean="0">
                    <a:ea typeface="굴림" pitchFamily="34" charset="-127"/>
                  </a:rPr>
                  <a:t>naročilo</a:t>
                </a:r>
                <a:endParaRPr lang="en-US" altLang="ko-KR" sz="1200" dirty="0">
                  <a:ea typeface="굴림" pitchFamily="34" charset="-127"/>
                </a:endParaRPr>
              </a:p>
            </p:txBody>
          </p:sp>
          <p:sp>
            <p:nvSpPr>
              <p:cNvPr id="24" name="Text Box 22"/>
              <p:cNvSpPr txBox="1">
                <a:spLocks noChangeArrowheads="1"/>
              </p:cNvSpPr>
              <p:nvPr/>
            </p:nvSpPr>
            <p:spPr bwMode="auto">
              <a:xfrm>
                <a:off x="7092280" y="3068960"/>
                <a:ext cx="769763" cy="26161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sl-SI" altLang="ko-KR" sz="1100" dirty="0" smtClean="0">
                    <a:ea typeface="굴림" pitchFamily="34" charset="-127"/>
                  </a:rPr>
                  <a:t>poizvedba</a:t>
                </a:r>
                <a:endParaRPr lang="en-US" altLang="ko-KR" sz="1100" dirty="0">
                  <a:ea typeface="굴림" pitchFamily="34" charset="-127"/>
                </a:endParaRPr>
              </a:p>
            </p:txBody>
          </p:sp>
          <p:pic>
            <p:nvPicPr>
              <p:cNvPr id="25" name="Picture 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249654" y="2247017"/>
                <a:ext cx="264904" cy="3473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6" name="Picture 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920053" y="2233504"/>
                <a:ext cx="297962" cy="3896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7" name="Picture 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7956376" y="4365104"/>
                <a:ext cx="216024" cy="2832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8" name="Picture 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8172400" y="4293096"/>
                <a:ext cx="351483" cy="351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" name="Picture 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7596336" y="4437112"/>
                <a:ext cx="351483" cy="351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1" name="PoljeZBesedilom 30"/>
              <p:cNvSpPr txBox="1"/>
              <p:nvPr/>
            </p:nvSpPr>
            <p:spPr>
              <a:xfrm>
                <a:off x="5364088" y="2276872"/>
                <a:ext cx="18473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sz="1400" b="1" dirty="0" smtClean="0">
                  <a:solidFill>
                    <a:srgbClr val="C00000"/>
                  </a:solidFill>
                </a:endParaRPr>
              </a:p>
            </p:txBody>
          </p:sp>
          <p:sp>
            <p:nvSpPr>
              <p:cNvPr id="32" name="PoljeZBesedilom 31"/>
              <p:cNvSpPr txBox="1"/>
              <p:nvPr/>
            </p:nvSpPr>
            <p:spPr>
              <a:xfrm>
                <a:off x="3462039" y="1516142"/>
                <a:ext cx="1117614" cy="36933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sl-SI" b="1" dirty="0" smtClean="0">
                    <a:solidFill>
                      <a:srgbClr val="C00000"/>
                    </a:solidFill>
                  </a:rPr>
                  <a:t>e-</a:t>
                </a:r>
                <a:r>
                  <a:rPr lang="sl-SI" b="1" dirty="0" err="1" smtClean="0">
                    <a:solidFill>
                      <a:srgbClr val="C00000"/>
                    </a:solidFill>
                  </a:rPr>
                  <a:t>ARH.siP</a:t>
                </a:r>
                <a:endParaRPr lang="en-US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33" name="PoljeZBesedilom 32"/>
              <p:cNvSpPr txBox="1"/>
              <p:nvPr/>
            </p:nvSpPr>
            <p:spPr>
              <a:xfrm>
                <a:off x="7596336" y="4806869"/>
                <a:ext cx="938077" cy="30777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sl-SI" sz="1400" b="1" dirty="0" smtClean="0">
                    <a:solidFill>
                      <a:srgbClr val="C00000"/>
                    </a:solidFill>
                  </a:rPr>
                  <a:t>e-</a:t>
                </a:r>
                <a:r>
                  <a:rPr lang="sl-SI" sz="1400" b="1" dirty="0" err="1" smtClean="0">
                    <a:solidFill>
                      <a:srgbClr val="C00000"/>
                    </a:solidFill>
                  </a:rPr>
                  <a:t>ARH.diP</a:t>
                </a:r>
                <a:endParaRPr lang="en-US" sz="1400" b="1" dirty="0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10" name="PoljeZBesedilom 9"/>
            <p:cNvSpPr txBox="1"/>
            <p:nvPr/>
          </p:nvSpPr>
          <p:spPr>
            <a:xfrm>
              <a:off x="6588224" y="1700808"/>
              <a:ext cx="4267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altLang="ko-KR" sz="1400" b="1" dirty="0" smtClean="0">
                  <a:ea typeface="굴림" pitchFamily="34" charset="-127"/>
                </a:rPr>
                <a:t>AIS</a:t>
              </a:r>
              <a:endParaRPr lang="en-US" altLang="ko-KR" sz="1400" b="1" dirty="0" smtClean="0">
                <a:ea typeface="굴림" pitchFamily="34" charset="-127"/>
              </a:endParaRPr>
            </a:p>
          </p:txBody>
        </p:sp>
      </p:grpSp>
      <p:sp>
        <p:nvSpPr>
          <p:cNvPr id="40" name="PoljeZBesedilom 39"/>
          <p:cNvSpPr txBox="1"/>
          <p:nvPr/>
        </p:nvSpPr>
        <p:spPr>
          <a:xfrm>
            <a:off x="5146732" y="2515117"/>
            <a:ext cx="6944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200" dirty="0" smtClean="0"/>
              <a:t>priprava</a:t>
            </a:r>
            <a:endParaRPr lang="en-US" sz="1200" dirty="0"/>
          </a:p>
        </p:txBody>
      </p:sp>
      <p:sp>
        <p:nvSpPr>
          <p:cNvPr id="41" name="PoljeZBesedilom 40"/>
          <p:cNvSpPr txBox="1"/>
          <p:nvPr/>
        </p:nvSpPr>
        <p:spPr>
          <a:xfrm>
            <a:off x="6235182" y="2480424"/>
            <a:ext cx="7166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200" dirty="0" smtClean="0"/>
              <a:t>prevzem</a:t>
            </a:r>
            <a:endParaRPr lang="en-US" sz="1200" dirty="0"/>
          </a:p>
        </p:txBody>
      </p:sp>
      <p:sp>
        <p:nvSpPr>
          <p:cNvPr id="42" name="PoljeZBesedilom 41"/>
          <p:cNvSpPr txBox="1"/>
          <p:nvPr/>
        </p:nvSpPr>
        <p:spPr>
          <a:xfrm>
            <a:off x="4788024" y="5601142"/>
            <a:ext cx="3659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 smtClean="0">
                <a:solidFill>
                  <a:schemeClr val="accent6">
                    <a:lumMod val="75000"/>
                  </a:schemeClr>
                </a:solidFill>
              </a:rPr>
              <a:t>ISO 14721 </a:t>
            </a:r>
          </a:p>
          <a:p>
            <a:pPr algn="ctr"/>
            <a:r>
              <a:rPr lang="sl-SI" sz="1600" b="1" dirty="0" smtClean="0">
                <a:solidFill>
                  <a:schemeClr val="accent6">
                    <a:lumMod val="75000"/>
                  </a:schemeClr>
                </a:solidFill>
              </a:rPr>
              <a:t>Referenčni model OAIS </a:t>
            </a:r>
            <a:endParaRPr lang="en-US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8964" y="3143942"/>
            <a:ext cx="264904" cy="34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Rectangle 9"/>
          <p:cNvSpPr>
            <a:spLocks noChangeArrowheads="1"/>
          </p:cNvSpPr>
          <p:nvPr/>
        </p:nvSpPr>
        <p:spPr bwMode="auto">
          <a:xfrm>
            <a:off x="7575589" y="2823474"/>
            <a:ext cx="1452522" cy="39948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1400" b="1" dirty="0" smtClean="0">
                <a:solidFill>
                  <a:srgbClr val="C00000"/>
                </a:solidFill>
              </a:rPr>
              <a:t>e-</a:t>
            </a:r>
            <a:r>
              <a:rPr lang="sl-SI" sz="1400" b="1" dirty="0" err="1" smtClean="0">
                <a:solidFill>
                  <a:srgbClr val="C00000"/>
                </a:solidFill>
              </a:rPr>
              <a:t>ARH.siRepozitorij</a:t>
            </a:r>
            <a:endParaRPr lang="en-US" altLang="ko-KR" b="1" dirty="0">
              <a:ea typeface="굴림" pitchFamily="34" charset="-127"/>
            </a:endParaRPr>
          </a:p>
        </p:txBody>
      </p:sp>
      <p:pic>
        <p:nvPicPr>
          <p:cNvPr id="36" name="Picture 3" descr="LOGOTIP-ESRR-SL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170428"/>
            <a:ext cx="2738835" cy="75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Pravokotnik 36"/>
          <p:cNvSpPr/>
          <p:nvPr/>
        </p:nvSpPr>
        <p:spPr>
          <a:xfrm>
            <a:off x="7865932" y="2422784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altLang="ko-KR" b="1" dirty="0" smtClean="0">
                <a:ea typeface="굴림" pitchFamily="34" charset="-127"/>
              </a:rPr>
              <a:t>e-arhiv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LOGOTIP-ESRR-S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965" y="8200"/>
            <a:ext cx="2738835" cy="75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t="5950" b="4706"/>
          <a:stretch>
            <a:fillRect/>
          </a:stretch>
        </p:blipFill>
        <p:spPr bwMode="auto">
          <a:xfrm>
            <a:off x="1619672" y="1484784"/>
            <a:ext cx="7524328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39552" y="908720"/>
            <a:ext cx="6417568" cy="689992"/>
          </a:xfrm>
          <a:prstGeom prst="rect">
            <a:avLst/>
          </a:prstGeom>
        </p:spPr>
        <p:txBody>
          <a:bodyPr vert="horz" anchor="t"/>
          <a:lstStyle/>
          <a:p>
            <a:pPr marL="355600" lvl="0" indent="-355600" defTabSz="457200">
              <a:spcBef>
                <a:spcPct val="0"/>
              </a:spcBef>
              <a:defRPr/>
            </a:pPr>
            <a:r>
              <a:rPr lang="sl-SI" sz="2000" dirty="0" smtClean="0"/>
              <a:t>Realizacija e.ARH.si: OP RR</a:t>
            </a:r>
            <a:endParaRPr lang="sl-SI" sz="2000" b="1" dirty="0" smtClean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  <a:p>
            <a:pPr marL="355600" marR="0" lvl="0" indent="-3556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l-SI" sz="28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Informacijsko okolje za e-</a:t>
            </a:r>
            <a:r>
              <a:rPr lang="sl-SI" sz="2800" b="1" dirty="0" err="1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ARH.si</a:t>
            </a:r>
            <a:endParaRPr lang="en-US" sz="28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96" y="5214572"/>
            <a:ext cx="2088232" cy="15988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Pravokotnik 5"/>
          <p:cNvSpPr/>
          <p:nvPr/>
        </p:nvSpPr>
        <p:spPr>
          <a:xfrm>
            <a:off x="6228184" y="8200"/>
            <a:ext cx="2915816" cy="11885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PoljeZBesedilom 8"/>
          <p:cNvSpPr txBox="1"/>
          <p:nvPr/>
        </p:nvSpPr>
        <p:spPr>
          <a:xfrm>
            <a:off x="0" y="4752907"/>
            <a:ext cx="16017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100" dirty="0" smtClean="0"/>
              <a:t>Poslovni model e-</a:t>
            </a:r>
            <a:r>
              <a:rPr lang="sl-SI" sz="1100" dirty="0" err="1" smtClean="0"/>
              <a:t>ARH.si</a:t>
            </a:r>
            <a:r>
              <a:rPr lang="sl-SI" sz="1100" dirty="0" smtClean="0"/>
              <a:t> </a:t>
            </a:r>
          </a:p>
          <a:p>
            <a:r>
              <a:rPr lang="sl-SI" sz="1100" dirty="0" smtClean="0"/>
              <a:t>(Strategija 2010-2015)</a:t>
            </a:r>
            <a:endParaRPr lang="sl-SI" sz="1100" dirty="0"/>
          </a:p>
        </p:txBody>
      </p:sp>
      <p:sp>
        <p:nvSpPr>
          <p:cNvPr id="10" name="Enakokraki trikotnik 9"/>
          <p:cNvSpPr/>
          <p:nvPr/>
        </p:nvSpPr>
        <p:spPr>
          <a:xfrm rot="13421514">
            <a:off x="-1556188" y="4816575"/>
            <a:ext cx="4995572" cy="2571691"/>
          </a:xfrm>
          <a:prstGeom prst="triangle">
            <a:avLst>
              <a:gd name="adj" fmla="val 52065"/>
            </a:avLst>
          </a:prstGeom>
          <a:solidFill>
            <a:schemeClr val="bg1">
              <a:lumMod val="95000"/>
              <a:alpha val="57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4" descr="kontrola kakovosti.TIF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 cstate="print"/>
          <a:srcRect t="22272" b="22272"/>
          <a:stretch>
            <a:fillRect/>
          </a:stretch>
        </p:blipFill>
        <p:spPr bwMode="auto">
          <a:xfrm>
            <a:off x="5139276" y="2428875"/>
            <a:ext cx="3825337" cy="36433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Ograda besedila 6"/>
          <p:cNvSpPr>
            <a:spLocks noGrp="1"/>
          </p:cNvSpPr>
          <p:nvPr>
            <p:ph type="body" sz="quarter" idx="10"/>
          </p:nvPr>
        </p:nvSpPr>
        <p:spPr>
          <a:xfrm>
            <a:off x="395536" y="2643182"/>
            <a:ext cx="4746104" cy="3666138"/>
          </a:xfrm>
        </p:spPr>
        <p:txBody>
          <a:bodyPr>
            <a:normAutofit fontScale="85000" lnSpcReduction="10000"/>
          </a:bodyPr>
          <a:lstStyle/>
          <a:p>
            <a:pPr indent="-165100"/>
            <a:r>
              <a:rPr lang="sl-SI" dirty="0" smtClean="0"/>
              <a:t>Ravnanje z arhivskim gradivom med postopkom digitalizacije</a:t>
            </a:r>
          </a:p>
          <a:p>
            <a:pPr marL="533400" lvl="1" indent="-177800">
              <a:buFont typeface="Wingdings" pitchFamily="2" charset="2"/>
              <a:buChar char="ü"/>
            </a:pPr>
            <a:r>
              <a:rPr lang="sl-SI" sz="1400" dirty="0" smtClean="0"/>
              <a:t>Zagotavljanje materialnega varstva</a:t>
            </a:r>
          </a:p>
          <a:p>
            <a:pPr marL="533400" lvl="1" indent="-177800">
              <a:buFont typeface="Wingdings" pitchFamily="2" charset="2"/>
              <a:buChar char="ü"/>
            </a:pPr>
            <a:r>
              <a:rPr lang="sl-SI" sz="1400" dirty="0" smtClean="0"/>
              <a:t>Kontrola kakovosti med izvedbo</a:t>
            </a:r>
          </a:p>
          <a:p>
            <a:pPr marL="533400" lvl="1" indent="-177800">
              <a:buFont typeface="Wingdings" pitchFamily="2" charset="2"/>
              <a:buChar char="ü"/>
            </a:pPr>
            <a:r>
              <a:rPr lang="sl-SI" sz="1400" dirty="0" smtClean="0"/>
              <a:t>Kontrola celovitosti</a:t>
            </a:r>
          </a:p>
          <a:p>
            <a:pPr indent="-165100"/>
            <a:r>
              <a:rPr lang="sl-SI" dirty="0" smtClean="0"/>
              <a:t>Format zapisa metapodatkov</a:t>
            </a:r>
          </a:p>
          <a:p>
            <a:pPr indent="-165100"/>
            <a:r>
              <a:rPr lang="sl-SI" dirty="0" smtClean="0"/>
              <a:t>Parametri za digitalizacijo (različni tipi gradiva)</a:t>
            </a:r>
          </a:p>
          <a:p>
            <a:pPr indent="-165100">
              <a:spcBef>
                <a:spcPct val="50000"/>
              </a:spcBef>
              <a:buFontTx/>
              <a:buChar char="•"/>
            </a:pPr>
            <a:r>
              <a:rPr lang="sl-SI" dirty="0" smtClean="0">
                <a:latin typeface="Calibri" pitchFamily="34" charset="0"/>
              </a:rPr>
              <a:t>Način izročitve digitaliziranega gradiva</a:t>
            </a:r>
          </a:p>
          <a:p>
            <a:pPr indent="-165100">
              <a:spcBef>
                <a:spcPct val="50000"/>
              </a:spcBef>
              <a:buFontTx/>
              <a:buChar char="•"/>
            </a:pPr>
            <a:r>
              <a:rPr lang="sl-SI" dirty="0" smtClean="0"/>
              <a:t> </a:t>
            </a:r>
            <a:r>
              <a:rPr lang="sl-SI" dirty="0" smtClean="0">
                <a:latin typeface="Calibri" pitchFamily="34" charset="0"/>
              </a:rPr>
              <a:t>Zaščita podatkov</a:t>
            </a:r>
          </a:p>
          <a:p>
            <a:pPr indent="-165100">
              <a:spcBef>
                <a:spcPct val="50000"/>
              </a:spcBef>
              <a:buFontTx/>
              <a:buChar char="•"/>
            </a:pPr>
            <a:r>
              <a:rPr lang="sl-SI" dirty="0" smtClean="0">
                <a:latin typeface="Calibri" pitchFamily="34" charset="0"/>
              </a:rPr>
              <a:t> Začasna hramba izročenega gradiva</a:t>
            </a:r>
          </a:p>
          <a:p>
            <a:endParaRPr lang="sl-SI" dirty="0" smtClean="0"/>
          </a:p>
          <a:p>
            <a:endParaRPr lang="sl-SI" dirty="0"/>
          </a:p>
        </p:txBody>
      </p:sp>
      <p:sp>
        <p:nvSpPr>
          <p:cNvPr id="18433" name="Naslov 3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r>
              <a:rPr lang="sl-SI" sz="2400" dirty="0" smtClean="0"/>
              <a:t>Realizacija e-ARH.si: OP RR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sl-SI" sz="2400" b="1" dirty="0" smtClean="0">
                <a:solidFill>
                  <a:srgbClr val="0070C0"/>
                </a:solidFill>
              </a:rPr>
              <a:t>Nacionalni standard za digitalizacijo arhivskega gradiva</a:t>
            </a:r>
            <a:br>
              <a:rPr lang="sl-SI" sz="2400" b="1" dirty="0" smtClean="0">
                <a:solidFill>
                  <a:srgbClr val="0070C0"/>
                </a:solidFill>
              </a:rPr>
            </a:br>
            <a:r>
              <a:rPr lang="sl-SI" sz="20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(kontrolni seznam)</a:t>
            </a:r>
            <a:endParaRPr lang="sl-SI" sz="2800" i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96" y="44624"/>
            <a:ext cx="2907587" cy="85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8050" t="17259" r="27063" b="2781"/>
          <a:stretch>
            <a:fillRect/>
          </a:stretch>
        </p:blipFill>
        <p:spPr bwMode="auto">
          <a:xfrm>
            <a:off x="3491880" y="1124744"/>
            <a:ext cx="5616624" cy="5690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LOGOTIP-ESRR-S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2738835" cy="75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179512" y="1124744"/>
            <a:ext cx="4104456" cy="1296144"/>
          </a:xfrm>
          <a:noFill/>
        </p:spPr>
        <p:txBody>
          <a:bodyPr/>
          <a:lstStyle/>
          <a:p>
            <a:r>
              <a:rPr lang="sl-SI" sz="2000" dirty="0" smtClean="0"/>
              <a:t>Realizacija e.ARH.si: OP RR </a:t>
            </a:r>
            <a:r>
              <a:rPr lang="sl-SI" sz="2000" b="1" dirty="0" smtClean="0">
                <a:solidFill>
                  <a:srgbClr val="0070C0"/>
                </a:solidFill>
              </a:rPr>
              <a:t/>
            </a:r>
            <a:br>
              <a:rPr lang="sl-SI" sz="2000" b="1" dirty="0" smtClean="0">
                <a:solidFill>
                  <a:srgbClr val="0070C0"/>
                </a:solidFill>
              </a:rPr>
            </a:br>
            <a:r>
              <a:rPr lang="sl-SI" sz="2000" b="1" dirty="0" smtClean="0">
                <a:solidFill>
                  <a:srgbClr val="0070C0"/>
                </a:solidFill>
              </a:rPr>
              <a:t/>
            </a:r>
            <a:br>
              <a:rPr lang="sl-SI" sz="2000" b="1" dirty="0" smtClean="0">
                <a:solidFill>
                  <a:srgbClr val="0070C0"/>
                </a:solidFill>
              </a:rPr>
            </a:br>
            <a:r>
              <a:rPr lang="sl-SI" sz="2800" b="1" dirty="0" smtClean="0">
                <a:solidFill>
                  <a:srgbClr val="0070C0"/>
                </a:solidFill>
              </a:rPr>
              <a:t>Spletni portal e-</a:t>
            </a:r>
            <a:r>
              <a:rPr lang="sl-SI" sz="2800" b="1" dirty="0" err="1" smtClean="0">
                <a:solidFill>
                  <a:srgbClr val="0070C0"/>
                </a:solidFill>
              </a:rPr>
              <a:t>ARH.si</a:t>
            </a:r>
            <a:r>
              <a:rPr lang="sl-SI" sz="2800" b="1" dirty="0" smtClean="0">
                <a:solidFill>
                  <a:srgbClr val="0070C0"/>
                </a:solidFill>
              </a:rPr>
              <a:t> javne </a:t>
            </a:r>
            <a:br>
              <a:rPr lang="sl-SI" sz="2800" b="1" dirty="0" smtClean="0">
                <a:solidFill>
                  <a:srgbClr val="0070C0"/>
                </a:solidFill>
              </a:rPr>
            </a:br>
            <a:r>
              <a:rPr lang="sl-SI" sz="2800" b="1" dirty="0" smtClean="0">
                <a:solidFill>
                  <a:srgbClr val="0070C0"/>
                </a:solidFill>
              </a:rPr>
              <a:t>arhivske službe</a:t>
            </a:r>
            <a:br>
              <a:rPr lang="sl-SI" sz="2800" b="1" dirty="0" smtClean="0">
                <a:solidFill>
                  <a:srgbClr val="0070C0"/>
                </a:solidFill>
              </a:rPr>
            </a:b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5" name="Elipsa 4"/>
          <p:cNvSpPr/>
          <p:nvPr/>
        </p:nvSpPr>
        <p:spPr>
          <a:xfrm>
            <a:off x="3469862" y="3284984"/>
            <a:ext cx="1750210" cy="108012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6" name="Picture 10" descr="http://clipart-finder.com/data/png/arrow_curved_blue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17726">
            <a:off x="2598290" y="3580499"/>
            <a:ext cx="780461" cy="46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ravokotnik 6"/>
          <p:cNvSpPr/>
          <p:nvPr/>
        </p:nvSpPr>
        <p:spPr>
          <a:xfrm>
            <a:off x="216024" y="4264553"/>
            <a:ext cx="30598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l-SI" dirty="0" smtClean="0"/>
              <a:t>  </a:t>
            </a:r>
            <a:r>
              <a:rPr lang="sl-SI" sz="2000" dirty="0" smtClean="0"/>
              <a:t>osnovne informacije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sl-SI" sz="2000" dirty="0" smtClean="0"/>
              <a:t>dostop do programskih orodij in navodil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l="14263"/>
          <a:stretch>
            <a:fillRect/>
          </a:stretch>
        </p:blipFill>
        <p:spPr bwMode="auto">
          <a:xfrm>
            <a:off x="3563888" y="1338339"/>
            <a:ext cx="4248472" cy="3026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grada besedila 1"/>
          <p:cNvSpPr>
            <a:spLocks noGrp="1"/>
          </p:cNvSpPr>
          <p:nvPr>
            <p:ph type="body" sz="quarter" idx="10"/>
          </p:nvPr>
        </p:nvSpPr>
        <p:spPr>
          <a:xfrm>
            <a:off x="827584" y="2643182"/>
            <a:ext cx="6984776" cy="3429000"/>
          </a:xfrm>
        </p:spPr>
        <p:txBody>
          <a:bodyPr>
            <a:normAutofit/>
          </a:bodyPr>
          <a:lstStyle/>
          <a:p>
            <a:pPr marL="361950" indent="-361950">
              <a:buFont typeface="+mj-lt"/>
              <a:buAutoNum type="arabicPeriod"/>
            </a:pPr>
            <a:r>
              <a:rPr lang="sl-SI" b="1" dirty="0" smtClean="0"/>
              <a:t>Pravna izhodišča razvoja slovenskega e-arhiva</a:t>
            </a:r>
          </a:p>
          <a:p>
            <a:pPr marL="361950" indent="-361950">
              <a:buFont typeface="+mj-lt"/>
              <a:buAutoNum type="arabicPeriod"/>
            </a:pPr>
            <a:r>
              <a:rPr lang="sl-SI" b="1" dirty="0" smtClean="0"/>
              <a:t>Študija </a:t>
            </a:r>
            <a:r>
              <a:rPr lang="sl-SI" b="1" dirty="0"/>
              <a:t>izvedljivosti in prva strategija vzpostavitve slovenskega e-</a:t>
            </a:r>
            <a:r>
              <a:rPr lang="sl-SI" b="1" dirty="0" smtClean="0"/>
              <a:t>arhiva</a:t>
            </a:r>
          </a:p>
          <a:p>
            <a:pPr marL="361950" indent="-361950">
              <a:buFont typeface="+mj-lt"/>
              <a:buAutoNum type="arabicPeriod"/>
            </a:pPr>
            <a:r>
              <a:rPr lang="sl-SI" b="1" dirty="0" smtClean="0"/>
              <a:t>Pojekt e</a:t>
            </a:r>
            <a:r>
              <a:rPr lang="sl-SI" b="1" dirty="0" smtClean="0"/>
              <a:t>-</a:t>
            </a:r>
            <a:r>
              <a:rPr lang="sl-SI" b="1" dirty="0" smtClean="0"/>
              <a:t>ARH.si</a:t>
            </a:r>
          </a:p>
          <a:p>
            <a:pPr marL="361950" indent="-361950">
              <a:buFont typeface="+mj-lt"/>
              <a:buAutoNum type="arabicPeriod"/>
            </a:pPr>
            <a:r>
              <a:rPr lang="sl-SI" b="1" dirty="0"/>
              <a:t>Nova strategija e-ARH.si za obdobje 2016-</a:t>
            </a:r>
            <a:r>
              <a:rPr lang="sl-SI" b="1" dirty="0" smtClean="0"/>
              <a:t>2020</a:t>
            </a:r>
            <a:endParaRPr lang="sl-SI" b="1" dirty="0"/>
          </a:p>
          <a:p>
            <a:pPr marL="361950" indent="-361950">
              <a:buFont typeface="+mj-lt"/>
              <a:buAutoNum type="arabicPeriod"/>
            </a:pPr>
            <a:r>
              <a:rPr lang="sl-SI" b="1" dirty="0"/>
              <a:t>Realizacija projekta leto in pol pred njegovim zaključkom </a:t>
            </a:r>
            <a:endParaRPr lang="sl-SI" b="1" dirty="0" smtClean="0"/>
          </a:p>
          <a:p>
            <a:endParaRPr lang="sl-SI" dirty="0" smtClean="0"/>
          </a:p>
          <a:p>
            <a:endParaRPr lang="sl-SI" dirty="0" smtClean="0"/>
          </a:p>
          <a:p>
            <a:pPr lvl="1"/>
            <a:endParaRPr lang="sl-SI" sz="1800" dirty="0" smtClean="0"/>
          </a:p>
          <a:p>
            <a:pPr lvl="1"/>
            <a:endParaRPr lang="sl-SI" sz="1800" dirty="0" smtClean="0"/>
          </a:p>
          <a:p>
            <a:pPr lvl="1"/>
            <a:endParaRPr lang="sl-SI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>Programi usposabljanja </a:t>
            </a:r>
            <a:r>
              <a:rPr lang="sl-SI" dirty="0" smtClean="0"/>
              <a:t>uporabnikov  in </a:t>
            </a: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>promocija</a:t>
            </a:r>
            <a:r>
              <a:rPr lang="sl-SI" dirty="0" smtClean="0"/>
              <a:t> nove storitve </a:t>
            </a:r>
            <a:br>
              <a:rPr lang="sl-SI" dirty="0" smtClean="0"/>
            </a:br>
            <a:endParaRPr 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996952"/>
            <a:ext cx="280831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LOGOTIP-ESRR-S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2738835" cy="75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" name="Picture 1" descr="D:\DELO\PREZENTACIJE\PREZENTACIJE 2015\Ptuj okt15\Slike\Slika_13.jpg"/>
          <p:cNvPicPr>
            <a:picLocks noChangeAspect="1" noChangeArrowheads="1"/>
          </p:cNvPicPr>
          <p:nvPr/>
        </p:nvPicPr>
        <p:blipFill>
          <a:blip r:embed="rId4" cstate="print"/>
          <a:srcRect l="39369" t="37400" r="40147" b="35825"/>
          <a:stretch>
            <a:fillRect/>
          </a:stretch>
        </p:blipFill>
        <p:spPr bwMode="auto">
          <a:xfrm>
            <a:off x="5652120" y="2996952"/>
            <a:ext cx="2268948" cy="22242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3600" b="1" dirty="0">
                <a:solidFill>
                  <a:schemeClr val="accent6">
                    <a:lumMod val="50000"/>
                  </a:schemeClr>
                </a:solidFill>
              </a:rPr>
              <a:t>4</a:t>
            </a: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sl-SI" sz="3600" b="1" dirty="0">
                <a:solidFill>
                  <a:schemeClr val="accent6">
                    <a:lumMod val="50000"/>
                  </a:schemeClr>
                </a:solidFill>
              </a:rPr>
              <a:t>d</a:t>
            </a: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>el</a:t>
            </a: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>Nova strategija e-ARH.si za obdobje 2016-2020</a:t>
            </a:r>
            <a:endParaRPr lang="sl-SI" sz="36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Ograda slike 3"/>
          <p:cNvSpPr>
            <a:spLocks noGrp="1"/>
          </p:cNvSpPr>
          <p:nvPr>
            <p:ph type="pic" sz="quarter" idx="12"/>
          </p:nvPr>
        </p:nvSpPr>
        <p:spPr>
          <a:xfrm>
            <a:off x="5643563" y="2852936"/>
            <a:ext cx="3500437" cy="3071822"/>
          </a:xfrm>
        </p:spPr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1484784"/>
            <a:ext cx="7270576" cy="1470025"/>
          </a:xfrm>
        </p:spPr>
        <p:txBody>
          <a:bodyPr/>
          <a:lstStyle/>
          <a:p>
            <a:pPr algn="l"/>
            <a:r>
              <a:rPr lang="sl-SI" sz="3200" b="1" dirty="0" smtClean="0">
                <a:solidFill>
                  <a:schemeClr val="accent1">
                    <a:lumMod val="75000"/>
                  </a:schemeClr>
                </a:solidFill>
              </a:rPr>
              <a:t>Strategija in izvedbeni načrt slovenskega e-arhiva 2016 - 2020</a:t>
            </a:r>
            <a:endParaRPr lang="sl-SI" sz="3200" dirty="0"/>
          </a:p>
        </p:txBody>
      </p:sp>
      <p:sp>
        <p:nvSpPr>
          <p:cNvPr id="4" name="Zaobljeni pravokotnik 3"/>
          <p:cNvSpPr/>
          <p:nvPr/>
        </p:nvSpPr>
        <p:spPr>
          <a:xfrm>
            <a:off x="539552" y="2996952"/>
            <a:ext cx="3890664" cy="2634431"/>
          </a:xfrm>
          <a:prstGeom prst="roundRect">
            <a:avLst/>
          </a:prstGeom>
          <a:solidFill>
            <a:srgbClr val="EC6B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/>
            <a:r>
              <a:rPr lang="sl-SI" sz="2000" b="1" i="1" dirty="0" smtClean="0">
                <a:solidFill>
                  <a:schemeClr val="bg1"/>
                </a:solidFill>
              </a:rPr>
              <a:t>NAŠE POSLANSTVO: </a:t>
            </a:r>
          </a:p>
          <a:p>
            <a:pPr marL="0" lvl="2"/>
            <a:endParaRPr lang="sl-SI" sz="2000" b="1" i="1" dirty="0" smtClean="0">
              <a:solidFill>
                <a:schemeClr val="bg1"/>
              </a:solidFill>
            </a:endParaRPr>
          </a:p>
          <a:p>
            <a:pPr marL="0" lvl="2"/>
            <a:r>
              <a:rPr lang="sl-SI" b="1" i="1" dirty="0" smtClean="0">
                <a:solidFill>
                  <a:schemeClr val="bg1"/>
                </a:solidFill>
              </a:rPr>
              <a:t>Vrednotenje, pridobivanje, strokovna obdelava, ohranjanje in omogočanje uporabe nacionalne arhivske kulturne dediščine Republike Slovenije v elektronski obliki.</a:t>
            </a:r>
          </a:p>
        </p:txBody>
      </p:sp>
      <p:sp>
        <p:nvSpPr>
          <p:cNvPr id="5" name="Zaobljeni pravokotnik 4"/>
          <p:cNvSpPr/>
          <p:nvPr/>
        </p:nvSpPr>
        <p:spPr>
          <a:xfrm>
            <a:off x="4644008" y="2954809"/>
            <a:ext cx="4248472" cy="321049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/>
            <a:r>
              <a:rPr lang="sl-SI" sz="2000" b="1" i="1" dirty="0" smtClean="0">
                <a:solidFill>
                  <a:schemeClr val="bg1"/>
                </a:solidFill>
              </a:rPr>
              <a:t>NAŠA VIZIJA:</a:t>
            </a:r>
            <a:r>
              <a:rPr lang="sl-SI" sz="1600" i="1" dirty="0" smtClean="0">
                <a:solidFill>
                  <a:schemeClr val="tx1"/>
                </a:solidFill>
              </a:rPr>
              <a:t> </a:t>
            </a:r>
          </a:p>
          <a:p>
            <a:pPr marL="0" lvl="2"/>
            <a:endParaRPr lang="sl-SI" sz="1600" b="1" i="1" dirty="0" smtClean="0">
              <a:solidFill>
                <a:schemeClr val="tx1"/>
              </a:solidFill>
            </a:endParaRPr>
          </a:p>
          <a:p>
            <a:pPr marL="0" lvl="2"/>
            <a:r>
              <a:rPr lang="sl-SI" b="1" i="1" dirty="0" smtClean="0">
                <a:solidFill>
                  <a:schemeClr val="bg1"/>
                </a:solidFill>
              </a:rPr>
              <a:t>Vsem zainteresiranim uporabnikom želimo omogočiti dostop s kateregakoli mesta do najboljših e-rešitev z namenom ohranjanja in uporabe </a:t>
            </a:r>
            <a:r>
              <a:rPr lang="sl-SI" b="1" i="1" dirty="0" err="1" smtClean="0">
                <a:solidFill>
                  <a:schemeClr val="bg1"/>
                </a:solidFill>
              </a:rPr>
              <a:t>eAG</a:t>
            </a:r>
            <a:r>
              <a:rPr lang="sl-SI" b="1" i="1" dirty="0" smtClean="0">
                <a:solidFill>
                  <a:schemeClr val="bg1"/>
                </a:solidFill>
              </a:rPr>
              <a:t>. S tem želimo postati ena vodilnih ustanov na področju inovacij e-arhiviranja v Republiki Sloveniji, na območju EU in jugovzhodne Evrope.</a:t>
            </a:r>
          </a:p>
        </p:txBody>
      </p:sp>
      <p:sp>
        <p:nvSpPr>
          <p:cNvPr id="6" name="Pravokotnik 5"/>
          <p:cNvSpPr/>
          <p:nvPr/>
        </p:nvSpPr>
        <p:spPr>
          <a:xfrm>
            <a:off x="179512" y="116632"/>
            <a:ext cx="2232248" cy="11521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14957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467543" y="1204732"/>
            <a:ext cx="6803820" cy="1000132"/>
          </a:xfrm>
        </p:spPr>
        <p:txBody>
          <a:bodyPr/>
          <a:lstStyle/>
          <a:p>
            <a:r>
              <a:rPr lang="sl-SI" b="1" dirty="0" smtClean="0">
                <a:solidFill>
                  <a:schemeClr val="accent1">
                    <a:lumMod val="75000"/>
                  </a:schemeClr>
                </a:solidFill>
              </a:rPr>
              <a:t>Strateške prednostne naloge e-ARH.si 2016 - 2020</a:t>
            </a:r>
            <a:r>
              <a:rPr lang="sl-SI" sz="28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sl-SI" sz="2800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sl-SI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323528" y="2389336"/>
          <a:ext cx="679223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Zaobljeni pravokotnik 15"/>
          <p:cNvSpPr/>
          <p:nvPr/>
        </p:nvSpPr>
        <p:spPr>
          <a:xfrm>
            <a:off x="6452878" y="2780928"/>
            <a:ext cx="576064" cy="481012"/>
          </a:xfrm>
          <a:prstGeom prst="round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sl-SI" dirty="0" smtClean="0"/>
              <a:t>  4</a:t>
            </a:r>
            <a:endParaRPr lang="sl-SI" dirty="0"/>
          </a:p>
        </p:txBody>
      </p:sp>
      <p:sp>
        <p:nvSpPr>
          <p:cNvPr id="17" name="Zaobljeni pravokotnik 4"/>
          <p:cNvSpPr/>
          <p:nvPr/>
        </p:nvSpPr>
        <p:spPr>
          <a:xfrm>
            <a:off x="6459140" y="2876417"/>
            <a:ext cx="412694" cy="4340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0" tIns="38100" rIns="38100" bIns="38100" numCol="1" spcCol="1270" anchor="ctr" anchorCtr="0">
            <a:noAutofit/>
          </a:bodyPr>
          <a:lstStyle/>
          <a:p>
            <a:pPr lvl="1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l-SI" sz="1000" kern="1200" dirty="0" smtClean="0"/>
              <a:t>                 </a:t>
            </a:r>
            <a:endParaRPr lang="sl-SI" sz="1000" kern="1200" dirty="0"/>
          </a:p>
        </p:txBody>
      </p:sp>
      <p:sp>
        <p:nvSpPr>
          <p:cNvPr id="21" name="Zaobljeni pravokotnik 20"/>
          <p:cNvSpPr/>
          <p:nvPr/>
        </p:nvSpPr>
        <p:spPr>
          <a:xfrm>
            <a:off x="6452878" y="3356992"/>
            <a:ext cx="576064" cy="481012"/>
          </a:xfrm>
          <a:prstGeom prst="round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sl-SI" dirty="0" smtClean="0"/>
              <a:t> 13</a:t>
            </a:r>
            <a:endParaRPr lang="sl-SI" dirty="0"/>
          </a:p>
        </p:txBody>
      </p:sp>
      <p:sp>
        <p:nvSpPr>
          <p:cNvPr id="22" name="Zaobljeni pravokotnik 21"/>
          <p:cNvSpPr/>
          <p:nvPr/>
        </p:nvSpPr>
        <p:spPr>
          <a:xfrm>
            <a:off x="6452878" y="3941036"/>
            <a:ext cx="576064" cy="481012"/>
          </a:xfrm>
          <a:prstGeom prst="round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sl-SI" dirty="0" smtClean="0"/>
              <a:t>  1</a:t>
            </a:r>
            <a:endParaRPr lang="sl-SI" dirty="0"/>
          </a:p>
        </p:txBody>
      </p:sp>
      <p:sp>
        <p:nvSpPr>
          <p:cNvPr id="23" name="Zaobljeni pravokotnik 22"/>
          <p:cNvSpPr/>
          <p:nvPr/>
        </p:nvSpPr>
        <p:spPr>
          <a:xfrm>
            <a:off x="6452878" y="4460156"/>
            <a:ext cx="576064" cy="481012"/>
          </a:xfrm>
          <a:prstGeom prst="round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sl-SI" dirty="0" smtClean="0"/>
              <a:t>  2</a:t>
            </a:r>
            <a:endParaRPr lang="sl-SI" dirty="0"/>
          </a:p>
        </p:txBody>
      </p:sp>
      <p:sp>
        <p:nvSpPr>
          <p:cNvPr id="24" name="Zaobljeni pravokotnik 23"/>
          <p:cNvSpPr/>
          <p:nvPr/>
        </p:nvSpPr>
        <p:spPr>
          <a:xfrm>
            <a:off x="6452878" y="5013176"/>
            <a:ext cx="576064" cy="481012"/>
          </a:xfrm>
          <a:prstGeom prst="round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sl-SI" dirty="0" smtClean="0"/>
              <a:t>  1</a:t>
            </a:r>
            <a:endParaRPr lang="sl-SI" dirty="0"/>
          </a:p>
        </p:txBody>
      </p:sp>
      <p:sp>
        <p:nvSpPr>
          <p:cNvPr id="25" name="Zaobljeni pravokotnik 24"/>
          <p:cNvSpPr/>
          <p:nvPr/>
        </p:nvSpPr>
        <p:spPr>
          <a:xfrm>
            <a:off x="6452878" y="5540276"/>
            <a:ext cx="576064" cy="481012"/>
          </a:xfrm>
          <a:prstGeom prst="round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sl-SI" dirty="0" smtClean="0"/>
              <a:t>  2</a:t>
            </a:r>
            <a:endParaRPr lang="sl-SI" dirty="0"/>
          </a:p>
        </p:txBody>
      </p:sp>
      <p:sp>
        <p:nvSpPr>
          <p:cNvPr id="27" name="PoljeZBesedilom 26"/>
          <p:cNvSpPr txBox="1"/>
          <p:nvPr/>
        </p:nvSpPr>
        <p:spPr>
          <a:xfrm>
            <a:off x="6293090" y="2348880"/>
            <a:ext cx="1015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Ukrepi    </a:t>
            </a:r>
            <a:endParaRPr lang="sl-SI" dirty="0"/>
          </a:p>
        </p:txBody>
      </p:sp>
      <p:sp>
        <p:nvSpPr>
          <p:cNvPr id="28" name="Zaobljeni pravokotnik 27"/>
          <p:cNvSpPr/>
          <p:nvPr/>
        </p:nvSpPr>
        <p:spPr>
          <a:xfrm>
            <a:off x="7244966" y="2780928"/>
            <a:ext cx="576064" cy="481012"/>
          </a:xfrm>
          <a:prstGeom prst="round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sl-SI" dirty="0" smtClean="0"/>
              <a:t>  11</a:t>
            </a:r>
            <a:endParaRPr lang="sl-SI" dirty="0"/>
          </a:p>
        </p:txBody>
      </p:sp>
      <p:sp>
        <p:nvSpPr>
          <p:cNvPr id="29" name="Zaobljeni pravokotnik 4"/>
          <p:cNvSpPr/>
          <p:nvPr/>
        </p:nvSpPr>
        <p:spPr>
          <a:xfrm>
            <a:off x="7251228" y="2876417"/>
            <a:ext cx="412694" cy="4340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0" tIns="38100" rIns="38100" bIns="38100" numCol="1" spcCol="1270" anchor="ctr" anchorCtr="0">
            <a:noAutofit/>
          </a:bodyPr>
          <a:lstStyle/>
          <a:p>
            <a:pPr lvl="1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l-SI" sz="1000" kern="1200" dirty="0" smtClean="0"/>
              <a:t>                 </a:t>
            </a:r>
            <a:endParaRPr lang="sl-SI" sz="1000" kern="1200" dirty="0"/>
          </a:p>
        </p:txBody>
      </p:sp>
      <p:sp>
        <p:nvSpPr>
          <p:cNvPr id="30" name="Zaobljeni pravokotnik 29"/>
          <p:cNvSpPr/>
          <p:nvPr/>
        </p:nvSpPr>
        <p:spPr>
          <a:xfrm>
            <a:off x="7244966" y="3356992"/>
            <a:ext cx="576064" cy="481012"/>
          </a:xfrm>
          <a:prstGeom prst="round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sl-SI" dirty="0" smtClean="0"/>
              <a:t> 35</a:t>
            </a:r>
            <a:endParaRPr lang="sl-SI" dirty="0"/>
          </a:p>
        </p:txBody>
      </p:sp>
      <p:sp>
        <p:nvSpPr>
          <p:cNvPr id="31" name="Zaobljeni pravokotnik 30"/>
          <p:cNvSpPr/>
          <p:nvPr/>
        </p:nvSpPr>
        <p:spPr>
          <a:xfrm>
            <a:off x="7244966" y="3941036"/>
            <a:ext cx="576064" cy="481012"/>
          </a:xfrm>
          <a:prstGeom prst="round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sl-SI" dirty="0" smtClean="0"/>
              <a:t>  5</a:t>
            </a:r>
            <a:endParaRPr lang="sl-SI" dirty="0"/>
          </a:p>
        </p:txBody>
      </p:sp>
      <p:sp>
        <p:nvSpPr>
          <p:cNvPr id="32" name="Zaobljeni pravokotnik 31"/>
          <p:cNvSpPr/>
          <p:nvPr/>
        </p:nvSpPr>
        <p:spPr>
          <a:xfrm>
            <a:off x="7244966" y="4460156"/>
            <a:ext cx="576064" cy="481012"/>
          </a:xfrm>
          <a:prstGeom prst="round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sl-SI" dirty="0" smtClean="0"/>
              <a:t>  8</a:t>
            </a:r>
            <a:endParaRPr lang="sl-SI" dirty="0"/>
          </a:p>
        </p:txBody>
      </p:sp>
      <p:sp>
        <p:nvSpPr>
          <p:cNvPr id="33" name="Zaobljeni pravokotnik 32"/>
          <p:cNvSpPr/>
          <p:nvPr/>
        </p:nvSpPr>
        <p:spPr>
          <a:xfrm>
            <a:off x="7244966" y="5013176"/>
            <a:ext cx="576064" cy="481012"/>
          </a:xfrm>
          <a:prstGeom prst="round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sl-SI" dirty="0" smtClean="0"/>
              <a:t>  2</a:t>
            </a:r>
            <a:endParaRPr lang="sl-SI" dirty="0"/>
          </a:p>
        </p:txBody>
      </p:sp>
      <p:sp>
        <p:nvSpPr>
          <p:cNvPr id="34" name="Zaobljeni pravokotnik 33"/>
          <p:cNvSpPr/>
          <p:nvPr/>
        </p:nvSpPr>
        <p:spPr>
          <a:xfrm>
            <a:off x="7244966" y="5540276"/>
            <a:ext cx="576064" cy="481012"/>
          </a:xfrm>
          <a:prstGeom prst="round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sl-SI" dirty="0" smtClean="0"/>
              <a:t>  4</a:t>
            </a:r>
            <a:endParaRPr lang="sl-SI" dirty="0"/>
          </a:p>
        </p:txBody>
      </p:sp>
      <p:sp>
        <p:nvSpPr>
          <p:cNvPr id="35" name="PoljeZBesedilom 34"/>
          <p:cNvSpPr txBox="1"/>
          <p:nvPr/>
        </p:nvSpPr>
        <p:spPr>
          <a:xfrm>
            <a:off x="7021840" y="2348880"/>
            <a:ext cx="13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Aktivnosti    </a:t>
            </a:r>
            <a:endParaRPr lang="sl-SI" dirty="0"/>
          </a:p>
        </p:txBody>
      </p:sp>
      <p:pic>
        <p:nvPicPr>
          <p:cNvPr id="37" name="Slika 3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5"/>
            <a:ext cx="1440160" cy="504056"/>
          </a:xfrm>
          <a:prstGeom prst="rect">
            <a:avLst/>
          </a:prstGeom>
        </p:spPr>
      </p:pic>
      <p:sp>
        <p:nvSpPr>
          <p:cNvPr id="38" name="Zaobljeni pravokotnik 37"/>
          <p:cNvSpPr/>
          <p:nvPr/>
        </p:nvSpPr>
        <p:spPr>
          <a:xfrm>
            <a:off x="8244408" y="2540422"/>
            <a:ext cx="576064" cy="3480866"/>
          </a:xfrm>
          <a:prstGeom prst="roundRect">
            <a:avLst/>
          </a:prstGeom>
          <a:solidFill>
            <a:schemeClr val="accent4">
              <a:lumMod val="20000"/>
              <a:lumOff val="80000"/>
              <a:alpha val="90000"/>
            </a:schemeClr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sl-SI" dirty="0"/>
          </a:p>
        </p:txBody>
      </p:sp>
      <p:sp>
        <p:nvSpPr>
          <p:cNvPr id="39" name="PoljeZBesedilom 38"/>
          <p:cNvSpPr txBox="1"/>
          <p:nvPr/>
        </p:nvSpPr>
        <p:spPr>
          <a:xfrm>
            <a:off x="8244408" y="3518795"/>
            <a:ext cx="615553" cy="1341073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sl-SI" sz="2800" b="1" spc="150" dirty="0" smtClean="0"/>
              <a:t>IZDELKI</a:t>
            </a:r>
            <a:endParaRPr lang="sl-SI" sz="2800" b="1" spc="150" dirty="0"/>
          </a:p>
        </p:txBody>
      </p:sp>
      <p:sp>
        <p:nvSpPr>
          <p:cNvPr id="36" name="Pravokotnik 35"/>
          <p:cNvSpPr/>
          <p:nvPr/>
        </p:nvSpPr>
        <p:spPr>
          <a:xfrm>
            <a:off x="179512" y="116632"/>
            <a:ext cx="2232248" cy="11521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1" name="Elipsa 40"/>
          <p:cNvSpPr/>
          <p:nvPr/>
        </p:nvSpPr>
        <p:spPr>
          <a:xfrm>
            <a:off x="1835696" y="2868168"/>
            <a:ext cx="360040" cy="369332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1</a:t>
            </a:r>
            <a:endParaRPr lang="sl-SI" b="1" dirty="0"/>
          </a:p>
        </p:txBody>
      </p:sp>
      <p:sp>
        <p:nvSpPr>
          <p:cNvPr id="42" name="Elipsa 41"/>
          <p:cNvSpPr/>
          <p:nvPr/>
        </p:nvSpPr>
        <p:spPr>
          <a:xfrm>
            <a:off x="1835696" y="3398149"/>
            <a:ext cx="360040" cy="369332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2</a:t>
            </a:r>
            <a:endParaRPr lang="sl-SI" b="1" dirty="0"/>
          </a:p>
        </p:txBody>
      </p:sp>
      <p:sp>
        <p:nvSpPr>
          <p:cNvPr id="43" name="Elipsa 42"/>
          <p:cNvSpPr/>
          <p:nvPr/>
        </p:nvSpPr>
        <p:spPr>
          <a:xfrm>
            <a:off x="1835696" y="5540276"/>
            <a:ext cx="360040" cy="369332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6</a:t>
            </a:r>
            <a:endParaRPr lang="sl-SI" b="1" dirty="0"/>
          </a:p>
        </p:txBody>
      </p:sp>
      <p:sp>
        <p:nvSpPr>
          <p:cNvPr id="44" name="Elipsa 43"/>
          <p:cNvSpPr/>
          <p:nvPr/>
        </p:nvSpPr>
        <p:spPr>
          <a:xfrm>
            <a:off x="1835696" y="5013176"/>
            <a:ext cx="360040" cy="369332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5</a:t>
            </a:r>
            <a:endParaRPr lang="sl-SI" b="1" dirty="0"/>
          </a:p>
        </p:txBody>
      </p:sp>
      <p:sp>
        <p:nvSpPr>
          <p:cNvPr id="45" name="Elipsa 44"/>
          <p:cNvSpPr/>
          <p:nvPr/>
        </p:nvSpPr>
        <p:spPr>
          <a:xfrm>
            <a:off x="1835696" y="4490536"/>
            <a:ext cx="360040" cy="369332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4</a:t>
            </a:r>
            <a:endParaRPr lang="sl-SI" b="1" dirty="0"/>
          </a:p>
        </p:txBody>
      </p:sp>
      <p:sp>
        <p:nvSpPr>
          <p:cNvPr id="46" name="Elipsa 45"/>
          <p:cNvSpPr/>
          <p:nvPr/>
        </p:nvSpPr>
        <p:spPr>
          <a:xfrm>
            <a:off x="1835696" y="3941036"/>
            <a:ext cx="360040" cy="369332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3</a:t>
            </a:r>
            <a:endParaRPr lang="sl-SI" b="1" dirty="0"/>
          </a:p>
        </p:txBody>
      </p:sp>
    </p:spTree>
    <p:extLst>
      <p:ext uri="{BB962C8B-B14F-4D97-AF65-F5344CB8AC3E}">
        <p14:creationId xmlns:p14="http://schemas.microsoft.com/office/powerpoint/2010/main" val="1146879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body" sz="quarter" idx="10"/>
          </p:nvPr>
        </p:nvSpPr>
        <p:spPr>
          <a:xfrm>
            <a:off x="762000" y="2643182"/>
            <a:ext cx="7810500" cy="3429000"/>
          </a:xfrm>
        </p:spPr>
        <p:txBody>
          <a:bodyPr>
            <a:normAutofit fontScale="92500"/>
          </a:bodyPr>
          <a:lstStyle/>
          <a:p>
            <a:pPr marL="180975" lvl="0" indent="-180975" algn="l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sl-SI" sz="2200" dirty="0" smtClean="0">
                <a:solidFill>
                  <a:schemeClr val="tx1"/>
                </a:solidFill>
              </a:rPr>
              <a:t>Predstavlja realizacijo strategije razvoja e-ARH.si v obdobju 2016 – 2020</a:t>
            </a:r>
          </a:p>
          <a:p>
            <a:pPr marL="180975" lvl="0" indent="-180975" algn="l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sl-SI" sz="2200" dirty="0" smtClean="0"/>
              <a:t>Financiran iz evropske kohezijske politike 2014 – 2020:</a:t>
            </a:r>
            <a:endParaRPr lang="sl-SI" sz="2200" dirty="0" smtClean="0">
              <a:solidFill>
                <a:schemeClr val="tx1"/>
              </a:solidFill>
            </a:endParaRPr>
          </a:p>
          <a:p>
            <a:pPr marL="712788" lvl="1" indent="-312738">
              <a:lnSpc>
                <a:spcPct val="120000"/>
              </a:lnSpc>
              <a:buFont typeface="Courier New" pitchFamily="49" charset="0"/>
              <a:buChar char="o"/>
              <a:defRPr/>
            </a:pPr>
            <a:r>
              <a:rPr lang="sl-SI" sz="2200" dirty="0" smtClean="0">
                <a:solidFill>
                  <a:schemeClr val="tx1"/>
                </a:solidFill>
              </a:rPr>
              <a:t>Operacija “</a:t>
            </a:r>
            <a:r>
              <a:rPr lang="sl-SI" sz="2200" i="1" dirty="0" smtClean="0">
                <a:solidFill>
                  <a:schemeClr val="tx1"/>
                </a:solidFill>
              </a:rPr>
              <a:t>Razvoj slovenskega javnega elektronskega arhiva e-ARH.si</a:t>
            </a:r>
            <a:r>
              <a:rPr lang="sl-SI" sz="2200" dirty="0" smtClean="0">
                <a:solidFill>
                  <a:schemeClr val="tx1"/>
                </a:solidFill>
              </a:rPr>
              <a:t>”  (Projekt e-ARH.si: ESS)</a:t>
            </a:r>
          </a:p>
          <a:p>
            <a:pPr marL="712788" lvl="1" indent="-312738">
              <a:lnSpc>
                <a:spcPct val="120000"/>
              </a:lnSpc>
              <a:buFont typeface="Courier New" pitchFamily="49" charset="0"/>
              <a:buChar char="o"/>
              <a:defRPr/>
            </a:pPr>
            <a:r>
              <a:rPr lang="sl-SI" sz="2200" dirty="0" smtClean="0">
                <a:solidFill>
                  <a:schemeClr val="tx1"/>
                </a:solidFill>
              </a:rPr>
              <a:t>Odločitev o podpori s strani organa upravljanja 2.8.2016 </a:t>
            </a:r>
          </a:p>
          <a:p>
            <a:pPr marL="712788" lvl="1" indent="-312738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sl-SI" sz="2200" dirty="0" smtClean="0"/>
              <a:t>	</a:t>
            </a:r>
            <a:r>
              <a:rPr lang="sl-SI" sz="1900" i="1" dirty="0" smtClean="0">
                <a:solidFill>
                  <a:schemeClr val="tx1"/>
                </a:solidFill>
              </a:rPr>
              <a:t>(št. 11-1/3/MK/0)</a:t>
            </a:r>
            <a:r>
              <a:rPr lang="sl-SI" sz="1900" i="1" dirty="0" smtClean="0">
                <a:solidFill>
                  <a:schemeClr val="tx1"/>
                </a:solidFill>
                <a:hlinkClick r:id="rId2" action="ppaction://hlinkfile"/>
              </a:rPr>
              <a:t> </a:t>
            </a:r>
            <a:endParaRPr lang="sl-SI" sz="2200" i="1" dirty="0" smtClean="0">
              <a:solidFill>
                <a:schemeClr val="tx1"/>
              </a:solidFill>
              <a:hlinkClick r:id="rId2" action="ppaction://hlinkfile"/>
            </a:endParaRPr>
          </a:p>
          <a:p>
            <a:pPr marL="712788" lvl="1" indent="-312738">
              <a:lnSpc>
                <a:spcPct val="120000"/>
              </a:lnSpc>
              <a:buFont typeface="Courier New" pitchFamily="49" charset="0"/>
              <a:buChar char="o"/>
              <a:defRPr/>
            </a:pPr>
            <a:r>
              <a:rPr lang="sl-SI" sz="2200" dirty="0" smtClean="0">
                <a:solidFill>
                  <a:schemeClr val="tx1"/>
                </a:solidFill>
              </a:rPr>
              <a:t>Obdobje 2016 – 2020</a:t>
            </a:r>
          </a:p>
          <a:p>
            <a:pPr marL="712788" lvl="1" indent="-312738">
              <a:lnSpc>
                <a:spcPct val="120000"/>
              </a:lnSpc>
              <a:buFont typeface="Courier New" pitchFamily="49" charset="0"/>
              <a:buChar char="o"/>
              <a:defRPr/>
            </a:pPr>
            <a:r>
              <a:rPr lang="sl-SI" sz="2200" dirty="0" smtClean="0">
                <a:solidFill>
                  <a:schemeClr val="tx1"/>
                </a:solidFill>
              </a:rPr>
              <a:t>Vrednost: 4 mio EUR (80% EU, 20% SLO)</a:t>
            </a:r>
          </a:p>
          <a:p>
            <a:endParaRPr lang="sl-SI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chemeClr val="accent2"/>
                </a:solidFill>
              </a:rPr>
              <a:t>Projekt e-ARH.si: ESS 2016 - 2020</a:t>
            </a:r>
            <a:endParaRPr lang="sl-SI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549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Naslov 2"/>
          <p:cNvSpPr>
            <a:spLocks noGrp="1"/>
          </p:cNvSpPr>
          <p:nvPr>
            <p:ph type="title"/>
          </p:nvPr>
        </p:nvSpPr>
        <p:spPr>
          <a:xfrm>
            <a:off x="467544" y="1513818"/>
            <a:ext cx="8676456" cy="4147430"/>
          </a:xfrm>
        </p:spPr>
        <p:txBody>
          <a:bodyPr/>
          <a:lstStyle/>
          <a:p>
            <a:r>
              <a:rPr lang="sl-SI" dirty="0" smtClean="0"/>
              <a:t>- </a:t>
            </a:r>
            <a:r>
              <a:rPr lang="en-US" dirty="0" smtClean="0">
                <a:solidFill>
                  <a:srgbClr val="FF0000"/>
                </a:solidFill>
              </a:rPr>
              <a:t>PREDSTOJNIK</a:t>
            </a:r>
            <a:r>
              <a:rPr lang="sl-SI" dirty="0" smtClean="0">
                <a:solidFill>
                  <a:srgbClr val="FF0000"/>
                </a:solidFill>
              </a:rPr>
              <a:t> projekta </a:t>
            </a:r>
            <a:r>
              <a:rPr lang="sl-SI" dirty="0" smtClean="0"/>
              <a:t>= minister za kulturo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- </a:t>
            </a:r>
            <a:r>
              <a:rPr lang="sl-SI" dirty="0" smtClean="0">
                <a:solidFill>
                  <a:srgbClr val="FF0000"/>
                </a:solidFill>
              </a:rPr>
              <a:t>PROJEKTNI SVET </a:t>
            </a:r>
            <a:r>
              <a:rPr lang="sl-SI" dirty="0" smtClean="0"/>
              <a:t>(vodja direktor Arhiva RS, člani še dva predstavnika regionalnih arhivov in predstavnik MK)</a:t>
            </a:r>
            <a:br>
              <a:rPr lang="sl-SI" dirty="0" smtClean="0"/>
            </a:br>
            <a:r>
              <a:rPr lang="sl-SI" dirty="0" smtClean="0"/>
              <a:t>- </a:t>
            </a:r>
            <a:r>
              <a:rPr lang="sl-SI" dirty="0" smtClean="0">
                <a:solidFill>
                  <a:srgbClr val="FF0000"/>
                </a:solidFill>
              </a:rPr>
              <a:t>PROJEKTNA SKUPINA</a:t>
            </a:r>
            <a:r>
              <a:rPr lang="sl-SI" dirty="0" smtClean="0">
                <a:solidFill>
                  <a:srgbClr val="FF0000"/>
                </a:solidFill>
              </a:rPr>
              <a:t> </a:t>
            </a:r>
            <a:r>
              <a:rPr lang="sl-SI" dirty="0" smtClean="0"/>
              <a:t>(vodi jo vodja Sektorja za elektronske arhive in računalniško podporo v ARS, člani zaposleni v vseh slovenskih javnih arhivih)</a:t>
            </a:r>
            <a:endParaRPr lang="sl-SI" dirty="0"/>
          </a:p>
        </p:txBody>
      </p:sp>
      <p:sp>
        <p:nvSpPr>
          <p:cNvPr id="33" name="Pravokotnik 32"/>
          <p:cNvSpPr/>
          <p:nvPr/>
        </p:nvSpPr>
        <p:spPr>
          <a:xfrm>
            <a:off x="2483768" y="332656"/>
            <a:ext cx="374441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800" b="1" dirty="0" smtClean="0"/>
              <a:t>Projektna organizacija </a:t>
            </a:r>
            <a:r>
              <a:rPr lang="sl-SI" sz="2800" b="1" dirty="0" smtClean="0"/>
              <a:t>e-ARH.si: ESS</a:t>
            </a:r>
            <a:r>
              <a:rPr lang="sl-SI" b="1" dirty="0" smtClean="0"/>
              <a:t/>
            </a:r>
            <a:br>
              <a:rPr lang="sl-SI" b="1" dirty="0" smtClean="0"/>
            </a:br>
            <a:endParaRPr lang="sl-SI" b="1" dirty="0"/>
          </a:p>
        </p:txBody>
      </p:sp>
    </p:spTree>
    <p:extLst>
      <p:ext uri="{BB962C8B-B14F-4D97-AF65-F5344CB8AC3E}">
        <p14:creationId xmlns:p14="http://schemas.microsoft.com/office/powerpoint/2010/main" val="4071613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Naslov 2"/>
          <p:cNvSpPr>
            <a:spLocks noGrp="1"/>
          </p:cNvSpPr>
          <p:nvPr>
            <p:ph type="title"/>
          </p:nvPr>
        </p:nvSpPr>
        <p:spPr>
          <a:xfrm>
            <a:off x="467544" y="1513818"/>
            <a:ext cx="2486643" cy="576064"/>
          </a:xfrm>
        </p:spPr>
        <p:txBody>
          <a:bodyPr/>
          <a:lstStyle/>
          <a:p>
            <a:r>
              <a:rPr lang="sl-SI" b="1" dirty="0" err="1" smtClean="0">
                <a:solidFill>
                  <a:schemeClr val="accent2"/>
                </a:solidFill>
              </a:rPr>
              <a:t>Kompetenčni</a:t>
            </a:r>
            <a:r>
              <a:rPr lang="sl-SI" b="1" dirty="0" smtClean="0">
                <a:solidFill>
                  <a:schemeClr val="accent2"/>
                </a:solidFill>
              </a:rPr>
              <a:t> centri</a:t>
            </a:r>
            <a:r>
              <a:rPr lang="sl-SI" sz="2800" b="1" dirty="0" smtClean="0"/>
              <a:t/>
            </a:r>
            <a:br>
              <a:rPr lang="sl-SI" sz="2800" b="1" dirty="0" smtClean="0"/>
            </a:br>
            <a:r>
              <a:rPr lang="sl-SI" dirty="0" smtClean="0"/>
              <a:t/>
            </a:r>
            <a:br>
              <a:rPr lang="sl-SI" dirty="0" smtClean="0"/>
            </a:br>
            <a:endParaRPr lang="sl-SI" dirty="0"/>
          </a:p>
        </p:txBody>
      </p:sp>
      <p:sp>
        <p:nvSpPr>
          <p:cNvPr id="33" name="Pravokotnik 32"/>
          <p:cNvSpPr/>
          <p:nvPr/>
        </p:nvSpPr>
        <p:spPr>
          <a:xfrm>
            <a:off x="2483768" y="332656"/>
            <a:ext cx="374441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800" b="1" dirty="0" smtClean="0"/>
              <a:t>Projektna skupina </a:t>
            </a:r>
            <a:r>
              <a:rPr lang="sl-SI" sz="2800" b="1" dirty="0" smtClean="0"/>
              <a:t>e-ARH.si: ESS</a:t>
            </a:r>
            <a:r>
              <a:rPr lang="sl-SI" b="1" dirty="0" smtClean="0"/>
              <a:t/>
            </a:r>
            <a:br>
              <a:rPr lang="sl-SI" b="1" dirty="0" smtClean="0"/>
            </a:br>
            <a:endParaRPr lang="sl-SI" b="1" dirty="0"/>
          </a:p>
        </p:txBody>
      </p:sp>
      <p:graphicFrame>
        <p:nvGraphicFramePr>
          <p:cNvPr id="34" name="Tabela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1126107"/>
              </p:ext>
            </p:extLst>
          </p:nvPr>
        </p:nvGraphicFramePr>
        <p:xfrm>
          <a:off x="467543" y="2636910"/>
          <a:ext cx="3083875" cy="40648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284"/>
                <a:gridCol w="2563591"/>
              </a:tblGrid>
              <a:tr h="3840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b="1" dirty="0" smtClean="0"/>
                        <a:t>KC</a:t>
                      </a:r>
                      <a:endParaRPr lang="sl-SI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b="1" dirty="0" smtClean="0"/>
                        <a:t>Naloga</a:t>
                      </a:r>
                      <a:endParaRPr lang="sl-SI" sz="1400" b="1" dirty="0"/>
                    </a:p>
                  </a:txBody>
                  <a:tcPr/>
                </a:tc>
              </a:tr>
              <a:tr h="455862">
                <a:tc>
                  <a:txBody>
                    <a:bodyPr/>
                    <a:lstStyle/>
                    <a:p>
                      <a:r>
                        <a:rPr lang="sl-SI" sz="1400" b="0" dirty="0" smtClean="0">
                          <a:solidFill>
                            <a:schemeClr val="tx1"/>
                          </a:solidFill>
                        </a:rPr>
                        <a:t>KKC</a:t>
                      </a:r>
                      <a:endParaRPr lang="sl-SI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Koordinacija</a:t>
                      </a:r>
                      <a:endParaRPr lang="sl-SI" sz="1400" dirty="0"/>
                    </a:p>
                  </a:txBody>
                  <a:tcPr/>
                </a:tc>
              </a:tr>
              <a:tr h="3840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dirty="0" smtClean="0"/>
                        <a:t>KC</a:t>
                      </a:r>
                      <a:r>
                        <a:rPr lang="sl-SI" sz="1400" baseline="0" dirty="0" smtClean="0"/>
                        <a:t> 1</a:t>
                      </a:r>
                      <a:endParaRPr lang="sl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b="0" dirty="0" smtClean="0"/>
                        <a:t>Upravljanje </a:t>
                      </a:r>
                      <a:r>
                        <a:rPr lang="sl-SI" sz="1400" b="0" dirty="0" err="1" smtClean="0"/>
                        <a:t>eAG</a:t>
                      </a:r>
                      <a:r>
                        <a:rPr lang="sl-SI" sz="1400" b="0" dirty="0" smtClean="0"/>
                        <a:t> pri ustvarjalcih in izročitev</a:t>
                      </a:r>
                      <a:endParaRPr lang="sl-SI" sz="1400" b="0" dirty="0"/>
                    </a:p>
                  </a:txBody>
                  <a:tcPr/>
                </a:tc>
              </a:tr>
              <a:tr h="4558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dirty="0" smtClean="0"/>
                        <a:t>KC 2</a:t>
                      </a:r>
                      <a:endParaRPr lang="sl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Zagotavljanje dolgoročne hrambe </a:t>
                      </a:r>
                      <a:r>
                        <a:rPr lang="sl-SI" sz="1400" dirty="0" err="1" smtClean="0"/>
                        <a:t>eAG</a:t>
                      </a:r>
                      <a:r>
                        <a:rPr lang="sl-SI" sz="1400" dirty="0" smtClean="0"/>
                        <a:t> v e-ARH.si</a:t>
                      </a:r>
                      <a:endParaRPr lang="sl-SI" sz="1400" dirty="0"/>
                    </a:p>
                  </a:txBody>
                  <a:tcPr/>
                </a:tc>
              </a:tr>
              <a:tr h="384097"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KC 3</a:t>
                      </a:r>
                      <a:endParaRPr lang="sl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Standardizacija arhivskega strokovnega dela</a:t>
                      </a:r>
                      <a:endParaRPr lang="sl-SI" sz="1400" dirty="0"/>
                    </a:p>
                  </a:txBody>
                  <a:tcPr/>
                </a:tc>
              </a:tr>
              <a:tr h="384097"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KC 4</a:t>
                      </a:r>
                      <a:endParaRPr lang="sl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dirty="0" smtClean="0"/>
                        <a:t>Upravljanje z dostopi do </a:t>
                      </a:r>
                      <a:r>
                        <a:rPr lang="sl-SI" sz="1400" dirty="0" err="1" smtClean="0"/>
                        <a:t>eAG</a:t>
                      </a:r>
                      <a:endParaRPr lang="sl-SI" sz="1400" dirty="0"/>
                    </a:p>
                  </a:txBody>
                  <a:tcPr/>
                </a:tc>
              </a:tr>
              <a:tr h="384097"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KC 5</a:t>
                      </a:r>
                      <a:endParaRPr lang="sl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Center za digitalizacijo</a:t>
                      </a:r>
                      <a:endParaRPr lang="sl-SI" sz="1400" dirty="0"/>
                    </a:p>
                  </a:txBody>
                  <a:tcPr/>
                </a:tc>
              </a:tr>
              <a:tr h="3840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dirty="0" smtClean="0"/>
                        <a:t>KC 6</a:t>
                      </a:r>
                      <a:endParaRPr lang="sl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Digitalni filmski arhiv</a:t>
                      </a:r>
                      <a:endParaRPr lang="sl-SI" sz="1400" dirty="0"/>
                    </a:p>
                  </a:txBody>
                  <a:tcPr/>
                </a:tc>
              </a:tr>
              <a:tr h="384097"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KC 7</a:t>
                      </a:r>
                      <a:endParaRPr lang="sl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Mednarodno sodelovanje,</a:t>
                      </a:r>
                      <a:r>
                        <a:rPr lang="sl-SI" sz="1400" baseline="0" dirty="0" smtClean="0"/>
                        <a:t> promocija in usposabljanje</a:t>
                      </a:r>
                      <a:endParaRPr lang="sl-SI" sz="1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2" name="Slika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641" y="1998028"/>
            <a:ext cx="4253086" cy="416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394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>5</a:t>
            </a: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sl-SI" sz="3600" b="1" dirty="0">
                <a:solidFill>
                  <a:schemeClr val="accent6">
                    <a:lumMod val="50000"/>
                  </a:schemeClr>
                </a:solidFill>
              </a:rPr>
              <a:t>d</a:t>
            </a: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>el</a:t>
            </a: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>Realizacija projekta leto in pol pred njegovim zaključkom </a:t>
            </a:r>
            <a:endParaRPr lang="sl-SI" sz="36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Ograda slike 3"/>
          <p:cNvSpPr>
            <a:spLocks noGrp="1"/>
          </p:cNvSpPr>
          <p:nvPr>
            <p:ph type="pic" sz="quarter" idx="12"/>
          </p:nvPr>
        </p:nvSpPr>
        <p:spPr>
          <a:xfrm>
            <a:off x="5643563" y="2852936"/>
            <a:ext cx="3500437" cy="3071822"/>
          </a:xfrm>
        </p:spPr>
      </p:sp>
    </p:spTree>
    <p:extLst>
      <p:ext uri="{BB962C8B-B14F-4D97-AF65-F5344CB8AC3E}">
        <p14:creationId xmlns:p14="http://schemas.microsoft.com/office/powerpoint/2010/main" val="3134015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4293" y="1196752"/>
            <a:ext cx="8202488" cy="1000132"/>
          </a:xfrm>
        </p:spPr>
        <p:txBody>
          <a:bodyPr/>
          <a:lstStyle/>
          <a:p>
            <a:pPr lvl="0"/>
            <a:r>
              <a:rPr lang="en-US" dirty="0" smtClean="0"/>
              <a:t>1. </a:t>
            </a:r>
            <a:r>
              <a:rPr lang="en-US" dirty="0" err="1" smtClean="0"/>
              <a:t>cilj</a:t>
            </a:r>
            <a:r>
              <a:rPr lang="en-US" dirty="0" smtClean="0"/>
              <a:t>: </a:t>
            </a:r>
            <a:r>
              <a:rPr lang="sl-SI" b="1" i="1" dirty="0"/>
              <a:t>Skrb za arhivsko e-gradivo pri ustvarjalcih in njegov prevzem v e-ARH.si</a:t>
            </a:r>
            <a:r>
              <a:rPr lang="sl-SI" b="1" dirty="0"/>
              <a:t/>
            </a:r>
            <a:br>
              <a:rPr lang="sl-SI" b="1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2232046"/>
            <a:ext cx="8061219" cy="3933258"/>
          </a:xfrm>
        </p:spPr>
        <p:txBody>
          <a:bodyPr>
            <a:noAutofit/>
          </a:bodyPr>
          <a:lstStyle/>
          <a:p>
            <a:pPr lvl="0">
              <a:buFontTx/>
              <a:buChar char="-"/>
            </a:pPr>
            <a:r>
              <a:rPr lang="sl-SI" sz="1800" dirty="0"/>
              <a:t>E</a:t>
            </a:r>
            <a:r>
              <a:rPr lang="sl-SI" sz="1800" dirty="0" smtClean="0"/>
              <a:t>noten </a:t>
            </a:r>
            <a:r>
              <a:rPr lang="sl-SI" sz="1800" b="1" i="1" dirty="0"/>
              <a:t>Katalog znanja</a:t>
            </a:r>
            <a:r>
              <a:rPr lang="sl-SI" sz="1800" i="1" dirty="0"/>
              <a:t> </a:t>
            </a:r>
            <a:r>
              <a:rPr lang="sl-SI" sz="1800" dirty="0"/>
              <a:t>za potrebe izvajanja usposabljanj zaposlenih pri ustvarjalcih digitalnega </a:t>
            </a:r>
            <a:r>
              <a:rPr lang="sl-SI" sz="1800" dirty="0" smtClean="0"/>
              <a:t>gradiva</a:t>
            </a:r>
            <a:r>
              <a:rPr lang="sl-SI" sz="1800" dirty="0"/>
              <a:t>.</a:t>
            </a:r>
            <a:endParaRPr lang="sl-SI" sz="1800" dirty="0" smtClean="0"/>
          </a:p>
          <a:p>
            <a:pPr lvl="0">
              <a:buFontTx/>
              <a:buChar char="-"/>
            </a:pPr>
            <a:r>
              <a:rPr lang="sl-SI" sz="1800" i="1" dirty="0"/>
              <a:t>M</a:t>
            </a:r>
            <a:r>
              <a:rPr lang="sl-SI" sz="1800" i="1" dirty="0" smtClean="0"/>
              <a:t>etodologija </a:t>
            </a:r>
            <a:r>
              <a:rPr lang="sl-SI" sz="1800" i="1" dirty="0"/>
              <a:t>pristopa k pripravi </a:t>
            </a:r>
            <a:r>
              <a:rPr lang="sl-SI" sz="1800" b="1" i="1" dirty="0" smtClean="0"/>
              <a:t>pSTN</a:t>
            </a:r>
            <a:r>
              <a:rPr lang="sl-SI" sz="1800" i="1" dirty="0" smtClean="0"/>
              <a:t>.</a:t>
            </a:r>
          </a:p>
          <a:p>
            <a:pPr lvl="0">
              <a:buFontTx/>
              <a:buChar char="-"/>
            </a:pPr>
            <a:r>
              <a:rPr lang="sl-SI" sz="1800" i="1" dirty="0" smtClean="0"/>
              <a:t>Proučili </a:t>
            </a:r>
            <a:r>
              <a:rPr lang="sl-SI" sz="1800" i="1" dirty="0"/>
              <a:t>različne </a:t>
            </a:r>
            <a:r>
              <a:rPr lang="sl-SI" sz="1800" i="1" dirty="0" smtClean="0"/>
              <a:t>standarde, na </a:t>
            </a:r>
            <a:r>
              <a:rPr lang="sl-SI" sz="1800" i="1" dirty="0"/>
              <a:t>trgu poiskali obstoječe programske rešitve</a:t>
            </a:r>
            <a:r>
              <a:rPr lang="sl-SI" sz="1800" i="1" dirty="0" smtClean="0"/>
              <a:t> </a:t>
            </a:r>
            <a:r>
              <a:rPr lang="sl-SI" sz="1800" dirty="0"/>
              <a:t>z</a:t>
            </a:r>
            <a:r>
              <a:rPr lang="sl-SI" sz="1800" dirty="0" smtClean="0"/>
              <a:t>a </a:t>
            </a:r>
            <a:r>
              <a:rPr lang="sl-SI" sz="1800" dirty="0"/>
              <a:t>potrebe </a:t>
            </a:r>
            <a:r>
              <a:rPr lang="sl-SI" sz="1800" i="1" dirty="0"/>
              <a:t>priprave </a:t>
            </a:r>
            <a:r>
              <a:rPr lang="sl-SI" sz="1800" b="1" i="1" dirty="0"/>
              <a:t>enotne metodologije ocenjevanja tveganj ogroženosti </a:t>
            </a:r>
            <a:r>
              <a:rPr lang="sl-SI" sz="1800" b="1" dirty="0"/>
              <a:t>digitalnega </a:t>
            </a:r>
            <a:r>
              <a:rPr lang="sl-SI" sz="1800" b="1" dirty="0" smtClean="0"/>
              <a:t>gradiva</a:t>
            </a:r>
            <a:r>
              <a:rPr lang="sl-SI" sz="1800" dirty="0" smtClean="0"/>
              <a:t>, trenutno smo v fazi analize.</a:t>
            </a:r>
          </a:p>
          <a:p>
            <a:pPr lvl="0">
              <a:buFontTx/>
              <a:buChar char="-"/>
            </a:pPr>
            <a:r>
              <a:rPr lang="sl-SI" sz="1800" dirty="0" smtClean="0"/>
              <a:t>Periodično </a:t>
            </a:r>
            <a:r>
              <a:rPr lang="sl-SI" sz="1800" dirty="0"/>
              <a:t>izvajamo </a:t>
            </a:r>
            <a:r>
              <a:rPr lang="sl-SI" sz="1800" b="1" dirty="0"/>
              <a:t>usposabljanje ustvarjalcev </a:t>
            </a:r>
            <a:r>
              <a:rPr lang="sl-SI" sz="1800" dirty="0"/>
              <a:t>digitalnega gradiva </a:t>
            </a:r>
            <a:r>
              <a:rPr lang="sl-SI" sz="1800" i="1" dirty="0"/>
              <a:t>za pripravo notranjih </a:t>
            </a:r>
            <a:r>
              <a:rPr lang="sl-SI" sz="1800" i="1" dirty="0" smtClean="0"/>
              <a:t>pravil</a:t>
            </a:r>
            <a:r>
              <a:rPr lang="sl-SI" sz="1800" dirty="0" smtClean="0"/>
              <a:t>.</a:t>
            </a:r>
          </a:p>
          <a:p>
            <a:pPr lvl="0">
              <a:buFontTx/>
              <a:buChar char="-"/>
            </a:pPr>
            <a:r>
              <a:rPr lang="sl-SI" sz="1800" i="1" dirty="0"/>
              <a:t>N</a:t>
            </a:r>
            <a:r>
              <a:rPr lang="sl-SI" sz="1800" i="1" dirty="0" smtClean="0"/>
              <a:t>adgradnja </a:t>
            </a:r>
            <a:r>
              <a:rPr lang="sl-SI" sz="1800" i="1" dirty="0"/>
              <a:t>prve različice programskega orodja </a:t>
            </a:r>
            <a:r>
              <a:rPr lang="sl-SI" sz="1800" b="1" i="1" dirty="0"/>
              <a:t>»Urejevalnik SIP« </a:t>
            </a:r>
            <a:r>
              <a:rPr lang="sl-SI" sz="1800" i="1" dirty="0"/>
              <a:t>za izgradnjo sprejemnega informacijskega paketa </a:t>
            </a:r>
            <a:r>
              <a:rPr lang="sl-SI" sz="1800" dirty="0"/>
              <a:t>(SIP) in njegovo izročitev pristojnemu arhivu </a:t>
            </a:r>
            <a:r>
              <a:rPr lang="en-US" sz="1800" dirty="0" smtClean="0"/>
              <a:t>–</a:t>
            </a:r>
            <a:r>
              <a:rPr lang="sl-SI" sz="1800" dirty="0" smtClean="0"/>
              <a:t> smo neposredno pred implemetacijo</a:t>
            </a:r>
          </a:p>
          <a:p>
            <a:pPr>
              <a:buFontTx/>
              <a:buChar char="-"/>
            </a:pPr>
            <a:r>
              <a:rPr lang="en-GB" sz="1800" b="1" i="1" dirty="0" err="1" smtClean="0"/>
              <a:t>Pravilnik</a:t>
            </a:r>
            <a:r>
              <a:rPr lang="en-GB" sz="1800" b="1" i="1" dirty="0" smtClean="0"/>
              <a:t> </a:t>
            </a:r>
            <a:r>
              <a:rPr lang="en-GB" sz="1800" b="1" i="1" dirty="0"/>
              <a:t>o </a:t>
            </a:r>
            <a:r>
              <a:rPr lang="en-GB" sz="1800" b="1" i="1" dirty="0"/>
              <a:t>enotnih tehnoloških zahtevah</a:t>
            </a:r>
            <a:r>
              <a:rPr lang="en-GB" sz="1800" dirty="0"/>
              <a:t>, </a:t>
            </a:r>
            <a:r>
              <a:rPr lang="sl-SI" sz="1800" dirty="0" smtClean="0"/>
              <a:t>v fazi obravnavanja pripomb iz medresorskega usklajevanja.</a:t>
            </a:r>
            <a:r>
              <a:rPr lang="sl-SI" sz="1400" u="sng" dirty="0">
                <a:hlinkClick r:id="rId2"/>
              </a:rPr>
              <a:t/>
            </a:r>
            <a:br>
              <a:rPr lang="sl-SI" sz="1400" u="sng" dirty="0">
                <a:hlinkClick r:id="rId2"/>
              </a:rPr>
            </a:b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498633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4293" y="1196752"/>
            <a:ext cx="8202488" cy="1000132"/>
          </a:xfrm>
        </p:spPr>
        <p:txBody>
          <a:bodyPr/>
          <a:lstStyle/>
          <a:p>
            <a:pPr lvl="0"/>
            <a:r>
              <a:rPr lang="en-US" dirty="0"/>
              <a:t>2</a:t>
            </a:r>
            <a:r>
              <a:rPr lang="en-US" dirty="0" smtClean="0"/>
              <a:t>. </a:t>
            </a:r>
            <a:r>
              <a:rPr lang="en-US" dirty="0" err="1" smtClean="0"/>
              <a:t>cilj</a:t>
            </a:r>
            <a:r>
              <a:rPr lang="en-US" dirty="0" smtClean="0"/>
              <a:t>: </a:t>
            </a:r>
            <a:r>
              <a:rPr lang="sl-SI" b="1" i="1" dirty="0"/>
              <a:t>Skrb za </a:t>
            </a:r>
            <a:r>
              <a:rPr lang="sl-SI" b="1" i="1" dirty="0" smtClean="0"/>
              <a:t>dolgoročno ohranjanje elektronskega arhivskega gradiva v </a:t>
            </a:r>
            <a:r>
              <a:rPr lang="sl-SI" b="1" i="1" dirty="0"/>
              <a:t>e-ARH.si</a:t>
            </a:r>
            <a:r>
              <a:rPr lang="sl-SI" b="1" dirty="0"/>
              <a:t/>
            </a:r>
            <a:br>
              <a:rPr lang="sl-SI" b="1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2232046"/>
            <a:ext cx="8061219" cy="3933258"/>
          </a:xfrm>
        </p:spPr>
        <p:txBody>
          <a:bodyPr>
            <a:noAutofit/>
          </a:bodyPr>
          <a:lstStyle/>
          <a:p>
            <a:pPr lvl="0">
              <a:buFontTx/>
              <a:buChar char="-"/>
            </a:pPr>
            <a:r>
              <a:rPr lang="en-US" sz="1800" dirty="0" smtClean="0"/>
              <a:t>I</a:t>
            </a:r>
            <a:r>
              <a:rPr lang="sl-SI" sz="1800" dirty="0" smtClean="0"/>
              <a:t>zvedli </a:t>
            </a:r>
            <a:r>
              <a:rPr lang="sl-SI" sz="1800" b="1" i="1" dirty="0" smtClean="0"/>
              <a:t>preverjanje </a:t>
            </a:r>
            <a:r>
              <a:rPr lang="sl-SI" sz="1800" b="1" i="1" dirty="0"/>
              <a:t>varnosti sistema e-ARH.si</a:t>
            </a:r>
            <a:r>
              <a:rPr lang="sl-SI" sz="1800" b="1" dirty="0" smtClean="0"/>
              <a:t>.</a:t>
            </a:r>
          </a:p>
          <a:p>
            <a:pPr lvl="0">
              <a:buFontTx/>
              <a:buChar char="-"/>
            </a:pPr>
            <a:r>
              <a:rPr lang="sl-SI" sz="1800" dirty="0" smtClean="0"/>
              <a:t> </a:t>
            </a:r>
            <a:r>
              <a:rPr lang="sl-SI" sz="1800" b="1" i="1" dirty="0" smtClean="0"/>
              <a:t>Nabavili nadzorni </a:t>
            </a:r>
            <a:r>
              <a:rPr lang="sl-SI" sz="1800" b="1" i="1" dirty="0"/>
              <a:t>sistem</a:t>
            </a:r>
            <a:r>
              <a:rPr lang="sl-SI" sz="1800" b="1" dirty="0"/>
              <a:t> </a:t>
            </a:r>
            <a:r>
              <a:rPr lang="sl-SI" sz="1800" dirty="0"/>
              <a:t>Icinga2 ter ga implementirali v okolje za redno </a:t>
            </a:r>
            <a:r>
              <a:rPr lang="sl-SI" sz="1800" dirty="0" smtClean="0"/>
              <a:t>rabo.</a:t>
            </a:r>
          </a:p>
          <a:p>
            <a:pPr lvl="0">
              <a:buFontTx/>
              <a:buChar char="-"/>
            </a:pPr>
            <a:r>
              <a:rPr lang="sl-SI" sz="1800" dirty="0" smtClean="0"/>
              <a:t> Izvedli </a:t>
            </a:r>
            <a:r>
              <a:rPr lang="sl-SI" sz="1800" dirty="0"/>
              <a:t>smo </a:t>
            </a:r>
            <a:r>
              <a:rPr lang="sl-SI" sz="1800" b="1" i="1" dirty="0"/>
              <a:t>temeljito raziskavo rešitev in dobrih praks na področju </a:t>
            </a:r>
            <a:r>
              <a:rPr lang="sl-SI" sz="1800" b="1" i="1" dirty="0" smtClean="0"/>
              <a:t>anonimizacije</a:t>
            </a:r>
            <a:r>
              <a:rPr lang="sl-SI" sz="1800" i="1" dirty="0" smtClean="0"/>
              <a:t>.</a:t>
            </a:r>
          </a:p>
          <a:p>
            <a:pPr lvl="0">
              <a:buFontTx/>
              <a:buChar char="-"/>
            </a:pPr>
            <a:r>
              <a:rPr lang="sl-SI" sz="1800" dirty="0"/>
              <a:t>T</a:t>
            </a:r>
            <a:r>
              <a:rPr lang="sl-SI" sz="1800" dirty="0" smtClean="0"/>
              <a:t>estirali </a:t>
            </a:r>
            <a:r>
              <a:rPr lang="sl-SI" sz="1800" dirty="0"/>
              <a:t>smo različna </a:t>
            </a:r>
            <a:r>
              <a:rPr lang="sl-SI" sz="1800" b="1" i="1" dirty="0"/>
              <a:t>programska orodja za paketno pretvorbo arhivskega digitalnega</a:t>
            </a:r>
            <a:r>
              <a:rPr lang="sl-SI" sz="1800" b="1" dirty="0"/>
              <a:t> gradiva v formate</a:t>
            </a:r>
            <a:r>
              <a:rPr lang="sl-SI" sz="1800" dirty="0"/>
              <a:t>, primerne za dolgoročno </a:t>
            </a:r>
            <a:r>
              <a:rPr lang="sl-SI" sz="1800" dirty="0" smtClean="0"/>
              <a:t>hrambo.</a:t>
            </a:r>
          </a:p>
          <a:p>
            <a:pPr lvl="0">
              <a:buFontTx/>
              <a:buChar char="-"/>
            </a:pPr>
            <a:r>
              <a:rPr lang="sl-SI" sz="1800" dirty="0" smtClean="0"/>
              <a:t>Poiskali </a:t>
            </a:r>
            <a:r>
              <a:rPr lang="sl-SI" sz="1800" dirty="0"/>
              <a:t>in analizirali smo </a:t>
            </a:r>
            <a:r>
              <a:rPr lang="sl-SI" sz="1800" b="1" i="1" dirty="0"/>
              <a:t>programska orodja</a:t>
            </a:r>
            <a:r>
              <a:rPr lang="sl-SI" sz="1800" b="1" dirty="0"/>
              <a:t>,</a:t>
            </a:r>
            <a:r>
              <a:rPr lang="sl-SI" sz="1800" dirty="0"/>
              <a:t> ki bi bila primerna </a:t>
            </a:r>
            <a:r>
              <a:rPr lang="sl-SI" sz="1800" b="1" i="1" dirty="0"/>
              <a:t>za popisovanje arhivskega gradiva Slovencev v zamejstvu in po </a:t>
            </a:r>
            <a:r>
              <a:rPr lang="sl-SI" sz="1800" b="1" i="1" dirty="0" smtClean="0"/>
              <a:t>svetu</a:t>
            </a:r>
            <a:r>
              <a:rPr lang="sl-SI" sz="1800" dirty="0" smtClean="0"/>
              <a:t>, smo tik pred implementacijo</a:t>
            </a:r>
          </a:p>
          <a:p>
            <a:pPr lvl="0">
              <a:buFontTx/>
              <a:buChar char="-"/>
            </a:pPr>
            <a:r>
              <a:rPr lang="sl-SI" sz="1800" dirty="0" smtClean="0"/>
              <a:t>Vzpostavljamo</a:t>
            </a:r>
            <a:r>
              <a:rPr lang="sl-SI" sz="1800" b="1" i="1" dirty="0" smtClean="0"/>
              <a:t> </a:t>
            </a:r>
            <a:r>
              <a:rPr lang="sl-SI" sz="1800" b="1" i="1" dirty="0"/>
              <a:t>eno vzajemno podatkovno bazo</a:t>
            </a:r>
            <a:r>
              <a:rPr lang="sl-SI" sz="1800" baseline="30000" dirty="0"/>
              <a:t> </a:t>
            </a:r>
            <a:r>
              <a:rPr lang="sl-SI" sz="1800" dirty="0"/>
              <a:t>fondov in zbirk arhivskega gradiva za vse slovenske javne arhive (scopeArchive) - naloga je v zaključni fazi. </a:t>
            </a:r>
            <a:endParaRPr lang="sl-SI" sz="1800" dirty="0" smtClean="0"/>
          </a:p>
          <a:p>
            <a:pPr lvl="0">
              <a:buFontTx/>
              <a:buChar char="-"/>
            </a:pPr>
            <a:r>
              <a:rPr lang="sl-SI" sz="1800" dirty="0" smtClean="0"/>
              <a:t>Vzpostavili </a:t>
            </a:r>
            <a:r>
              <a:rPr lang="sl-SI" sz="1800" dirty="0"/>
              <a:t>smo </a:t>
            </a:r>
            <a:r>
              <a:rPr lang="sl-SI" sz="1800" b="1" i="1" dirty="0"/>
              <a:t>Center za digitalizacijo arhivskega gradiva</a:t>
            </a:r>
            <a:r>
              <a:rPr lang="sl-SI" sz="1800" dirty="0"/>
              <a:t> in </a:t>
            </a:r>
            <a:r>
              <a:rPr lang="sl-SI" sz="1800" b="1" i="1" dirty="0"/>
              <a:t>Digitalni filmski arhiv za filmsko in drugo avdio/video gradiv</a:t>
            </a:r>
            <a:r>
              <a:rPr lang="sl-SI" sz="1800" dirty="0"/>
              <a:t>. </a:t>
            </a:r>
            <a:r>
              <a:rPr lang="sl-SI" sz="1400" u="sng" dirty="0">
                <a:hlinkClick r:id="rId2"/>
              </a:rPr>
              <a:t/>
            </a:r>
            <a:br>
              <a:rPr lang="sl-SI" sz="1400" u="sng" dirty="0">
                <a:hlinkClick r:id="rId2"/>
              </a:rPr>
            </a:b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80694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61950" indent="-361950"/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>1</a:t>
            </a: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>. del</a:t>
            </a: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  <a:b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sl-SI" sz="3600" dirty="0"/>
              <a:t>Pravna izhodišča razvoja </a:t>
            </a:r>
            <a:r>
              <a:rPr lang="sl-SI" sz="3600" dirty="0" smtClean="0"/>
              <a:t>slovenskega</a:t>
            </a:r>
            <a:br>
              <a:rPr lang="sl-SI" sz="3600" dirty="0" smtClean="0"/>
            </a:br>
            <a:r>
              <a:rPr lang="sl-SI" sz="3600" dirty="0" smtClean="0"/>
              <a:t>e</a:t>
            </a:r>
            <a:r>
              <a:rPr lang="sl-SI" sz="3600" dirty="0"/>
              <a:t>-arhiva</a:t>
            </a:r>
          </a:p>
        </p:txBody>
      </p:sp>
      <p:pic>
        <p:nvPicPr>
          <p:cNvPr id="5" name="Ograda slike 4" descr="Slika4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/>
          <a:srcRect l="11986" r="11986"/>
          <a:stretch>
            <a:fillRect/>
          </a:stretch>
        </p:blipFill>
        <p:spPr>
          <a:xfrm>
            <a:off x="5436096" y="2564904"/>
            <a:ext cx="3500437" cy="3071822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4293" y="1196752"/>
            <a:ext cx="8202488" cy="1000132"/>
          </a:xfrm>
        </p:spPr>
        <p:txBody>
          <a:bodyPr/>
          <a:lstStyle/>
          <a:p>
            <a:r>
              <a:rPr lang="en-US" dirty="0" smtClean="0"/>
              <a:t>3. </a:t>
            </a:r>
            <a:r>
              <a:rPr lang="en-US" dirty="0" err="1" smtClean="0"/>
              <a:t>cilj</a:t>
            </a:r>
            <a:r>
              <a:rPr lang="en-US" dirty="0" smtClean="0"/>
              <a:t>: </a:t>
            </a:r>
            <a:r>
              <a:rPr lang="sl-SI" b="1" dirty="0"/>
              <a:t>Skrb za nadaljnjo uporabo in povečanje dostopnosti  arhivskega gradiva</a:t>
            </a:r>
            <a:r>
              <a:rPr lang="en-US" dirty="0"/>
              <a:t/>
            </a:r>
            <a:br>
              <a:rPr lang="en-US" dirty="0"/>
            </a:br>
            <a:r>
              <a:rPr lang="sl-SI" b="1" dirty="0"/>
              <a:t/>
            </a:r>
            <a:br>
              <a:rPr lang="sl-SI" b="1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2232046"/>
            <a:ext cx="8061219" cy="3933258"/>
          </a:xfrm>
        </p:spPr>
        <p:txBody>
          <a:bodyPr>
            <a:noAutofit/>
          </a:bodyPr>
          <a:lstStyle/>
          <a:p>
            <a:pPr lvl="0"/>
            <a:r>
              <a:rPr lang="sl-SI" sz="2000" dirty="0" smtClean="0"/>
              <a:t>- </a:t>
            </a:r>
            <a:r>
              <a:rPr lang="sl-SI" sz="2000" dirty="0"/>
              <a:t>Vseh sedem čitalnic slovenskih javnih arhivov smo</a:t>
            </a:r>
            <a:r>
              <a:rPr lang="sl-SI" sz="2000" b="1" i="1" dirty="0"/>
              <a:t> opremili s specialno strojno in programsko opremo</a:t>
            </a:r>
            <a:r>
              <a:rPr lang="sl-SI" sz="2000" i="1" dirty="0"/>
              <a:t> </a:t>
            </a:r>
            <a:r>
              <a:rPr lang="sl-SI" sz="2000" b="1" i="1" dirty="0"/>
              <a:t>za podporo dostopnosti</a:t>
            </a:r>
            <a:r>
              <a:rPr lang="sl-SI" sz="2000" b="1" dirty="0"/>
              <a:t> </a:t>
            </a:r>
            <a:r>
              <a:rPr lang="sl-SI" sz="2000" dirty="0"/>
              <a:t>in uporabe digitalnega arhivskega gradiva za ranljive skupine: za vsako čitalnico komplet petih ročnih lup, prenosno električno lupo, bralnik in povečevalnik zaslonske slike, OCR (</a:t>
            </a:r>
            <a:r>
              <a:rPr lang="sl-SI" sz="2000" i="1" dirty="0"/>
              <a:t>Optical Character Recognition)</a:t>
            </a:r>
            <a:r>
              <a:rPr lang="sl-SI" sz="2000" dirty="0"/>
              <a:t> program za prepoznavanje besedila, namizno svetilko z LED osvetlitvijo, mobilno indukcijsko zanko ter zaposlene v čitalnicah usposobili za delo s to opremo.</a:t>
            </a:r>
            <a:endParaRPr lang="en-US" sz="2000" dirty="0"/>
          </a:p>
          <a:p>
            <a:pPr lvl="0"/>
            <a:r>
              <a:rPr lang="sl-SI" sz="2000" dirty="0"/>
              <a:t>- </a:t>
            </a:r>
            <a:r>
              <a:rPr lang="sl-SI" sz="2000" b="1" dirty="0"/>
              <a:t>Prilagodili smo spletne strani </a:t>
            </a:r>
            <a:r>
              <a:rPr lang="sl-SI" sz="2000" dirty="0"/>
              <a:t>sedmih javnih arhivov skladno s smernicami WCAG 2.1.</a:t>
            </a:r>
            <a:endParaRPr lang="en-US" sz="2000" dirty="0"/>
          </a:p>
          <a:p>
            <a:pPr lvl="0"/>
            <a:r>
              <a:rPr lang="sl-SI" sz="2000" dirty="0"/>
              <a:t>- </a:t>
            </a:r>
            <a:r>
              <a:rPr lang="sl-SI" sz="2000" b="1" dirty="0"/>
              <a:t>Virtualna arhivska čitalnica (VAČ)</a:t>
            </a:r>
            <a:r>
              <a:rPr lang="sl-SI" sz="2000" dirty="0"/>
              <a:t>, za nami so že prva testiranja programskega orodja, predviden zaključek razvoja VAČ pa je novembra letos. </a:t>
            </a:r>
            <a:endParaRPr lang="en-US" sz="2000" dirty="0"/>
          </a:p>
          <a:p>
            <a:pPr lvl="0">
              <a:buFontTx/>
              <a:buChar char="-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967968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4293" y="1196752"/>
            <a:ext cx="8202488" cy="1000132"/>
          </a:xfrm>
        </p:spPr>
        <p:txBody>
          <a:bodyPr/>
          <a:lstStyle/>
          <a:p>
            <a:r>
              <a:rPr lang="en-US" dirty="0" smtClean="0"/>
              <a:t>3. </a:t>
            </a:r>
            <a:r>
              <a:rPr lang="en-US" dirty="0" err="1" smtClean="0"/>
              <a:t>cilj</a:t>
            </a:r>
            <a:r>
              <a:rPr lang="en-US" dirty="0" smtClean="0"/>
              <a:t>: </a:t>
            </a:r>
            <a:r>
              <a:rPr lang="sl-SI" b="1" dirty="0"/>
              <a:t>Skrb za nadaljnjo uporabo in povečanje dostopnosti  arhivskega gradiva</a:t>
            </a:r>
            <a:r>
              <a:rPr lang="en-US" dirty="0"/>
              <a:t/>
            </a:r>
            <a:br>
              <a:rPr lang="en-US" dirty="0"/>
            </a:br>
            <a:r>
              <a:rPr lang="sl-SI" b="1" dirty="0"/>
              <a:t/>
            </a:r>
            <a:br>
              <a:rPr lang="sl-SI" b="1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2232046"/>
            <a:ext cx="8061219" cy="3933258"/>
          </a:xfrm>
        </p:spPr>
        <p:txBody>
          <a:bodyPr>
            <a:noAutofit/>
          </a:bodyPr>
          <a:lstStyle/>
          <a:p>
            <a:r>
              <a:rPr lang="sl-SI" sz="1800" dirty="0" smtClean="0"/>
              <a:t>- </a:t>
            </a:r>
            <a:r>
              <a:rPr lang="en-GB" sz="1800" b="1" i="1" dirty="0" err="1" smtClean="0"/>
              <a:t>Prilagodili</a:t>
            </a:r>
            <a:r>
              <a:rPr lang="en-GB" sz="1800" b="1" i="1" dirty="0" smtClean="0"/>
              <a:t> </a:t>
            </a:r>
            <a:r>
              <a:rPr lang="en-GB" sz="1800" b="1" i="1" dirty="0" err="1" smtClean="0"/>
              <a:t>smo</a:t>
            </a:r>
            <a:r>
              <a:rPr lang="en-GB" sz="1800" b="1" i="1" dirty="0" smtClean="0"/>
              <a:t> </a:t>
            </a:r>
            <a:r>
              <a:rPr lang="en-GB" sz="1800" b="1" i="1" dirty="0"/>
              <a:t>film </a:t>
            </a:r>
            <a:r>
              <a:rPr lang="en-GB" sz="1800" dirty="0"/>
              <a:t>režiserja Jožeta Bevca iz leta 1977 z naslovom </a:t>
            </a:r>
            <a:r>
              <a:rPr lang="en-GB" sz="1800" b="1" i="1" dirty="0"/>
              <a:t>To so gadi</a:t>
            </a:r>
            <a:r>
              <a:rPr lang="en-GB" sz="1800" i="1" dirty="0"/>
              <a:t> </a:t>
            </a:r>
            <a:r>
              <a:rPr lang="en-GB" sz="1800" dirty="0"/>
              <a:t>(SI AS 1086/1219</a:t>
            </a:r>
            <a:r>
              <a:rPr lang="en-GB" sz="1800" dirty="0" smtClean="0"/>
              <a:t>) </a:t>
            </a:r>
            <a:r>
              <a:rPr lang="en-GB" sz="1800" dirty="0" err="1" smtClean="0"/>
              <a:t>za</a:t>
            </a:r>
            <a:r>
              <a:rPr lang="en-GB" sz="1800" dirty="0" smtClean="0"/>
              <a:t> </a:t>
            </a:r>
            <a:r>
              <a:rPr lang="en-GB" sz="1800" b="1" dirty="0" err="1" smtClean="0"/>
              <a:t>ranljive</a:t>
            </a:r>
            <a:r>
              <a:rPr lang="en-GB" sz="1800" b="1" dirty="0" smtClean="0"/>
              <a:t> </a:t>
            </a:r>
            <a:r>
              <a:rPr lang="en-GB" sz="1800" b="1" dirty="0" err="1" smtClean="0"/>
              <a:t>skupine</a:t>
            </a:r>
            <a:endParaRPr lang="en-GB" sz="1800" b="1" dirty="0" smtClean="0"/>
          </a:p>
          <a:p>
            <a:pPr lvl="0" indent="0"/>
            <a:endParaRPr lang="en-US" sz="1400" dirty="0"/>
          </a:p>
        </p:txBody>
      </p:sp>
      <p:pic>
        <p:nvPicPr>
          <p:cNvPr id="4" name="Slika 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3" t="5690" r="21918" b="13395"/>
          <a:stretch/>
        </p:blipFill>
        <p:spPr bwMode="auto">
          <a:xfrm>
            <a:off x="2195735" y="2924944"/>
            <a:ext cx="4164107" cy="3123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861775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4293" y="1196752"/>
            <a:ext cx="8202488" cy="1000132"/>
          </a:xfrm>
        </p:spPr>
        <p:txBody>
          <a:bodyPr/>
          <a:lstStyle/>
          <a:p>
            <a:r>
              <a:rPr lang="en-US" dirty="0" smtClean="0"/>
              <a:t>3. </a:t>
            </a:r>
            <a:r>
              <a:rPr lang="en-US" dirty="0" err="1" smtClean="0"/>
              <a:t>cilj</a:t>
            </a:r>
            <a:r>
              <a:rPr lang="en-US" dirty="0" smtClean="0"/>
              <a:t>: </a:t>
            </a:r>
            <a:r>
              <a:rPr lang="sl-SI" b="1" dirty="0"/>
              <a:t>Skrb za nadaljnjo uporabo in povečanje dostopnosti  arhivskega gradiva</a:t>
            </a:r>
            <a:r>
              <a:rPr lang="en-US" dirty="0"/>
              <a:t/>
            </a:r>
            <a:br>
              <a:rPr lang="en-US" dirty="0"/>
            </a:br>
            <a:r>
              <a:rPr lang="sl-SI" b="1" dirty="0"/>
              <a:t/>
            </a:r>
            <a:br>
              <a:rPr lang="sl-SI" b="1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2232046"/>
            <a:ext cx="8061219" cy="3933258"/>
          </a:xfrm>
        </p:spPr>
        <p:txBody>
          <a:bodyPr>
            <a:noAutofit/>
          </a:bodyPr>
          <a:lstStyle/>
          <a:p>
            <a:pPr lvl="0" indent="0"/>
            <a:r>
              <a:rPr lang="en-GB" sz="2000" dirty="0"/>
              <a:t>Prilagodili smo</a:t>
            </a:r>
            <a:r>
              <a:rPr lang="en-GB" sz="2000" i="1" dirty="0"/>
              <a:t> listino s pečatom</a:t>
            </a:r>
            <a:r>
              <a:rPr lang="en-GB" sz="2000" dirty="0"/>
              <a:t>: izbrali smo ustanovno listino cistercijanskega samostana Kostanjevica na Krki (SI AS 1066, Zbirka listin, št. 7) iz leta 1249 </a:t>
            </a:r>
            <a:endParaRPr lang="en-US" sz="2000" dirty="0"/>
          </a:p>
        </p:txBody>
      </p:sp>
      <p:pic>
        <p:nvPicPr>
          <p:cNvPr id="5" name="Slika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916731"/>
            <a:ext cx="2244725" cy="33674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48139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4293" y="1196752"/>
            <a:ext cx="8202488" cy="2520280"/>
          </a:xfrm>
        </p:spPr>
        <p:txBody>
          <a:bodyPr/>
          <a:lstStyle/>
          <a:p>
            <a:r>
              <a:rPr lang="en-US" dirty="0"/>
              <a:t>4</a:t>
            </a:r>
            <a:r>
              <a:rPr lang="en-US" dirty="0" smtClean="0"/>
              <a:t>. </a:t>
            </a:r>
            <a:r>
              <a:rPr lang="en-US" dirty="0" err="1" smtClean="0"/>
              <a:t>cilj</a:t>
            </a:r>
            <a:r>
              <a:rPr lang="en-US" dirty="0" smtClean="0"/>
              <a:t>: </a:t>
            </a:r>
            <a:r>
              <a:rPr lang="sl-SI" b="1" dirty="0"/>
              <a:t>Aktivno sodelovanje z drugimi sorodnimi inštitucijami doma in v </a:t>
            </a:r>
            <a:r>
              <a:rPr lang="sl-SI" b="1" dirty="0" smtClean="0"/>
              <a:t>tujini</a:t>
            </a:r>
            <a:br>
              <a:rPr lang="sl-SI" b="1" dirty="0" smtClean="0"/>
            </a:br>
            <a:r>
              <a:rPr lang="en-US" dirty="0" smtClean="0"/>
              <a:t>5. </a:t>
            </a:r>
            <a:r>
              <a:rPr lang="en-US" dirty="0" err="1"/>
              <a:t>cilj</a:t>
            </a:r>
            <a:r>
              <a:rPr lang="en-US" dirty="0"/>
              <a:t>: </a:t>
            </a:r>
            <a:r>
              <a:rPr lang="sl-SI" b="1" dirty="0"/>
              <a:t>Podpora strokovnemu razvoju zaposlenih pri ustvarjalcih arhivskega gradiva in v arhivih.</a:t>
            </a:r>
            <a:br>
              <a:rPr lang="sl-SI" b="1" dirty="0"/>
            </a:br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/>
              <a:t/>
            </a:r>
            <a:br>
              <a:rPr lang="sl-SI" b="1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4005064"/>
            <a:ext cx="8061219" cy="2160240"/>
          </a:xfrm>
        </p:spPr>
        <p:txBody>
          <a:bodyPr>
            <a:noAutofit/>
          </a:bodyPr>
          <a:lstStyle/>
          <a:p>
            <a:pPr lvl="0" indent="0"/>
            <a:endParaRPr lang="en-GB" sz="2000" dirty="0" smtClean="0"/>
          </a:p>
          <a:p>
            <a:pPr lvl="0" indent="0"/>
            <a:r>
              <a:rPr lang="en-GB" sz="2400" dirty="0" err="1"/>
              <a:t>U</a:t>
            </a:r>
            <a:r>
              <a:rPr lang="en-GB" sz="2400" dirty="0" err="1" smtClean="0"/>
              <a:t>resničujemo</a:t>
            </a:r>
            <a:r>
              <a:rPr lang="en-GB" sz="2400" dirty="0" smtClean="0"/>
              <a:t> </a:t>
            </a:r>
            <a:r>
              <a:rPr lang="en-GB" sz="2400" dirty="0"/>
              <a:t>z </a:t>
            </a:r>
            <a:r>
              <a:rPr lang="en-GB" sz="2400" dirty="0"/>
              <a:t>obiski in izmenjavo dobrih praks s primerljivimi inštitucijami, predvsem pa nacionalnimi </a:t>
            </a:r>
            <a:r>
              <a:rPr lang="en-GB" sz="2400" dirty="0" err="1"/>
              <a:t>arhivi</a:t>
            </a:r>
            <a:r>
              <a:rPr lang="en-US" sz="2400" dirty="0"/>
              <a:t> </a:t>
            </a:r>
            <a:r>
              <a:rPr lang="en-US" sz="2400" dirty="0" err="1" smtClean="0"/>
              <a:t>po</a:t>
            </a:r>
            <a:r>
              <a:rPr lang="en-US" sz="2400" dirty="0" smtClean="0"/>
              <a:t> </a:t>
            </a:r>
            <a:r>
              <a:rPr lang="en-US" sz="2400" dirty="0" err="1" smtClean="0"/>
              <a:t>svetu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200967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4293" y="1196752"/>
            <a:ext cx="8202488" cy="1000132"/>
          </a:xfrm>
        </p:spPr>
        <p:txBody>
          <a:bodyPr/>
          <a:lstStyle/>
          <a:p>
            <a:pPr lvl="0"/>
            <a:r>
              <a:rPr lang="en-US" dirty="0"/>
              <a:t>6</a:t>
            </a:r>
            <a:r>
              <a:rPr lang="en-US" dirty="0" smtClean="0"/>
              <a:t>. </a:t>
            </a:r>
            <a:r>
              <a:rPr lang="en-US" dirty="0" err="1" smtClean="0"/>
              <a:t>cilj</a:t>
            </a:r>
            <a:r>
              <a:rPr lang="en-US" dirty="0" smtClean="0"/>
              <a:t>: </a:t>
            </a:r>
            <a:r>
              <a:rPr lang="sl-SI" b="1" dirty="0"/>
              <a:t>Zagotavljanje kakovosti e-ARH.si v skladu z modelom CAF in promocija</a:t>
            </a:r>
            <a:br>
              <a:rPr lang="sl-SI" b="1" dirty="0"/>
            </a:br>
            <a:r>
              <a:rPr lang="sl-SI" b="1" dirty="0"/>
              <a:t/>
            </a:r>
            <a:br>
              <a:rPr lang="sl-SI" b="1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2232046"/>
            <a:ext cx="8061219" cy="4221290"/>
          </a:xfrm>
        </p:spPr>
        <p:txBody>
          <a:bodyPr>
            <a:noAutofit/>
          </a:bodyPr>
          <a:lstStyle/>
          <a:p>
            <a:endParaRPr lang="en-GB" sz="2400" i="1" dirty="0" smtClean="0"/>
          </a:p>
          <a:p>
            <a:r>
              <a:rPr lang="en-GB" sz="2400" i="1" dirty="0" err="1" smtClean="0"/>
              <a:t>Izdelali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smo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poročilo</a:t>
            </a:r>
            <a:r>
              <a:rPr lang="en-GB" sz="2400" i="1" dirty="0" smtClean="0"/>
              <a:t> </a:t>
            </a:r>
            <a:r>
              <a:rPr lang="en-GB" sz="2400" i="1" dirty="0"/>
              <a:t>o </a:t>
            </a:r>
            <a:r>
              <a:rPr lang="en-GB" sz="2400" i="1" dirty="0"/>
              <a:t>izvedeni samoocenitvi</a:t>
            </a:r>
            <a:r>
              <a:rPr lang="en-GB" sz="2400" dirty="0"/>
              <a:t> po modelu </a:t>
            </a:r>
            <a:r>
              <a:rPr lang="en-GB" sz="2400" b="1" dirty="0"/>
              <a:t>CAF </a:t>
            </a:r>
            <a:r>
              <a:rPr lang="en-GB" sz="2400" dirty="0"/>
              <a:t>in </a:t>
            </a:r>
            <a:r>
              <a:rPr lang="en-GB" sz="2400" i="1" dirty="0"/>
              <a:t>sprejeli akcijski načrt z ukrepi</a:t>
            </a:r>
            <a:r>
              <a:rPr lang="en-GB" sz="2400" dirty="0"/>
              <a:t> za izboljšanje dela pri doseganju pričakovanih rezultatov projekta</a:t>
            </a:r>
            <a:r>
              <a:rPr lang="en-GB" sz="2400" dirty="0"/>
              <a:t>. </a:t>
            </a:r>
            <a:endParaRPr lang="en-GB" sz="2400" dirty="0" smtClean="0"/>
          </a:p>
          <a:p>
            <a:endParaRPr lang="en-US" sz="1400" dirty="0"/>
          </a:p>
        </p:txBody>
      </p:sp>
      <p:pic>
        <p:nvPicPr>
          <p:cNvPr id="5" name="Slika 1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1" t="4729" r="6975" b="5063"/>
          <a:stretch/>
        </p:blipFill>
        <p:spPr bwMode="auto">
          <a:xfrm>
            <a:off x="5292080" y="3573016"/>
            <a:ext cx="2011552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024087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4293" y="1196752"/>
            <a:ext cx="8202488" cy="1000132"/>
          </a:xfrm>
        </p:spPr>
        <p:txBody>
          <a:bodyPr/>
          <a:lstStyle/>
          <a:p>
            <a:pPr lvl="0"/>
            <a:r>
              <a:rPr lang="en-US" dirty="0"/>
              <a:t>6</a:t>
            </a:r>
            <a:r>
              <a:rPr lang="en-US" dirty="0" smtClean="0"/>
              <a:t>. </a:t>
            </a:r>
            <a:r>
              <a:rPr lang="en-US" dirty="0" err="1" smtClean="0"/>
              <a:t>cilj</a:t>
            </a:r>
            <a:r>
              <a:rPr lang="en-US" dirty="0" smtClean="0"/>
              <a:t>: </a:t>
            </a:r>
            <a:r>
              <a:rPr lang="sl-SI" b="1" dirty="0"/>
              <a:t>Zagotavljanje kakovosti e-ARH.si v skladu z modelom CAF in promocija</a:t>
            </a:r>
            <a:br>
              <a:rPr lang="sl-SI" b="1" dirty="0"/>
            </a:br>
            <a:r>
              <a:rPr lang="sl-SI" b="1" dirty="0"/>
              <a:t/>
            </a:r>
            <a:br>
              <a:rPr lang="sl-SI" b="1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2232046"/>
            <a:ext cx="8061219" cy="4221290"/>
          </a:xfrm>
        </p:spPr>
        <p:txBody>
          <a:bodyPr>
            <a:noAutofit/>
          </a:bodyPr>
          <a:lstStyle/>
          <a:p>
            <a:endParaRPr lang="en-GB" sz="2400" i="1" dirty="0" smtClean="0"/>
          </a:p>
          <a:p>
            <a:pPr>
              <a:buFontTx/>
              <a:buChar char="-"/>
            </a:pPr>
            <a:r>
              <a:rPr lang="en-GB" sz="2000" b="1" dirty="0" err="1"/>
              <a:t>O</a:t>
            </a:r>
            <a:r>
              <a:rPr lang="en-GB" sz="2000" b="1" dirty="0" err="1" smtClean="0"/>
              <a:t>bjave</a:t>
            </a:r>
            <a:r>
              <a:rPr lang="en-GB" sz="2000" b="1" dirty="0" smtClean="0"/>
              <a:t> </a:t>
            </a:r>
            <a:r>
              <a:rPr lang="en-GB" sz="2000" b="1" dirty="0"/>
              <a:t>publikacij, člankov</a:t>
            </a:r>
            <a:r>
              <a:rPr lang="en-GB" sz="2000" b="1" dirty="0"/>
              <a:t> in </a:t>
            </a:r>
            <a:r>
              <a:rPr lang="en-GB" sz="2000" b="1" dirty="0" err="1" smtClean="0"/>
              <a:t>predstavitev</a:t>
            </a:r>
            <a:r>
              <a:rPr lang="en-GB" sz="2000" b="1" dirty="0" smtClean="0"/>
              <a:t> (</a:t>
            </a:r>
            <a:r>
              <a:rPr lang="en-GB" sz="2000" dirty="0" smtClean="0"/>
              <a:t>do </a:t>
            </a:r>
            <a:r>
              <a:rPr lang="en-GB" sz="2000" dirty="0"/>
              <a:t>sedaj v različnih publikacijah objavili preko štirideset člankov ter sodelovali na različnih konferencah, tako doma kot</a:t>
            </a:r>
            <a:r>
              <a:rPr lang="en-GB" sz="2000" dirty="0"/>
              <a:t> v </a:t>
            </a:r>
            <a:r>
              <a:rPr lang="en-GB" sz="2000" dirty="0" err="1" smtClean="0"/>
              <a:t>tujini</a:t>
            </a:r>
            <a:r>
              <a:rPr lang="en-GB" sz="2000" dirty="0" smtClean="0"/>
              <a:t>)</a:t>
            </a:r>
          </a:p>
          <a:p>
            <a:pPr>
              <a:buFontTx/>
              <a:buChar char="-"/>
            </a:pPr>
            <a:r>
              <a:rPr lang="en-GB" sz="2000" b="1" dirty="0" err="1" smtClean="0"/>
              <a:t>Izvedli</a:t>
            </a:r>
            <a:r>
              <a:rPr lang="en-GB" sz="2000" b="1" dirty="0" smtClean="0"/>
              <a:t> </a:t>
            </a:r>
            <a:r>
              <a:rPr lang="en-GB" sz="2000" dirty="0"/>
              <a:t>smo </a:t>
            </a:r>
            <a:r>
              <a:rPr lang="en-GB" sz="2000" b="1" dirty="0"/>
              <a:t>tudi tri dvodnevne mednarodne konference projekta </a:t>
            </a:r>
            <a:r>
              <a:rPr lang="en-GB" sz="2000" dirty="0"/>
              <a:t>(leta 2016, 2017 in 2018), kjer smo predstavljali plane in že dosežene rezultate projekta, vsakič smo prešteli preko 200 </a:t>
            </a:r>
            <a:r>
              <a:rPr lang="en-GB" sz="2000" dirty="0" err="1"/>
              <a:t>udeležencev</a:t>
            </a:r>
            <a:r>
              <a:rPr lang="en-GB" sz="2000" dirty="0" smtClean="0"/>
              <a:t>.</a:t>
            </a:r>
          </a:p>
          <a:p>
            <a:pPr>
              <a:buFontTx/>
              <a:buChar char="-"/>
            </a:pPr>
            <a:r>
              <a:rPr lang="en-GB" sz="2000" dirty="0" err="1" smtClean="0"/>
              <a:t>Pripravljamo</a:t>
            </a:r>
            <a:r>
              <a:rPr lang="en-GB" sz="2000" dirty="0" smtClean="0"/>
              <a:t> </a:t>
            </a:r>
            <a:r>
              <a:rPr lang="en-GB" sz="2000" dirty="0"/>
              <a:t>pa se </a:t>
            </a:r>
            <a:r>
              <a:rPr lang="en-GB" sz="2000" dirty="0"/>
              <a:t>že na četrto mednarodno konferenco projekta, ki bo v Ljubljani </a:t>
            </a:r>
            <a:r>
              <a:rPr lang="en-GB" sz="2000" b="1" dirty="0"/>
              <a:t>20. in 21. </a:t>
            </a:r>
            <a:r>
              <a:rPr lang="en-GB" sz="2000" b="1" dirty="0" err="1"/>
              <a:t>novembra</a:t>
            </a:r>
            <a:r>
              <a:rPr lang="en-GB" sz="2000" b="1" dirty="0"/>
              <a:t> </a:t>
            </a:r>
            <a:r>
              <a:rPr lang="en-GB" sz="2000" b="1" dirty="0" smtClean="0"/>
              <a:t>2019.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740157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ctrTitle"/>
          </p:nvPr>
        </p:nvSpPr>
        <p:spPr>
          <a:xfrm>
            <a:off x="971600" y="1484784"/>
            <a:ext cx="6552728" cy="4392488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en-GB" sz="2400" dirty="0" err="1" smtClean="0"/>
              <a:t>Razvoj</a:t>
            </a:r>
            <a:r>
              <a:rPr lang="en-GB" sz="2400" dirty="0" smtClean="0"/>
              <a:t> </a:t>
            </a:r>
            <a:r>
              <a:rPr lang="en-GB" sz="2400" dirty="0" err="1" smtClean="0"/>
              <a:t>slovenskega</a:t>
            </a:r>
            <a:r>
              <a:rPr lang="en-GB" sz="2400" dirty="0" smtClean="0"/>
              <a:t> e-</a:t>
            </a:r>
            <a:r>
              <a:rPr lang="en-GB" sz="2400" dirty="0" err="1" smtClean="0"/>
              <a:t>arhiva</a:t>
            </a:r>
            <a:r>
              <a:rPr lang="en-GB" sz="2400" dirty="0" smtClean="0"/>
              <a:t> e-</a:t>
            </a:r>
            <a:r>
              <a:rPr lang="en-GB" sz="2400" dirty="0" err="1" smtClean="0"/>
              <a:t>ARH.si</a:t>
            </a:r>
            <a:r>
              <a:rPr lang="en-GB" sz="2400" dirty="0" smtClean="0"/>
              <a:t> </a:t>
            </a:r>
            <a:r>
              <a:rPr lang="en-GB" sz="2400" dirty="0" err="1" smtClean="0"/>
              <a:t>poteka</a:t>
            </a:r>
            <a:r>
              <a:rPr lang="en-GB" sz="2400" dirty="0" smtClean="0"/>
              <a:t> </a:t>
            </a:r>
            <a:r>
              <a:rPr lang="en-GB" sz="2400" dirty="0" err="1" smtClean="0"/>
              <a:t>skladno</a:t>
            </a:r>
            <a:r>
              <a:rPr lang="en-GB" sz="2400" dirty="0" smtClean="0"/>
              <a:t> s </a:t>
            </a:r>
            <a:r>
              <a:rPr lang="en-GB" sz="2400" dirty="0" err="1" smtClean="0"/>
              <a:t>strategijo</a:t>
            </a:r>
            <a:r>
              <a:rPr lang="en-GB" sz="2400" dirty="0" smtClean="0"/>
              <a:t> in </a:t>
            </a:r>
            <a:r>
              <a:rPr lang="en-GB" sz="2400" dirty="0" err="1" smtClean="0"/>
              <a:t>njenim</a:t>
            </a:r>
            <a:r>
              <a:rPr lang="en-GB" sz="2400" dirty="0" smtClean="0"/>
              <a:t> </a:t>
            </a:r>
            <a:r>
              <a:rPr lang="en-GB" sz="2400" dirty="0" err="1" smtClean="0"/>
              <a:t>izvedbenim</a:t>
            </a:r>
            <a:r>
              <a:rPr lang="en-GB" sz="2400" dirty="0" smtClean="0"/>
              <a:t> </a:t>
            </a:r>
            <a:r>
              <a:rPr lang="en-GB" sz="2400" dirty="0" err="1" smtClean="0"/>
              <a:t>načrtom</a:t>
            </a:r>
            <a:r>
              <a:rPr lang="en-GB" sz="2400" dirty="0" smtClean="0"/>
              <a:t>. </a:t>
            </a:r>
            <a:r>
              <a:rPr lang="en-GB" sz="2400" dirty="0" err="1" smtClean="0"/>
              <a:t>Leto</a:t>
            </a:r>
            <a:r>
              <a:rPr lang="en-GB" sz="2400" dirty="0" smtClean="0"/>
              <a:t> in pol </a:t>
            </a:r>
            <a:r>
              <a:rPr lang="en-GB" sz="2400" dirty="0" err="1" smtClean="0"/>
              <a:t>pred</a:t>
            </a:r>
            <a:r>
              <a:rPr lang="en-GB" sz="2400" dirty="0" smtClean="0"/>
              <a:t> </a:t>
            </a:r>
            <a:r>
              <a:rPr lang="en-GB" sz="2400" dirty="0" err="1" smtClean="0"/>
              <a:t>zaključkom</a:t>
            </a:r>
            <a:r>
              <a:rPr lang="en-GB" sz="2400" dirty="0" smtClean="0"/>
              <a:t> </a:t>
            </a:r>
            <a:r>
              <a:rPr lang="en-GB" sz="2400" dirty="0" err="1" smtClean="0"/>
              <a:t>projekta</a:t>
            </a:r>
            <a:r>
              <a:rPr lang="en-GB" sz="2400" dirty="0" smtClean="0"/>
              <a:t> e-</a:t>
            </a:r>
            <a:r>
              <a:rPr lang="en-GB" sz="2400" dirty="0" err="1" smtClean="0"/>
              <a:t>ARH.si</a:t>
            </a:r>
            <a:r>
              <a:rPr lang="en-GB" sz="2400" dirty="0" smtClean="0"/>
              <a:t> se </a:t>
            </a:r>
            <a:r>
              <a:rPr lang="en-GB" sz="2400" dirty="0" err="1" smtClean="0"/>
              <a:t>slovenski</a:t>
            </a:r>
            <a:r>
              <a:rPr lang="en-GB" sz="2400" dirty="0" smtClean="0"/>
              <a:t> </a:t>
            </a:r>
            <a:r>
              <a:rPr lang="en-GB" sz="2400" dirty="0" err="1" smtClean="0"/>
              <a:t>javni</a:t>
            </a:r>
            <a:r>
              <a:rPr lang="en-GB" sz="2400" dirty="0" smtClean="0"/>
              <a:t> </a:t>
            </a:r>
            <a:r>
              <a:rPr lang="en-GB" sz="2400" dirty="0" err="1" smtClean="0"/>
              <a:t>arhivi</a:t>
            </a:r>
            <a:r>
              <a:rPr lang="en-GB" sz="2400" dirty="0" smtClean="0"/>
              <a:t> </a:t>
            </a:r>
            <a:r>
              <a:rPr lang="en-GB" sz="2400" dirty="0" err="1" smtClean="0"/>
              <a:t>že</a:t>
            </a:r>
            <a:r>
              <a:rPr lang="en-GB" sz="2400" dirty="0" smtClean="0"/>
              <a:t> </a:t>
            </a:r>
            <a:r>
              <a:rPr lang="en-GB" sz="2400" dirty="0" err="1" smtClean="0"/>
              <a:t>lahko</a:t>
            </a:r>
            <a:r>
              <a:rPr lang="en-GB" sz="2400" dirty="0" smtClean="0"/>
              <a:t> </a:t>
            </a:r>
            <a:r>
              <a:rPr lang="en-GB" sz="2400" dirty="0" err="1" smtClean="0"/>
              <a:t>pohvalimo</a:t>
            </a:r>
            <a:r>
              <a:rPr lang="en-GB" sz="2400" dirty="0" smtClean="0"/>
              <a:t> s </a:t>
            </a:r>
            <a:r>
              <a:rPr lang="en-GB" sz="2400" dirty="0" err="1" smtClean="0"/>
              <a:t>prvimi</a:t>
            </a:r>
            <a:r>
              <a:rPr lang="en-GB" sz="2400" dirty="0" smtClean="0"/>
              <a:t> </a:t>
            </a:r>
            <a:r>
              <a:rPr lang="en-GB" sz="2400" dirty="0" err="1" smtClean="0"/>
              <a:t>rešitvami</a:t>
            </a:r>
            <a:r>
              <a:rPr lang="en-GB" sz="2400" dirty="0" smtClean="0"/>
              <a:t>, s </a:t>
            </a:r>
            <a:r>
              <a:rPr lang="en-GB" sz="2400" dirty="0" err="1" smtClean="0"/>
              <a:t>katerimi</a:t>
            </a:r>
            <a:r>
              <a:rPr lang="en-GB" sz="2400" dirty="0" smtClean="0"/>
              <a:t> </a:t>
            </a:r>
            <a:r>
              <a:rPr lang="en-GB" sz="2400" dirty="0" err="1" smtClean="0"/>
              <a:t>posodabljamo</a:t>
            </a:r>
            <a:r>
              <a:rPr lang="en-GB" sz="2400" dirty="0" smtClean="0"/>
              <a:t> </a:t>
            </a:r>
            <a:r>
              <a:rPr lang="en-GB" sz="2400" dirty="0" err="1" smtClean="0"/>
              <a:t>postopke</a:t>
            </a:r>
            <a:r>
              <a:rPr lang="en-GB" sz="2400" dirty="0" smtClean="0"/>
              <a:t> </a:t>
            </a:r>
            <a:r>
              <a:rPr lang="en-GB" sz="2400" dirty="0" err="1" smtClean="0"/>
              <a:t>arhiviranja</a:t>
            </a:r>
            <a:r>
              <a:rPr lang="en-GB" sz="2400" dirty="0" smtClean="0"/>
              <a:t> </a:t>
            </a:r>
            <a:r>
              <a:rPr lang="en-GB" sz="2400" dirty="0" err="1" smtClean="0"/>
              <a:t>iz</a:t>
            </a:r>
            <a:r>
              <a:rPr lang="en-GB" sz="2400" dirty="0" smtClean="0"/>
              <a:t> </a:t>
            </a:r>
            <a:r>
              <a:rPr lang="en-GB" sz="2400" dirty="0" err="1" smtClean="0"/>
              <a:t>dosedanje</a:t>
            </a:r>
            <a:r>
              <a:rPr lang="en-GB" sz="2400" dirty="0" smtClean="0"/>
              <a:t> </a:t>
            </a:r>
            <a:r>
              <a:rPr lang="en-GB" sz="2400" dirty="0" err="1" smtClean="0"/>
              <a:t>arhivske</a:t>
            </a:r>
            <a:r>
              <a:rPr lang="en-GB" sz="2400" dirty="0" smtClean="0"/>
              <a:t> </a:t>
            </a:r>
            <a:r>
              <a:rPr lang="en-GB" sz="2400" dirty="0" err="1" smtClean="0"/>
              <a:t>prakse</a:t>
            </a:r>
            <a:r>
              <a:rPr lang="en-GB" sz="2400" dirty="0" smtClean="0"/>
              <a:t> in </a:t>
            </a:r>
            <a:r>
              <a:rPr lang="en-GB" sz="2400" dirty="0" err="1" smtClean="0"/>
              <a:t>jih</a:t>
            </a:r>
            <a:r>
              <a:rPr lang="en-GB" sz="2400" dirty="0" smtClean="0"/>
              <a:t> </a:t>
            </a:r>
            <a:r>
              <a:rPr lang="en-GB" sz="2400" dirty="0" err="1" smtClean="0"/>
              <a:t>prestavljamo</a:t>
            </a:r>
            <a:r>
              <a:rPr lang="en-GB" sz="2400" dirty="0" smtClean="0"/>
              <a:t> v </a:t>
            </a:r>
            <a:r>
              <a:rPr lang="en-GB" sz="2400" dirty="0" err="1" smtClean="0"/>
              <a:t>digitalni</a:t>
            </a:r>
            <a:r>
              <a:rPr lang="en-GB" sz="2400" dirty="0" smtClean="0"/>
              <a:t> </a:t>
            </a:r>
            <a:r>
              <a:rPr lang="en-GB" sz="2400" dirty="0" err="1" smtClean="0"/>
              <a:t>svet</a:t>
            </a:r>
            <a:r>
              <a:rPr lang="en-GB" sz="2400" dirty="0" smtClean="0"/>
              <a:t>. S </a:t>
            </a:r>
            <a:r>
              <a:rPr lang="en-GB" sz="2400" dirty="0" err="1" smtClean="0"/>
              <a:t>pridobljenimi</a:t>
            </a:r>
            <a:r>
              <a:rPr lang="en-GB" sz="2400" dirty="0" smtClean="0"/>
              <a:t> </a:t>
            </a:r>
            <a:r>
              <a:rPr lang="en-GB" sz="2400" dirty="0" err="1" smtClean="0"/>
              <a:t>rešitvami</a:t>
            </a:r>
            <a:r>
              <a:rPr lang="en-GB" sz="2400" dirty="0" smtClean="0"/>
              <a:t> </a:t>
            </a:r>
            <a:r>
              <a:rPr lang="en-GB" sz="2400" dirty="0" err="1" smtClean="0"/>
              <a:t>bomo</a:t>
            </a:r>
            <a:r>
              <a:rPr lang="en-GB" sz="2400" dirty="0" smtClean="0"/>
              <a:t> </a:t>
            </a:r>
            <a:r>
              <a:rPr lang="en-GB" sz="2400" dirty="0" err="1" smtClean="0"/>
              <a:t>omogočili</a:t>
            </a:r>
            <a:r>
              <a:rPr lang="en-GB" sz="2400" dirty="0" smtClean="0"/>
              <a:t> </a:t>
            </a:r>
            <a:r>
              <a:rPr lang="en-GB" sz="2400" dirty="0" err="1" smtClean="0"/>
              <a:t>dolgoročno</a:t>
            </a:r>
            <a:r>
              <a:rPr lang="en-GB" sz="2400" dirty="0" smtClean="0"/>
              <a:t> </a:t>
            </a:r>
            <a:r>
              <a:rPr lang="en-GB" sz="2400" dirty="0" err="1" smtClean="0"/>
              <a:t>ohranjanje</a:t>
            </a:r>
            <a:r>
              <a:rPr lang="en-GB" sz="2400" dirty="0" smtClean="0"/>
              <a:t> </a:t>
            </a:r>
            <a:r>
              <a:rPr lang="en-GB" sz="2400" dirty="0" err="1" smtClean="0"/>
              <a:t>tudi</a:t>
            </a:r>
            <a:r>
              <a:rPr lang="en-GB" sz="2400" dirty="0" smtClean="0"/>
              <a:t> </a:t>
            </a:r>
            <a:r>
              <a:rPr lang="en-GB" sz="2400" dirty="0" err="1" smtClean="0"/>
              <a:t>digitalnega</a:t>
            </a:r>
            <a:r>
              <a:rPr lang="en-GB" sz="2400" dirty="0" smtClean="0"/>
              <a:t> </a:t>
            </a:r>
            <a:r>
              <a:rPr lang="en-GB" sz="2400" dirty="0" err="1" smtClean="0"/>
              <a:t>arhivskega</a:t>
            </a:r>
            <a:r>
              <a:rPr lang="en-GB" sz="2400" dirty="0" smtClean="0"/>
              <a:t> </a:t>
            </a:r>
            <a:r>
              <a:rPr lang="en-GB" sz="2400" dirty="0" err="1" smtClean="0"/>
              <a:t>gradiva</a:t>
            </a:r>
            <a:r>
              <a:rPr lang="en-GB" sz="2400" dirty="0" smtClean="0"/>
              <a:t> </a:t>
            </a:r>
            <a:r>
              <a:rPr lang="en-GB" sz="2400" dirty="0" err="1" smtClean="0"/>
              <a:t>ter</a:t>
            </a:r>
            <a:r>
              <a:rPr lang="en-GB" sz="2400" dirty="0" smtClean="0"/>
              <a:t> </a:t>
            </a:r>
            <a:r>
              <a:rPr lang="en-GB" sz="2400" dirty="0" err="1" smtClean="0"/>
              <a:t>njegovo</a:t>
            </a:r>
            <a:r>
              <a:rPr lang="en-GB" sz="2400" dirty="0" smtClean="0"/>
              <a:t> </a:t>
            </a:r>
            <a:r>
              <a:rPr lang="en-GB" sz="2400" dirty="0" err="1" smtClean="0"/>
              <a:t>nadalnjo</a:t>
            </a:r>
            <a:r>
              <a:rPr lang="en-GB" sz="2400" dirty="0" smtClean="0"/>
              <a:t> </a:t>
            </a:r>
            <a:r>
              <a:rPr lang="en-GB" sz="2400" dirty="0" err="1" smtClean="0"/>
              <a:t>uporabo</a:t>
            </a:r>
            <a:r>
              <a:rPr lang="en-GB" sz="2400" dirty="0" smtClean="0"/>
              <a:t> s </a:t>
            </a:r>
            <a:r>
              <a:rPr lang="en-GB" sz="2400" dirty="0" err="1" smtClean="0"/>
              <a:t>strani</a:t>
            </a:r>
            <a:r>
              <a:rPr lang="en-GB" sz="2400" dirty="0" smtClean="0"/>
              <a:t> </a:t>
            </a:r>
            <a:r>
              <a:rPr lang="en-GB" sz="2400" dirty="0" err="1" smtClean="0"/>
              <a:t>vseh</a:t>
            </a:r>
            <a:r>
              <a:rPr lang="en-GB" sz="2400" dirty="0" smtClean="0"/>
              <a:t> </a:t>
            </a:r>
            <a:r>
              <a:rPr lang="en-GB" sz="2400" dirty="0" err="1" smtClean="0"/>
              <a:t>zainteresiranih</a:t>
            </a:r>
            <a:r>
              <a:rPr lang="en-GB" sz="2400" dirty="0" smtClean="0"/>
              <a:t> </a:t>
            </a:r>
            <a:r>
              <a:rPr lang="en-GB" sz="2400" dirty="0" err="1" smtClean="0"/>
              <a:t>uporabnikov</a:t>
            </a:r>
            <a:r>
              <a:rPr lang="en-GB" sz="2400" dirty="0" smtClean="0"/>
              <a:t> ne </a:t>
            </a:r>
            <a:r>
              <a:rPr lang="en-GB" sz="2400" dirty="0" err="1" smtClean="0"/>
              <a:t>glede</a:t>
            </a:r>
            <a:r>
              <a:rPr lang="en-GB" sz="2400" dirty="0" smtClean="0"/>
              <a:t> </a:t>
            </a:r>
            <a:r>
              <a:rPr lang="en-GB" sz="2400" dirty="0" err="1" smtClean="0"/>
              <a:t>na</a:t>
            </a:r>
            <a:r>
              <a:rPr lang="en-GB" sz="2400" dirty="0" smtClean="0"/>
              <a:t> </a:t>
            </a:r>
            <a:r>
              <a:rPr lang="en-GB" sz="2400" dirty="0" err="1" smtClean="0"/>
              <a:t>njihove</a:t>
            </a:r>
            <a:r>
              <a:rPr lang="en-GB" sz="2400" dirty="0" smtClean="0"/>
              <a:t> </a:t>
            </a:r>
            <a:r>
              <a:rPr lang="en-GB" sz="2400" dirty="0" err="1" smtClean="0"/>
              <a:t>zmožnosti</a:t>
            </a:r>
            <a:r>
              <a:rPr lang="en-GB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42908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besedila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l-SI" sz="1800" dirty="0" smtClean="0"/>
          </a:p>
          <a:p>
            <a:endParaRPr lang="sl-SI" sz="1800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762000" y="2996952"/>
            <a:ext cx="7810500" cy="932106"/>
          </a:xfrm>
        </p:spPr>
        <p:txBody>
          <a:bodyPr/>
          <a:lstStyle/>
          <a:p>
            <a:r>
              <a:rPr lang="sl-SI" dirty="0" smtClean="0"/>
              <a:t>Hvala za vašo pozornost!</a:t>
            </a:r>
            <a:endParaRPr lang="sl-SI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quarter" idx="11"/>
          </p:nvPr>
        </p:nvSpPr>
        <p:spPr>
          <a:xfrm flipV="1">
            <a:off x="899592" y="3929059"/>
            <a:ext cx="7672908" cy="1228133"/>
          </a:xfrm>
        </p:spPr>
        <p:txBody>
          <a:bodyPr/>
          <a:lstStyle/>
          <a:p>
            <a:endParaRPr lang="sl-SI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besedila 1"/>
          <p:cNvSpPr>
            <a:spLocks noGrp="1"/>
          </p:cNvSpPr>
          <p:nvPr>
            <p:ph type="body" sz="quarter" idx="10"/>
          </p:nvPr>
        </p:nvSpPr>
        <p:spPr>
          <a:xfrm>
            <a:off x="762000" y="2492896"/>
            <a:ext cx="4518340" cy="3429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40000"/>
              </a:spcBef>
              <a:defRPr/>
            </a:pPr>
            <a:r>
              <a:rPr lang="sl-SI" sz="2000" dirty="0" smtClean="0">
                <a:latin typeface="Calibri" pitchFamily="34" charset="0"/>
              </a:rPr>
              <a:t>Zajema postopke: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defRPr/>
            </a:pPr>
            <a:r>
              <a:rPr lang="sl-SI" sz="1800" b="1" dirty="0" smtClean="0">
                <a:latin typeface="Calibri" pitchFamily="34" charset="0"/>
              </a:rPr>
              <a:t>prevzemanja</a:t>
            </a:r>
            <a:r>
              <a:rPr lang="sl-SI" sz="1800" dirty="0" smtClean="0">
                <a:latin typeface="Calibri" pitchFamily="34" charset="0"/>
              </a:rPr>
              <a:t> arhivskega e-gradiva (</a:t>
            </a:r>
            <a:r>
              <a:rPr lang="sl-SI" sz="1800" dirty="0" err="1" smtClean="0">
                <a:latin typeface="Calibri" pitchFamily="34" charset="0"/>
              </a:rPr>
              <a:t>AeG</a:t>
            </a:r>
            <a:r>
              <a:rPr lang="sl-SI" sz="1800" dirty="0" smtClean="0">
                <a:latin typeface="Calibri" pitchFamily="34" charset="0"/>
              </a:rPr>
              <a:t>) v pristojne arhive,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defRPr/>
            </a:pPr>
            <a:r>
              <a:rPr lang="sl-SI" sz="1800" dirty="0" smtClean="0">
                <a:latin typeface="Calibri" pitchFamily="34" charset="0"/>
              </a:rPr>
              <a:t>strokovne </a:t>
            </a:r>
            <a:r>
              <a:rPr lang="sl-SI" sz="1800" b="1" dirty="0" smtClean="0">
                <a:latin typeface="Calibri" pitchFamily="34" charset="0"/>
              </a:rPr>
              <a:t>obdelave</a:t>
            </a:r>
            <a:r>
              <a:rPr lang="sl-SI" sz="1800" dirty="0" smtClean="0">
                <a:latin typeface="Calibri" pitchFamily="34" charset="0"/>
              </a:rPr>
              <a:t>,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defRPr/>
            </a:pPr>
            <a:r>
              <a:rPr lang="sl-SI" sz="1800" dirty="0" smtClean="0">
                <a:latin typeface="Calibri" pitchFamily="34" charset="0"/>
              </a:rPr>
              <a:t>dolgoročne </a:t>
            </a:r>
            <a:r>
              <a:rPr lang="sl-SI" sz="1800" b="1" dirty="0" smtClean="0">
                <a:latin typeface="Calibri" pitchFamily="34" charset="0"/>
              </a:rPr>
              <a:t>hrambe</a:t>
            </a:r>
            <a:r>
              <a:rPr lang="sl-SI" sz="1800" dirty="0" smtClean="0">
                <a:latin typeface="Calibri" pitchFamily="34" charset="0"/>
              </a:rPr>
              <a:t> v skladu z veljavno zakonodajo,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defRPr/>
            </a:pPr>
            <a:r>
              <a:rPr lang="sl-SI" sz="1800" dirty="0" smtClean="0">
                <a:latin typeface="Calibri" pitchFamily="34" charset="0"/>
              </a:rPr>
              <a:t>učinkovitega </a:t>
            </a:r>
            <a:r>
              <a:rPr lang="sl-SI" sz="1800" b="1" dirty="0" smtClean="0">
                <a:latin typeface="Calibri" pitchFamily="34" charset="0"/>
              </a:rPr>
              <a:t>upravljanja in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defRPr/>
            </a:pPr>
            <a:r>
              <a:rPr lang="sl-SI" sz="1800" b="1" dirty="0" smtClean="0">
                <a:latin typeface="Calibri" pitchFamily="34" charset="0"/>
              </a:rPr>
              <a:t>uporabe </a:t>
            </a:r>
            <a:r>
              <a:rPr lang="sl-SI" sz="1800" dirty="0" smtClean="0">
                <a:latin typeface="Calibri" pitchFamily="34" charset="0"/>
              </a:rPr>
              <a:t>arhivskega e-gradiva.</a:t>
            </a:r>
          </a:p>
          <a:p>
            <a:pPr>
              <a:lnSpc>
                <a:spcPct val="120000"/>
              </a:lnSpc>
              <a:spcBef>
                <a:spcPts val="0"/>
              </a:spcBef>
              <a:defRPr/>
            </a:pPr>
            <a:r>
              <a:rPr lang="sl-SI" sz="2000" dirty="0" smtClean="0">
                <a:latin typeface="Calibri" pitchFamily="34" charset="0"/>
              </a:rPr>
              <a:t>Okolje: e-arhiv</a:t>
            </a:r>
          </a:p>
          <a:p>
            <a:endParaRPr lang="sl-SI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40000"/>
              </a:spcBef>
              <a:defRPr/>
            </a:pPr>
            <a:r>
              <a:rPr lang="sl-SI" dirty="0" smtClean="0"/>
              <a:t>E-arhiviranje</a:t>
            </a:r>
          </a:p>
        </p:txBody>
      </p:sp>
      <p:pic>
        <p:nvPicPr>
          <p:cNvPr id="4" name="Picture 4" descr="http://digitalbevaring.dk/wp-content/uploads/2010/11/OAIS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420888"/>
            <a:ext cx="3863660" cy="2508870"/>
          </a:xfrm>
          <a:prstGeom prst="rect">
            <a:avLst/>
          </a:prstGeom>
          <a:noFill/>
        </p:spPr>
      </p:pic>
      <p:sp>
        <p:nvSpPr>
          <p:cNvPr id="5" name="PoljeZBesedilom 4"/>
          <p:cNvSpPr txBox="1"/>
          <p:nvPr/>
        </p:nvSpPr>
        <p:spPr>
          <a:xfrm>
            <a:off x="5148064" y="5013176"/>
            <a:ext cx="3712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chemeClr val="accent1">
                    <a:lumMod val="50000"/>
                  </a:schemeClr>
                </a:solidFill>
              </a:rPr>
              <a:t>ISO 14721 – Referenčni model OAIS 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31523" r="30599"/>
          <a:stretch>
            <a:fillRect/>
          </a:stretch>
        </p:blipFill>
        <p:spPr bwMode="auto">
          <a:xfrm rot="17370003">
            <a:off x="3811191" y="1825291"/>
            <a:ext cx="762453" cy="5799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t="9508"/>
          <a:stretch>
            <a:fillRect/>
          </a:stretch>
        </p:blipFill>
        <p:spPr bwMode="auto">
          <a:xfrm>
            <a:off x="6084168" y="1983952"/>
            <a:ext cx="2929793" cy="2741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Ograda besedila 1"/>
          <p:cNvSpPr>
            <a:spLocks noGrp="1"/>
          </p:cNvSpPr>
          <p:nvPr>
            <p:ph type="body" sz="quarter" idx="10"/>
          </p:nvPr>
        </p:nvSpPr>
        <p:spPr>
          <a:xfrm>
            <a:off x="762000" y="2420888"/>
            <a:ext cx="5322168" cy="3429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1800" dirty="0" smtClean="0"/>
              <a:t>Po prevzemu moramo zagotavljati, da bo </a:t>
            </a:r>
            <a:r>
              <a:rPr lang="sl-SI" sz="1800" dirty="0" err="1" smtClean="0"/>
              <a:t>AeG</a:t>
            </a:r>
            <a:r>
              <a:rPr lang="sl-SI" sz="1800" dirty="0" smtClean="0"/>
              <a:t>:</a:t>
            </a:r>
          </a:p>
          <a:p>
            <a:pPr marL="0" indent="0">
              <a:buNone/>
            </a:pPr>
            <a:r>
              <a:rPr lang="sl-SI" sz="1800" dirty="0" smtClean="0"/>
              <a:t> - </a:t>
            </a:r>
            <a:r>
              <a:rPr lang="sl-SI" sz="1800" b="1" dirty="0" smtClean="0">
                <a:solidFill>
                  <a:schemeClr val="accent1">
                    <a:lumMod val="50000"/>
                  </a:schemeClr>
                </a:solidFill>
              </a:rPr>
              <a:t>D</a:t>
            </a:r>
            <a:r>
              <a:rPr lang="sl-SI" sz="1800" dirty="0" smtClean="0"/>
              <a:t>ostopno</a:t>
            </a:r>
          </a:p>
          <a:p>
            <a:pPr marL="0" indent="0">
              <a:buFontTx/>
              <a:buChar char="-"/>
            </a:pPr>
            <a:r>
              <a:rPr lang="sl-SI" sz="1800" dirty="0" smtClean="0"/>
              <a:t>  </a:t>
            </a:r>
            <a:r>
              <a:rPr lang="sl-SI" sz="1800" b="1" dirty="0" smtClean="0">
                <a:solidFill>
                  <a:schemeClr val="accent1">
                    <a:lumMod val="50000"/>
                  </a:schemeClr>
                </a:solidFill>
              </a:rPr>
              <a:t>U</a:t>
            </a:r>
            <a:r>
              <a:rPr lang="sl-SI" sz="1800" dirty="0" smtClean="0"/>
              <a:t>porabno</a:t>
            </a:r>
          </a:p>
          <a:p>
            <a:pPr marL="0" indent="0">
              <a:buFontTx/>
              <a:buChar char="-"/>
            </a:pPr>
            <a:r>
              <a:rPr lang="sl-SI" sz="1800" dirty="0" smtClean="0"/>
              <a:t>  </a:t>
            </a:r>
            <a:r>
              <a:rPr lang="sl-SI" sz="1800" b="1" dirty="0" smtClean="0">
                <a:solidFill>
                  <a:schemeClr val="accent1">
                    <a:lumMod val="50000"/>
                  </a:schemeClr>
                </a:solidFill>
              </a:rPr>
              <a:t>C</a:t>
            </a:r>
            <a:r>
              <a:rPr lang="sl-SI" sz="1800" dirty="0" smtClean="0"/>
              <a:t>elovito</a:t>
            </a:r>
          </a:p>
          <a:p>
            <a:pPr marL="0" indent="0">
              <a:buFontTx/>
              <a:buChar char="-"/>
            </a:pPr>
            <a:r>
              <a:rPr lang="sl-SI" sz="1800" dirty="0" smtClean="0"/>
              <a:t>  </a:t>
            </a:r>
            <a:r>
              <a:rPr lang="sl-SI" sz="1800" b="1" dirty="0" smtClean="0">
                <a:solidFill>
                  <a:schemeClr val="accent1">
                    <a:lumMod val="50000"/>
                  </a:schemeClr>
                </a:solidFill>
              </a:rPr>
              <a:t>A</a:t>
            </a:r>
            <a:r>
              <a:rPr lang="sl-SI" sz="1800" dirty="0" smtClean="0"/>
              <a:t>vtentično</a:t>
            </a:r>
          </a:p>
          <a:p>
            <a:pPr marL="0" indent="0">
              <a:buFontTx/>
              <a:buChar char="-"/>
            </a:pPr>
            <a:r>
              <a:rPr lang="sl-SI" sz="1800" dirty="0" smtClean="0"/>
              <a:t>  </a:t>
            </a:r>
            <a:r>
              <a:rPr lang="sl-SI" sz="1800" b="1" dirty="0" smtClean="0">
                <a:solidFill>
                  <a:schemeClr val="accent1">
                    <a:lumMod val="50000"/>
                  </a:schemeClr>
                </a:solidFill>
              </a:rPr>
              <a:t>T</a:t>
            </a:r>
            <a:r>
              <a:rPr lang="sl-SI" sz="1800" dirty="0" smtClean="0"/>
              <a:t>rajno</a:t>
            </a:r>
          </a:p>
          <a:p>
            <a:pPr>
              <a:buNone/>
            </a:pPr>
            <a:endParaRPr lang="sl-SI" b="1" dirty="0" smtClean="0">
              <a:solidFill>
                <a:srgbClr val="0070C0"/>
              </a:solidFill>
            </a:endParaRPr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Dolgoročno ohranjanje </a:t>
            </a:r>
            <a:r>
              <a:rPr lang="sl-SI" dirty="0" err="1" smtClean="0"/>
              <a:t>AeG</a:t>
            </a:r>
            <a:endParaRPr lang="sl-SI" dirty="0"/>
          </a:p>
        </p:txBody>
      </p:sp>
      <p:sp>
        <p:nvSpPr>
          <p:cNvPr id="5" name="Ograda besedila 1"/>
          <p:cNvSpPr txBox="1">
            <a:spLocks/>
          </p:cNvSpPr>
          <p:nvPr/>
        </p:nvSpPr>
        <p:spPr>
          <a:xfrm>
            <a:off x="6466743" y="4442000"/>
            <a:ext cx="2569753" cy="140788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l-SI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»arhivsko gradivo«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sl-S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je dokumentarno gradivo, ki ima trajen pomen za zgodovino, druge znanosti in kulturo ali trajen pomen za </a:t>
            </a:r>
            <a:r>
              <a:rPr kumimoji="0" lang="sl-SI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pravni interes pravnih in fizičnih oseb</a:t>
            </a:r>
            <a:r>
              <a:rPr kumimoji="0" lang="sl-S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arhivsko gradivo je kulturni spomenik;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l-SI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lipsa 5"/>
          <p:cNvSpPr/>
          <p:nvPr/>
        </p:nvSpPr>
        <p:spPr>
          <a:xfrm>
            <a:off x="6228184" y="5193196"/>
            <a:ext cx="2736304" cy="468052"/>
          </a:xfrm>
          <a:prstGeom prst="ellipse">
            <a:avLst/>
          </a:prstGeom>
          <a:solidFill>
            <a:srgbClr val="FFCAB9">
              <a:alpha val="3600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Elipsa 6"/>
          <p:cNvSpPr/>
          <p:nvPr/>
        </p:nvSpPr>
        <p:spPr>
          <a:xfrm>
            <a:off x="683568" y="3717032"/>
            <a:ext cx="1584176" cy="468052"/>
          </a:xfrm>
          <a:prstGeom prst="ellipse">
            <a:avLst/>
          </a:prstGeom>
          <a:solidFill>
            <a:srgbClr val="FFCAB9">
              <a:alpha val="3600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Zakon</a:t>
            </a:r>
            <a:r>
              <a:rPr lang="en-US" dirty="0" smtClean="0"/>
              <a:t> o </a:t>
            </a:r>
            <a:r>
              <a:rPr lang="en-US" dirty="0" err="1" smtClean="0"/>
              <a:t>elektronskem</a:t>
            </a:r>
            <a:r>
              <a:rPr lang="en-US" dirty="0" smtClean="0"/>
              <a:t> </a:t>
            </a:r>
            <a:r>
              <a:rPr lang="en-US" dirty="0" err="1" smtClean="0"/>
              <a:t>poslovanju</a:t>
            </a:r>
            <a:r>
              <a:rPr lang="en-US" dirty="0" smtClean="0"/>
              <a:t> in </a:t>
            </a:r>
            <a:r>
              <a:rPr lang="en-US" dirty="0" err="1" smtClean="0"/>
              <a:t>elektronskem</a:t>
            </a:r>
            <a:r>
              <a:rPr lang="en-US" dirty="0" smtClean="0"/>
              <a:t> </a:t>
            </a:r>
            <a:r>
              <a:rPr lang="en-US" dirty="0" err="1" smtClean="0"/>
              <a:t>podpisu</a:t>
            </a:r>
            <a:r>
              <a:rPr lang="en-US" dirty="0" smtClean="0"/>
              <a:t> (ZEPEP, 2000)</a:t>
            </a:r>
          </a:p>
          <a:p>
            <a:r>
              <a:rPr lang="en-US" dirty="0" err="1" smtClean="0"/>
              <a:t>Zakon</a:t>
            </a:r>
            <a:r>
              <a:rPr lang="en-US" dirty="0" smtClean="0"/>
              <a:t> o </a:t>
            </a:r>
            <a:r>
              <a:rPr lang="en-US" dirty="0" err="1" smtClean="0"/>
              <a:t>varstvu</a:t>
            </a:r>
            <a:r>
              <a:rPr lang="en-US" dirty="0" smtClean="0"/>
              <a:t> </a:t>
            </a:r>
            <a:r>
              <a:rPr lang="en-US" dirty="0" err="1" smtClean="0"/>
              <a:t>dokumentarnega</a:t>
            </a:r>
            <a:r>
              <a:rPr lang="en-US" dirty="0" smtClean="0"/>
              <a:t> in </a:t>
            </a:r>
            <a:r>
              <a:rPr lang="en-US" dirty="0" err="1" smtClean="0"/>
              <a:t>arhivskega</a:t>
            </a:r>
            <a:r>
              <a:rPr lang="en-US" dirty="0" smtClean="0"/>
              <a:t> </a:t>
            </a:r>
            <a:r>
              <a:rPr lang="en-US" dirty="0" err="1" smtClean="0"/>
              <a:t>gradiva</a:t>
            </a:r>
            <a:r>
              <a:rPr lang="en-US" dirty="0" smtClean="0"/>
              <a:t> </a:t>
            </a:r>
            <a:r>
              <a:rPr lang="en-US" dirty="0" err="1" smtClean="0"/>
              <a:t>ter</a:t>
            </a:r>
            <a:r>
              <a:rPr lang="en-US" dirty="0" smtClean="0"/>
              <a:t> </a:t>
            </a:r>
            <a:r>
              <a:rPr lang="en-US" dirty="0" err="1" smtClean="0"/>
              <a:t>arhivih</a:t>
            </a:r>
            <a:r>
              <a:rPr lang="en-US" dirty="0" smtClean="0"/>
              <a:t> (ZVDAGA, 2006)</a:t>
            </a:r>
          </a:p>
          <a:p>
            <a:pPr marL="0" indent="0">
              <a:buNone/>
            </a:pPr>
            <a:r>
              <a:rPr lang="en-US" dirty="0" smtClean="0"/>
              <a:t>/</a:t>
            </a:r>
            <a:r>
              <a:rPr lang="en-US" dirty="0" err="1" smtClean="0"/>
              <a:t>državni</a:t>
            </a:r>
            <a:r>
              <a:rPr lang="en-US" dirty="0" smtClean="0"/>
              <a:t> </a:t>
            </a:r>
            <a:r>
              <a:rPr lang="en-US" dirty="0" err="1" smtClean="0"/>
              <a:t>arhiv</a:t>
            </a:r>
            <a:r>
              <a:rPr lang="en-US" dirty="0" smtClean="0"/>
              <a:t> </a:t>
            </a:r>
            <a:r>
              <a:rPr lang="en-US" dirty="0" err="1" smtClean="0"/>
              <a:t>skupaj</a:t>
            </a:r>
            <a:r>
              <a:rPr lang="en-US" dirty="0" smtClean="0"/>
              <a:t> z MJU </a:t>
            </a:r>
            <a:r>
              <a:rPr lang="en-US" dirty="0" err="1" smtClean="0"/>
              <a:t>zagotavlja</a:t>
            </a:r>
            <a:r>
              <a:rPr lang="en-US" dirty="0" smtClean="0"/>
              <a:t> </a:t>
            </a:r>
            <a:r>
              <a:rPr lang="en-US" dirty="0" err="1" smtClean="0"/>
              <a:t>informacijsko</a:t>
            </a:r>
            <a:r>
              <a:rPr lang="en-US" dirty="0" smtClean="0"/>
              <a:t> </a:t>
            </a:r>
            <a:r>
              <a:rPr lang="en-US" dirty="0" err="1" smtClean="0"/>
              <a:t>komunikacijsko</a:t>
            </a:r>
            <a:r>
              <a:rPr lang="en-US" dirty="0" smtClean="0"/>
              <a:t> </a:t>
            </a:r>
            <a:r>
              <a:rPr lang="en-US" dirty="0" err="1" smtClean="0"/>
              <a:t>infrastrukturo</a:t>
            </a:r>
            <a:r>
              <a:rPr lang="en-US" dirty="0" smtClean="0"/>
              <a:t>, </a:t>
            </a:r>
            <a:r>
              <a:rPr lang="en-US" dirty="0" err="1" smtClean="0"/>
              <a:t>povezovanje</a:t>
            </a:r>
            <a:r>
              <a:rPr lang="en-US" dirty="0" smtClean="0"/>
              <a:t> </a:t>
            </a:r>
            <a:r>
              <a:rPr lang="en-US" dirty="0" err="1" smtClean="0"/>
              <a:t>arhivov</a:t>
            </a:r>
            <a:r>
              <a:rPr lang="en-US" dirty="0" smtClean="0"/>
              <a:t> v </a:t>
            </a:r>
            <a:r>
              <a:rPr lang="en-US" dirty="0" err="1" smtClean="0"/>
              <a:t>enoten</a:t>
            </a:r>
            <a:r>
              <a:rPr lang="en-US" dirty="0" smtClean="0"/>
              <a:t> </a:t>
            </a:r>
            <a:r>
              <a:rPr lang="en-US" dirty="0" err="1" smtClean="0"/>
              <a:t>informacijski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is-IS" dirty="0" smtClean="0"/>
              <a:t>…</a:t>
            </a:r>
            <a:r>
              <a:rPr lang="en-US" dirty="0" smtClean="0"/>
              <a:t>/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Zakonodaja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68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en-US" dirty="0" smtClean="0"/>
              <a:t>2010 </a:t>
            </a:r>
            <a:r>
              <a:rPr lang="en-US" dirty="0" err="1" smtClean="0"/>
              <a:t>Strategija</a:t>
            </a:r>
            <a:r>
              <a:rPr lang="en-US" dirty="0" smtClean="0"/>
              <a:t> </a:t>
            </a:r>
            <a:r>
              <a:rPr lang="en-US" dirty="0" err="1" smtClean="0"/>
              <a:t>informacijske</a:t>
            </a:r>
            <a:r>
              <a:rPr lang="en-US" dirty="0" smtClean="0"/>
              <a:t> </a:t>
            </a:r>
            <a:r>
              <a:rPr lang="en-US" dirty="0" err="1" smtClean="0"/>
              <a:t>družbe</a:t>
            </a:r>
            <a:r>
              <a:rPr lang="en-US" dirty="0" smtClean="0"/>
              <a:t> EU (</a:t>
            </a:r>
            <a:r>
              <a:rPr lang="en-US" dirty="0" err="1" smtClean="0"/>
              <a:t>Evropska</a:t>
            </a:r>
            <a:r>
              <a:rPr lang="en-US" dirty="0" smtClean="0"/>
              <a:t> </a:t>
            </a:r>
            <a:r>
              <a:rPr lang="en-US" dirty="0" err="1" smtClean="0"/>
              <a:t>komisija</a:t>
            </a:r>
            <a:r>
              <a:rPr lang="en-US" dirty="0" smtClean="0"/>
              <a:t>, 2005)</a:t>
            </a:r>
          </a:p>
          <a:p>
            <a:pPr marL="0" indent="0">
              <a:buNone/>
            </a:pPr>
            <a:r>
              <a:rPr lang="en-US" dirty="0" smtClean="0"/>
              <a:t>/</a:t>
            </a:r>
            <a:r>
              <a:rPr lang="en-GB" dirty="0" err="1" smtClean="0"/>
              <a:t>Strategija</a:t>
            </a:r>
            <a:r>
              <a:rPr lang="en-GB" dirty="0" smtClean="0"/>
              <a:t> </a:t>
            </a:r>
            <a:r>
              <a:rPr lang="en-GB" dirty="0" err="1"/>
              <a:t>za</a:t>
            </a:r>
            <a:r>
              <a:rPr lang="en-GB" dirty="0"/>
              <a:t> e-</a:t>
            </a:r>
            <a:r>
              <a:rPr lang="en-GB" dirty="0" err="1"/>
              <a:t>upravo</a:t>
            </a:r>
            <a:r>
              <a:rPr lang="en-GB" dirty="0"/>
              <a:t> do </a:t>
            </a:r>
            <a:r>
              <a:rPr lang="en-GB" dirty="0" err="1"/>
              <a:t>leta</a:t>
            </a:r>
            <a:r>
              <a:rPr lang="en-GB" dirty="0"/>
              <a:t> </a:t>
            </a:r>
            <a:r>
              <a:rPr lang="en-GB" dirty="0" smtClean="0"/>
              <a:t>(</a:t>
            </a:r>
            <a:r>
              <a:rPr lang="en-GB" dirty="0" err="1" smtClean="0"/>
              <a:t>Ministrstvo</a:t>
            </a:r>
            <a:r>
              <a:rPr lang="en-GB" dirty="0" smtClean="0"/>
              <a:t> </a:t>
            </a:r>
            <a:r>
              <a:rPr lang="en-GB" dirty="0" err="1"/>
              <a:t>za</a:t>
            </a:r>
            <a:r>
              <a:rPr lang="en-GB" dirty="0"/>
              <a:t> </a:t>
            </a:r>
            <a:r>
              <a:rPr lang="en-GB" dirty="0" err="1"/>
              <a:t>javno</a:t>
            </a:r>
            <a:r>
              <a:rPr lang="en-GB" dirty="0"/>
              <a:t> </a:t>
            </a:r>
            <a:r>
              <a:rPr lang="en-GB" dirty="0" err="1"/>
              <a:t>upravo</a:t>
            </a:r>
            <a:r>
              <a:rPr lang="en-GB" dirty="0"/>
              <a:t>, 2007</a:t>
            </a:r>
            <a:r>
              <a:rPr lang="en-GB" dirty="0" smtClean="0"/>
              <a:t>),</a:t>
            </a:r>
            <a:r>
              <a:rPr lang="en-US" dirty="0" smtClean="0"/>
              <a:t> </a:t>
            </a:r>
            <a:r>
              <a:rPr lang="en-GB" dirty="0" err="1"/>
              <a:t>Resolucija</a:t>
            </a:r>
            <a:r>
              <a:rPr lang="en-GB" dirty="0"/>
              <a:t> o </a:t>
            </a:r>
            <a:r>
              <a:rPr lang="en-GB" dirty="0" err="1"/>
              <a:t>Nacionalnem</a:t>
            </a:r>
            <a:r>
              <a:rPr lang="en-GB" dirty="0"/>
              <a:t> </a:t>
            </a:r>
            <a:r>
              <a:rPr lang="en-GB" dirty="0" err="1"/>
              <a:t>programu</a:t>
            </a:r>
            <a:r>
              <a:rPr lang="en-GB" dirty="0"/>
              <a:t> </a:t>
            </a:r>
            <a:r>
              <a:rPr lang="en-GB" dirty="0" err="1"/>
              <a:t>za</a:t>
            </a:r>
            <a:r>
              <a:rPr lang="en-GB" dirty="0"/>
              <a:t> </a:t>
            </a:r>
            <a:r>
              <a:rPr lang="en-GB" dirty="0" err="1"/>
              <a:t>kulturo</a:t>
            </a:r>
            <a:r>
              <a:rPr lang="en-GB" dirty="0"/>
              <a:t> 2008-</a:t>
            </a:r>
            <a:r>
              <a:rPr lang="en-GB" dirty="0" smtClean="0"/>
              <a:t>2011 (</a:t>
            </a:r>
            <a:r>
              <a:rPr lang="en-GB" dirty="0" err="1" smtClean="0"/>
              <a:t>Ministrtvo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kulturo</a:t>
            </a:r>
            <a:r>
              <a:rPr lang="en-GB" dirty="0" smtClean="0"/>
              <a:t>, 2008)</a:t>
            </a:r>
            <a:r>
              <a:rPr lang="is-IS" dirty="0" smtClean="0"/>
              <a:t>…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Zakonodaja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358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3600" b="1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>del:</a:t>
            </a:r>
            <a:b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>Študija izvedljivosti in prva strategija vzpostavitve </a:t>
            </a:r>
            <a:r>
              <a:rPr lang="sl-SI" sz="3600" b="1" dirty="0" smtClean="0">
                <a:solidFill>
                  <a:schemeClr val="accent6">
                    <a:lumMod val="50000"/>
                  </a:schemeClr>
                </a:solidFill>
              </a:rPr>
              <a:t>slovenskega e-arhiva</a:t>
            </a:r>
          </a:p>
        </p:txBody>
      </p:sp>
      <p:pic>
        <p:nvPicPr>
          <p:cNvPr id="6" name="Ograda slike 5" descr="Slika7.jpg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/>
          <a:srcRect t="6194" b="6194"/>
          <a:stretch>
            <a:fillRect/>
          </a:stretch>
        </p:blipFill>
        <p:spPr/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2" cstate="print"/>
          <a:srcRect l="5905" t="18457" r="5905" b="11075"/>
          <a:stretch>
            <a:fillRect/>
          </a:stretch>
        </p:blipFill>
        <p:spPr bwMode="auto">
          <a:xfrm rot="749212">
            <a:off x="4337220" y="4071417"/>
            <a:ext cx="3899726" cy="2493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3" cstate="print"/>
          <a:srcRect l="5905" t="18457" r="5905" b="11075"/>
          <a:stretch>
            <a:fillRect/>
          </a:stretch>
        </p:blipFill>
        <p:spPr bwMode="auto">
          <a:xfrm rot="20835468">
            <a:off x="761608" y="4048570"/>
            <a:ext cx="3940477" cy="25190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650776"/>
            <a:ext cx="4242048" cy="762000"/>
          </a:xfrm>
        </p:spPr>
        <p:txBody>
          <a:bodyPr anchor="t"/>
          <a:lstStyle/>
          <a:p>
            <a:pPr lvl="0" algn="l"/>
            <a:r>
              <a:rPr lang="sl-SI" sz="3500" dirty="0" smtClean="0"/>
              <a:t>Izhodišča</a:t>
            </a:r>
            <a:endParaRPr lang="en-US" sz="45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95400" y="2980184"/>
            <a:ext cx="6705600" cy="1066800"/>
          </a:xfrm>
          <a:prstGeom prst="rect">
            <a:avLst/>
          </a:prstGeom>
        </p:spPr>
        <p:txBody>
          <a:bodyPr vert="horz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850233" y="1772816"/>
            <a:ext cx="6114255" cy="2171661"/>
          </a:xfrm>
          <a:prstGeom prst="rect">
            <a:avLst/>
          </a:prstGeom>
        </p:spPr>
        <p:txBody>
          <a:bodyPr vert="horz" anchor="t"/>
          <a:lstStyle/>
          <a:p>
            <a:pPr marL="177800" lvl="0" indent="-177800">
              <a:spcBef>
                <a:spcPct val="0"/>
              </a:spcBef>
              <a:buFont typeface="Arial" pitchFamily="34" charset="0"/>
              <a:buChar char="•"/>
            </a:pPr>
            <a:r>
              <a:rPr lang="sl-SI" b="1" dirty="0" smtClean="0">
                <a:solidFill>
                  <a:srgbClr val="00A7E2"/>
                </a:solidFill>
                <a:latin typeface="+mj-lt"/>
                <a:ea typeface="+mj-ea"/>
                <a:cs typeface="+mj-cs"/>
              </a:rPr>
              <a:t>Študija izvedljivosti </a:t>
            </a:r>
            <a:r>
              <a:rPr lang="sl-SI" dirty="0" smtClean="0">
                <a:latin typeface="+mj-lt"/>
                <a:ea typeface="+mj-ea"/>
                <a:cs typeface="+mj-cs"/>
              </a:rPr>
              <a:t>dolgoročne hrambe arhivskega e-gradiva</a:t>
            </a:r>
          </a:p>
          <a:p>
            <a:pPr marL="177800" lvl="0" indent="-177800">
              <a:spcBef>
                <a:spcPct val="0"/>
              </a:spcBef>
            </a:pPr>
            <a:r>
              <a:rPr lang="sl-SI" dirty="0" smtClean="0">
                <a:latin typeface="Cambria" pitchFamily="18" charset="0"/>
              </a:rPr>
              <a:t>	</a:t>
            </a:r>
            <a:r>
              <a:rPr lang="sl-SI" sz="1600" i="1" dirty="0" smtClean="0">
                <a:latin typeface="+mj-lt"/>
              </a:rPr>
              <a:t>(»</a:t>
            </a:r>
            <a:r>
              <a:rPr lang="en-GB" sz="1600" i="1" dirty="0" smtClean="0">
                <a:latin typeface="+mj-lt"/>
              </a:rPr>
              <a:t>Feasibility Study for the Implementation of a Long-term Digital Preservation (LTDP) System for the Republic of Slovenia</a:t>
            </a:r>
            <a:r>
              <a:rPr lang="sl-SI" sz="1600" i="1" dirty="0" smtClean="0">
                <a:latin typeface="+mj-lt"/>
              </a:rPr>
              <a:t>«</a:t>
            </a:r>
          </a:p>
          <a:p>
            <a:pPr marL="177800" lvl="0" indent="-177800">
              <a:spcBef>
                <a:spcPct val="0"/>
              </a:spcBef>
              <a:spcAft>
                <a:spcPts val="1200"/>
              </a:spcAft>
            </a:pPr>
            <a:r>
              <a:rPr lang="sl-SI" sz="1600" dirty="0" smtClean="0"/>
              <a:t>    (</a:t>
            </a:r>
            <a:r>
              <a:rPr lang="sl-SI" b="1" dirty="0" smtClean="0">
                <a:solidFill>
                  <a:srgbClr val="00A7E2"/>
                </a:solidFill>
                <a:latin typeface="+mj-lt"/>
                <a:ea typeface="+mj-ea"/>
                <a:cs typeface="+mj-cs"/>
              </a:rPr>
              <a:t>nabor možnih rešitev – poslovnih modelov</a:t>
            </a:r>
            <a:r>
              <a:rPr lang="sl-SI" sz="1600" dirty="0" smtClean="0"/>
              <a:t>) </a:t>
            </a:r>
            <a:endParaRPr lang="sl-SI" i="1" dirty="0" smtClean="0">
              <a:latin typeface="+mj-lt"/>
              <a:ea typeface="+mj-ea"/>
              <a:cs typeface="+mj-cs"/>
            </a:endParaRPr>
          </a:p>
          <a:p>
            <a:pPr marL="177800" lvl="0" indent="-177800">
              <a:spcBef>
                <a:spcPct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sl-SI" b="1" dirty="0" smtClean="0">
                <a:solidFill>
                  <a:srgbClr val="00A7E2"/>
                </a:solidFill>
                <a:latin typeface="+mj-lt"/>
                <a:ea typeface="+mj-ea"/>
                <a:cs typeface="+mj-cs"/>
              </a:rPr>
              <a:t>Strategija in izvedbeni načrt </a:t>
            </a:r>
            <a:r>
              <a:rPr lang="sl-SI" dirty="0" smtClean="0">
                <a:latin typeface="+mj-lt"/>
                <a:ea typeface="+mj-ea"/>
                <a:cs typeface="+mj-cs"/>
              </a:rPr>
              <a:t>razvoja slovenskega javnega       e-arhiva (potrditev Vlada RS)</a:t>
            </a:r>
          </a:p>
        </p:txBody>
      </p:sp>
      <p:sp>
        <p:nvSpPr>
          <p:cNvPr id="12" name="Zaobljeni pravokotnik 11"/>
          <p:cNvSpPr/>
          <p:nvPr/>
        </p:nvSpPr>
        <p:spPr>
          <a:xfrm>
            <a:off x="831032" y="1844824"/>
            <a:ext cx="1810543" cy="43204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2008-2009</a:t>
            </a:r>
            <a:endParaRPr lang="en-US" b="1" dirty="0"/>
          </a:p>
        </p:txBody>
      </p:sp>
      <p:sp>
        <p:nvSpPr>
          <p:cNvPr id="14" name="Zaobljeni pravokotnik 13"/>
          <p:cNvSpPr/>
          <p:nvPr/>
        </p:nvSpPr>
        <p:spPr>
          <a:xfrm>
            <a:off x="827584" y="3068960"/>
            <a:ext cx="1810543" cy="43204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2010</a:t>
            </a:r>
            <a:endParaRPr lang="en-US" b="1" dirty="0"/>
          </a:p>
        </p:txBody>
      </p:sp>
      <p:sp>
        <p:nvSpPr>
          <p:cNvPr id="9" name="7-kraka zvezda 8"/>
          <p:cNvSpPr/>
          <p:nvPr/>
        </p:nvSpPr>
        <p:spPr>
          <a:xfrm>
            <a:off x="5292080" y="4046984"/>
            <a:ext cx="2880320" cy="2406352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sl-SI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Projekt e-</a:t>
            </a:r>
            <a:r>
              <a:rPr lang="sl-SI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ARH.si</a:t>
            </a:r>
            <a:endParaRPr lang="sl-SI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10000"/>
              </a:lnSpc>
            </a:pPr>
            <a:r>
              <a:rPr lang="sl-SI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(2010)</a:t>
            </a:r>
            <a:endParaRPr lang="sl-SI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9" grpId="0" animBg="1"/>
    </p:bldLst>
  </p:timing>
</p:sld>
</file>

<file path=ppt/theme/theme1.xml><?xml version="1.0" encoding="utf-8"?>
<a:theme xmlns:a="http://schemas.openxmlformats.org/drawingml/2006/main" name="e-ARHsi_predloga">
  <a:themeElements>
    <a:clrScheme name="Po meri 1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3DB2DE"/>
      </a:accent1>
      <a:accent2>
        <a:srgbClr val="006D8F"/>
      </a:accent2>
      <a:accent3>
        <a:srgbClr val="B9A794"/>
      </a:accent3>
      <a:accent4>
        <a:srgbClr val="66B345"/>
      </a:accent4>
      <a:accent5>
        <a:srgbClr val="F9AB39"/>
      </a:accent5>
      <a:accent6>
        <a:srgbClr val="3DB2DE"/>
      </a:accent6>
      <a:hlink>
        <a:srgbClr val="3DB2DE"/>
      </a:hlink>
      <a:folHlink>
        <a:srgbClr val="3DB2DE"/>
      </a:folHlink>
    </a:clrScheme>
    <a:fontScheme name="pisave e-ARH.s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o meri 1">
    <a:dk1>
      <a:sysClr val="windowText" lastClr="000000"/>
    </a:dk1>
    <a:lt1>
      <a:srgbClr val="FFFFFF"/>
    </a:lt1>
    <a:dk2>
      <a:srgbClr val="000000"/>
    </a:dk2>
    <a:lt2>
      <a:srgbClr val="FFFFFF"/>
    </a:lt2>
    <a:accent1>
      <a:srgbClr val="3DB2DE"/>
    </a:accent1>
    <a:accent2>
      <a:srgbClr val="006D8F"/>
    </a:accent2>
    <a:accent3>
      <a:srgbClr val="B9A794"/>
    </a:accent3>
    <a:accent4>
      <a:srgbClr val="66B345"/>
    </a:accent4>
    <a:accent5>
      <a:srgbClr val="F9AB39"/>
    </a:accent5>
    <a:accent6>
      <a:srgbClr val="3DB2DE"/>
    </a:accent6>
    <a:hlink>
      <a:srgbClr val="3DB2DE"/>
    </a:hlink>
    <a:folHlink>
      <a:srgbClr val="3DB2DE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5649</TotalTime>
  <Words>1840</Words>
  <Application>Microsoft Macintosh PowerPoint</Application>
  <PresentationFormat>On-screen Show (4:3)</PresentationFormat>
  <Paragraphs>293</Paragraphs>
  <Slides>37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e-ARHsi_predloga</vt:lpstr>
      <vt:lpstr>Zborovanje HAD Slavonski Brod, 25. 10. 2019 e-ARH.si: Javni e-ARHIV POD UPRAVLJANJEM SLOVENSKE JAVNE ARHIVSKE SLUŽBE </vt:lpstr>
      <vt:lpstr>PowerPoint Presentation</vt:lpstr>
      <vt:lpstr>1. del:  Pravna izhodišča razvoja slovenskega e-arhiva</vt:lpstr>
      <vt:lpstr>E-arhiviranje</vt:lpstr>
      <vt:lpstr>Dolgoročno ohranjanje AeG</vt:lpstr>
      <vt:lpstr>Zakonodaja</vt:lpstr>
      <vt:lpstr>Zakonodaja</vt:lpstr>
      <vt:lpstr>2. del:  Študija izvedljivosti in prva strategija vzpostavitve slovenskega e-arhiva</vt:lpstr>
      <vt:lpstr>Izhodišča</vt:lpstr>
      <vt:lpstr>PowerPoint Presentation</vt:lpstr>
      <vt:lpstr>PowerPoint Presentation</vt:lpstr>
      <vt:lpstr>PowerPoint Presentation</vt:lpstr>
      <vt:lpstr>3. del:  Projekt e-ARH.si </vt:lpstr>
      <vt:lpstr>PowerPoint Presentation</vt:lpstr>
      <vt:lpstr>Cilj podprojekta “e-ARH.si: OP RR”</vt:lpstr>
      <vt:lpstr>Realizacija e.ARH.si: OP RR  Programska orodja  (priprava, prevzem, hramba uporaba AeG)</vt:lpstr>
      <vt:lpstr>PowerPoint Presentation</vt:lpstr>
      <vt:lpstr>Realizacija e-ARH.si: OP RR Nacionalni standard za digitalizacijo arhivskega gradiva (kontrolni seznam)</vt:lpstr>
      <vt:lpstr>Realizacija e.ARH.si: OP RR   Spletni portal e-ARH.si javne  arhivske službe </vt:lpstr>
      <vt:lpstr>Programi usposabljanja uporabnikov  in promocija nove storitve  </vt:lpstr>
      <vt:lpstr>4. del  Nova strategija e-ARH.si za obdobje 2016-2020</vt:lpstr>
      <vt:lpstr>Strategija in izvedbeni načrt slovenskega e-arhiva 2016 - 2020</vt:lpstr>
      <vt:lpstr>Strateške prednostne naloge e-ARH.si 2016 - 2020 </vt:lpstr>
      <vt:lpstr>Projekt e-ARH.si: ESS 2016 - 2020</vt:lpstr>
      <vt:lpstr>- PREDSTOJNIK projekta = minister za kulturo - PROJEKTNI SVET (vodja direktor Arhiva RS, člani še dva predstavnika regionalnih arhivov in predstavnik MK) - PROJEKTNA SKUPINA (vodi jo vodja Sektorja za elektronske arhive in računalniško podporo v ARS, člani zaposleni v vseh slovenskih javnih arhivih)</vt:lpstr>
      <vt:lpstr>Kompetenčni centri  </vt:lpstr>
      <vt:lpstr>5. del  Realizacija projekta leto in pol pred njegovim zaključkom </vt:lpstr>
      <vt:lpstr>1. cilj: Skrb za arhivsko e-gradivo pri ustvarjalcih in njegov prevzem v e-ARH.si </vt:lpstr>
      <vt:lpstr>2. cilj: Skrb za dolgoročno ohranjanje elektronskega arhivskega gradiva v e-ARH.si </vt:lpstr>
      <vt:lpstr>3. cilj: Skrb za nadaljnjo uporabo in povečanje dostopnosti  arhivskega gradiva  </vt:lpstr>
      <vt:lpstr>3. cilj: Skrb za nadaljnjo uporabo in povečanje dostopnosti  arhivskega gradiva  </vt:lpstr>
      <vt:lpstr>3. cilj: Skrb za nadaljnjo uporabo in povečanje dostopnosti  arhivskega gradiva  </vt:lpstr>
      <vt:lpstr>4. cilj: Aktivno sodelovanje z drugimi sorodnimi inštitucijami doma in v tujini 5. cilj: Podpora strokovnemu razvoju zaposlenih pri ustvarjalcih arhivskega gradiva in v arhivih.   </vt:lpstr>
      <vt:lpstr>6. cilj: Zagotavljanje kakovosti e-ARH.si v skladu z modelom CAF in promocija  </vt:lpstr>
      <vt:lpstr>6. cilj: Zagotavljanje kakovosti e-ARH.si v skladu z modelom CAF in promocija  </vt:lpstr>
      <vt:lpstr>Razvoj slovenskega e-arhiva e-ARH.si poteka skladno s strategijo in njenim izvedbenim načrtom. Leto in pol pred zaključkom projekta e-ARH.si se slovenski javni arhivi že lahko pohvalimo s prvimi rešitvami, s katerimi posodabljamo postopke arhiviranja iz dosedanje arhivske prakse in jih prestavljamo v digitalni svet. S pridobljenimi rešitvami bomo omogočili dolgoročno ohranjanje tudi digitalnega arhivskega gradiva ter njegovo nadalnjo uporabo s strani vseh zainteresiranih uporabnikov ne glede na njihove zmožnosti.</vt:lpstr>
      <vt:lpstr>Hvala za vašo pozornost!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Diapozitiv 1</dc:title>
  <dc:creator>*</dc:creator>
  <cp:lastModifiedBy>miha</cp:lastModifiedBy>
  <cp:revision>235</cp:revision>
  <dcterms:created xsi:type="dcterms:W3CDTF">2015-05-11T12:57:20Z</dcterms:created>
  <dcterms:modified xsi:type="dcterms:W3CDTF">2019-10-24T17:41:44Z</dcterms:modified>
</cp:coreProperties>
</file>