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320" r:id="rId2"/>
    <p:sldId id="258" r:id="rId3"/>
    <p:sldId id="305" r:id="rId4"/>
    <p:sldId id="321" r:id="rId5"/>
    <p:sldId id="307" r:id="rId6"/>
    <p:sldId id="309" r:id="rId7"/>
    <p:sldId id="313" r:id="rId8"/>
    <p:sldId id="314" r:id="rId9"/>
    <p:sldId id="316" r:id="rId10"/>
    <p:sldId id="274" r:id="rId11"/>
    <p:sldId id="273" r:id="rId12"/>
    <p:sldId id="276" r:id="rId13"/>
    <p:sldId id="279" r:id="rId14"/>
    <p:sldId id="277" r:id="rId15"/>
    <p:sldId id="281" r:id="rId16"/>
    <p:sldId id="291" r:id="rId17"/>
    <p:sldId id="322" r:id="rId18"/>
    <p:sldId id="292" r:id="rId19"/>
    <p:sldId id="323" r:id="rId20"/>
    <p:sldId id="303" r:id="rId21"/>
    <p:sldId id="324" r:id="rId22"/>
  </p:sldIdLst>
  <p:sldSz cx="9144000" cy="5715000" type="screen16x10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B69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660"/>
  </p:normalViewPr>
  <p:slideViewPr>
    <p:cSldViewPr>
      <p:cViewPr varScale="1">
        <p:scale>
          <a:sx n="148" d="100"/>
          <a:sy n="148" d="100"/>
        </p:scale>
        <p:origin x="276" y="6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282E-D53A-4D1A-BBA4-1A02943C1098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BA5E7-CC47-4734-9E3F-14B368D44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674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697260"/>
            <a:ext cx="7772400" cy="2232248"/>
          </a:xfrm>
        </p:spPr>
        <p:txBody>
          <a:bodyPr/>
          <a:lstStyle>
            <a:lvl1pPr algn="ctr">
              <a:defRPr/>
            </a:lvl1pPr>
          </a:lstStyle>
          <a:p>
            <a:r>
              <a:rPr lang="hr-HR" dirty="0"/>
              <a:t>Kliknite da biste uredili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99526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F17E-BB60-4ACA-AA6D-2C265DDABE9F}" type="datetime1">
              <a:rPr lang="sr-Latn-CS" smtClean="0"/>
              <a:t>20.10.2019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E69D-591B-44E3-8FBF-68681B4CF764}" type="datetime1">
              <a:rPr lang="sr-Latn-CS" smtClean="0"/>
              <a:t>20.10.2019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5496" y="0"/>
            <a:ext cx="9073008" cy="744723"/>
          </a:xfrm>
        </p:spPr>
        <p:txBody>
          <a:bodyPr anchor="t"/>
          <a:lstStyle/>
          <a:p>
            <a:r>
              <a:rPr lang="hr-HR" dirty="0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E45B-305F-4D6D-86C0-B0A8DB783EFD}" type="datetime1">
              <a:rPr lang="sr-Latn-CS" smtClean="0"/>
              <a:t>20.10.2019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EC982-C61D-4038-B39B-CE4EF57EB326}" type="datetime1">
              <a:rPr lang="sr-Latn-CS" smtClean="0"/>
              <a:t>20.10.2019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DFA9-FE5F-4CD5-9DCB-5F8FB5B01DF5}" type="datetime1">
              <a:rPr lang="sr-Latn-CS" smtClean="0"/>
              <a:t>20.10.2019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9F4D-0452-4A16-90F9-A46473E41A72}" type="datetime1">
              <a:rPr lang="sr-Latn-CS" smtClean="0"/>
              <a:t>20.10.2019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A930-80AC-44EE-A1BF-B838458DAD4C}" type="datetime1">
              <a:rPr lang="sr-Latn-CS" smtClean="0"/>
              <a:t>20.10.2019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C6F1-45CF-4010-8DA0-2F1294537C85}" type="datetime1">
              <a:rPr lang="sr-Latn-CS" smtClean="0"/>
              <a:t>20.10.2019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F9CF9-1777-47D4-8071-CB44CE2691F0}" type="datetime1">
              <a:rPr lang="sr-Latn-CS" smtClean="0"/>
              <a:t>20.10.2019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B52B-E5D1-4F0F-935B-317D8E909373}" type="datetime1">
              <a:rPr lang="sr-Latn-CS" smtClean="0"/>
              <a:t>20.10.2019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35496" y="24545"/>
            <a:ext cx="9073008" cy="7447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r-HR" dirty="0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35496" y="841276"/>
            <a:ext cx="9073008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dirty="0"/>
              <a:t>Kliknite da biste uredili stilove teksta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0" y="5563558"/>
            <a:ext cx="827584" cy="1514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E1995-1D8E-4C0B-B671-63BF3CAC737C}" type="datetime1">
              <a:rPr lang="sr-Latn-CS" smtClean="0"/>
              <a:t>20.10.2019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755576" y="5563558"/>
            <a:ext cx="7704856" cy="1514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532440" y="5563558"/>
            <a:ext cx="611560" cy="1514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van.Penava@rdd.hr" TargetMode="External"/><Relationship Id="rId2" Type="http://schemas.openxmlformats.org/officeDocument/2006/relationships/hyperlink" Target="mailto:valentinacepanec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hstancic@ffzg.h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Ivan.Penava@rdd.hr" TargetMode="External"/><Relationship Id="rId2" Type="http://schemas.openxmlformats.org/officeDocument/2006/relationships/hyperlink" Target="mailto:valentinacepanec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hstancic@ffzg.h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496" y="0"/>
            <a:ext cx="8928992" cy="2137420"/>
          </a:xfrm>
        </p:spPr>
        <p:txBody>
          <a:bodyPr/>
          <a:lstStyle/>
          <a:p>
            <a:r>
              <a:rPr lang="hr-HR" sz="4800" dirty="0"/>
              <a:t>Planiranje i izgradnja </a:t>
            </a:r>
            <a:br>
              <a:rPr lang="hr-HR" sz="4800" dirty="0"/>
            </a:br>
            <a:r>
              <a:rPr lang="hr-HR" sz="4800" dirty="0"/>
              <a:t>nacionalnog digitalnog arhiva</a:t>
            </a:r>
            <a:endParaRPr lang="hr-H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2209428"/>
            <a:ext cx="7344816" cy="345638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2000" b="1" dirty="0">
                <a:solidFill>
                  <a:schemeClr val="tx1"/>
                </a:solidFill>
              </a:rPr>
              <a:t>Valentina </a:t>
            </a:r>
            <a:r>
              <a:rPr lang="hr-HR" sz="2000" b="1" dirty="0" err="1">
                <a:solidFill>
                  <a:schemeClr val="tx1"/>
                </a:solidFill>
              </a:rPr>
              <a:t>Cepanec</a:t>
            </a:r>
            <a:r>
              <a:rPr lang="hr-HR" sz="2000" dirty="0">
                <a:solidFill>
                  <a:schemeClr val="tx1"/>
                </a:solidFill>
              </a:rPr>
              <a:t>, </a:t>
            </a:r>
            <a:r>
              <a:rPr lang="hr-HR" sz="2000" dirty="0" err="1">
                <a:solidFill>
                  <a:schemeClr val="tx1"/>
                </a:solidFill>
              </a:rPr>
              <a:t>mag</a:t>
            </a:r>
            <a:r>
              <a:rPr lang="hr-HR" sz="2000" dirty="0">
                <a:solidFill>
                  <a:schemeClr val="tx1"/>
                </a:solidFill>
              </a:rPr>
              <a:t>. inf. </a:t>
            </a:r>
            <a:r>
              <a:rPr lang="hr-HR" sz="2000" dirty="0" err="1">
                <a:solidFill>
                  <a:schemeClr val="tx1"/>
                </a:solidFill>
              </a:rPr>
              <a:t>et</a:t>
            </a:r>
            <a:r>
              <a:rPr lang="hr-HR" sz="2000" dirty="0">
                <a:solidFill>
                  <a:schemeClr val="tx1"/>
                </a:solidFill>
              </a:rPr>
              <a:t> </a:t>
            </a:r>
            <a:r>
              <a:rPr lang="hr-HR" sz="2000" dirty="0" err="1">
                <a:solidFill>
                  <a:schemeClr val="tx1"/>
                </a:solidFill>
              </a:rPr>
              <a:t>educ</a:t>
            </a:r>
            <a:r>
              <a:rPr lang="hr-HR" sz="2000" dirty="0">
                <a:solidFill>
                  <a:schemeClr val="tx1"/>
                </a:solidFill>
              </a:rPr>
              <a:t>. </a:t>
            </a:r>
            <a:r>
              <a:rPr lang="hr-HR" sz="2000" dirty="0" err="1">
                <a:solidFill>
                  <a:schemeClr val="tx1"/>
                </a:solidFill>
              </a:rPr>
              <a:t>philol</a:t>
            </a:r>
            <a:r>
              <a:rPr lang="hr-HR" sz="2000" dirty="0">
                <a:solidFill>
                  <a:schemeClr val="tx1"/>
                </a:solidFill>
              </a:rPr>
              <a:t>. </a:t>
            </a:r>
            <a:r>
              <a:rPr lang="hr-HR" sz="2000" dirty="0" err="1">
                <a:solidFill>
                  <a:schemeClr val="tx1"/>
                </a:solidFill>
              </a:rPr>
              <a:t>angl</a:t>
            </a:r>
            <a:r>
              <a:rPr lang="hr-HR" sz="2000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1600" dirty="0">
                <a:solidFill>
                  <a:schemeClr val="tx1"/>
                </a:solidFill>
                <a:hlinkClick r:id="rId2"/>
              </a:rPr>
              <a:t>valentinacepanec@gmail.com</a:t>
            </a:r>
            <a:endParaRPr lang="hr-HR" sz="16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hr-HR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2000" b="1" dirty="0">
                <a:solidFill>
                  <a:schemeClr val="tx1"/>
                </a:solidFill>
              </a:rPr>
              <a:t>Ivan Penava</a:t>
            </a:r>
            <a:r>
              <a:rPr lang="hr-HR" sz="2000" dirty="0">
                <a:solidFill>
                  <a:schemeClr val="tx1"/>
                </a:solidFill>
              </a:rPr>
              <a:t>, prof.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1600" dirty="0">
                <a:solidFill>
                  <a:schemeClr val="tx1"/>
                </a:solidFill>
              </a:rPr>
              <a:t>Središnji državni ured za razvoj digitalnog društva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1600" dirty="0">
                <a:solidFill>
                  <a:schemeClr val="tx1"/>
                </a:solidFill>
                <a:hlinkClick r:id="rId3"/>
              </a:rPr>
              <a:t>Ivan.Penava@rdd.hr</a:t>
            </a:r>
            <a:r>
              <a:rPr lang="hr-HR" sz="1600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endParaRPr lang="hr-HR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2000" dirty="0">
                <a:solidFill>
                  <a:schemeClr val="tx1"/>
                </a:solidFill>
              </a:rPr>
              <a:t>prof. dr. sc. </a:t>
            </a:r>
            <a:r>
              <a:rPr lang="hr-HR" sz="2000" b="1" dirty="0">
                <a:solidFill>
                  <a:schemeClr val="tx1"/>
                </a:solidFill>
              </a:rPr>
              <a:t>Hrvoje Stančić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1600" dirty="0">
                <a:solidFill>
                  <a:schemeClr val="tx1"/>
                </a:solidFill>
              </a:rPr>
              <a:t>Odsjek za informacijske i komunikacijske znanosti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1600" dirty="0">
                <a:solidFill>
                  <a:schemeClr val="tx1"/>
                </a:solidFill>
              </a:rPr>
              <a:t>Filozofski fakultet Sveučilišta u Zagrebu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1"/>
                </a:solidFill>
                <a:hlinkClick r:id="rId4"/>
              </a:rPr>
              <a:t>hstancic@ffzg.hr</a:t>
            </a:r>
            <a:r>
              <a:rPr lang="hr-HR" sz="1600" dirty="0">
                <a:solidFill>
                  <a:schemeClr val="tx1"/>
                </a:solidFill>
              </a:rPr>
              <a:t> 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022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10</a:t>
            </a:fld>
            <a:endParaRPr lang="hr-HR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1779717"/>
              </p:ext>
            </p:extLst>
          </p:nvPr>
        </p:nvGraphicFramePr>
        <p:xfrm>
          <a:off x="395536" y="2713484"/>
          <a:ext cx="8244916" cy="1453239"/>
        </p:xfrm>
        <a:graphic>
          <a:graphicData uri="http://schemas.openxmlformats.org/drawingml/2006/table">
            <a:tbl>
              <a:tblPr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6462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26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497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 Da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8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591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 Djelomično (u okviru drugih dokumenata) 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15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497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 Ne 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16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35496" y="0"/>
            <a:ext cx="9073008" cy="17773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dirty="0"/>
              <a:t>Postoji li usvojena strategija ili politika upravljanja informacijskim i dokumentacijskim resursima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403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11</a:t>
            </a:fld>
            <a:endParaRPr lang="hr-HR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8978205"/>
              </p:ext>
            </p:extLst>
          </p:nvPr>
        </p:nvGraphicFramePr>
        <p:xfrm>
          <a:off x="2267744" y="2209428"/>
          <a:ext cx="4392489" cy="1296144"/>
        </p:xfrm>
        <a:graphic>
          <a:graphicData uri="http://schemas.openxmlformats.org/drawingml/2006/table">
            <a:tbl>
              <a:tblPr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32175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4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 Da</a:t>
                      </a:r>
                      <a:endParaRPr lang="en-GB" sz="2800" b="1" i="0" u="none" strike="noStrike" dirty="0">
                        <a:solidFill>
                          <a:srgbClr val="35363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12</a:t>
                      </a:r>
                      <a:endParaRPr lang="en-GB" sz="2800" b="1" i="0" u="none" strike="noStrike" dirty="0">
                        <a:solidFill>
                          <a:srgbClr val="35363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 Ne </a:t>
                      </a:r>
                      <a:endParaRPr lang="en-GB" sz="2800" b="1" i="0" u="none" strike="noStrike" dirty="0">
                        <a:solidFill>
                          <a:srgbClr val="35363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27</a:t>
                      </a:r>
                      <a:endParaRPr lang="en-GB" sz="2800" b="1" i="0" u="none" strike="noStrike" dirty="0">
                        <a:solidFill>
                          <a:srgbClr val="35363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35496" y="0"/>
            <a:ext cx="9073008" cy="17773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dirty="0"/>
              <a:t>Postoji li imenovana odgovorna osoba za upravljanje dokumentacijom u digitalnom obliku u instituciji?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6EA85D-5186-4925-881D-14BF7E0E12CE}"/>
              </a:ext>
            </a:extLst>
          </p:cNvPr>
          <p:cNvSpPr txBox="1">
            <a:spLocks/>
          </p:cNvSpPr>
          <p:nvPr/>
        </p:nvSpPr>
        <p:spPr>
          <a:xfrm>
            <a:off x="35496" y="4081636"/>
            <a:ext cx="9073008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hr-HR" dirty="0"/>
              <a:t>Na razini RH (n=6.000 institucija) </a:t>
            </a:r>
            <a:r>
              <a:rPr lang="hr-HR" dirty="0">
                <a:sym typeface="Symbol" panose="05050102010706020507" pitchFamily="18" charset="2"/>
              </a:rPr>
              <a:t> </a:t>
            </a:r>
            <a:r>
              <a:rPr lang="hr-HR" dirty="0"/>
              <a:t>više od 1.000 institucija nema imenovanu osobu</a:t>
            </a:r>
          </a:p>
        </p:txBody>
      </p:sp>
    </p:spTree>
    <p:extLst>
      <p:ext uri="{BB962C8B-B14F-4D97-AF65-F5344CB8AC3E}">
        <p14:creationId xmlns:p14="http://schemas.microsoft.com/office/powerpoint/2010/main" val="417276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12</a:t>
            </a:fld>
            <a:endParaRPr lang="hr-HR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5496" y="0"/>
            <a:ext cx="9073008" cy="6252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dirty="0"/>
              <a:t>Informacijski sustavi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496" y="841276"/>
            <a:ext cx="8784976" cy="2664296"/>
          </a:xfrm>
        </p:spPr>
        <p:txBody>
          <a:bodyPr/>
          <a:lstStyle/>
          <a:p>
            <a:r>
              <a:rPr lang="hr-HR" dirty="0"/>
              <a:t>ukupno 168 IS u primjeni (121 različita)</a:t>
            </a:r>
            <a:endParaRPr lang="en-US" dirty="0"/>
          </a:p>
          <a:p>
            <a:endParaRPr lang="hr-HR" dirty="0"/>
          </a:p>
        </p:txBody>
      </p:sp>
      <p:graphicFrame>
        <p:nvGraphicFramePr>
          <p:cNvPr id="9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3557111"/>
              </p:ext>
            </p:extLst>
          </p:nvPr>
        </p:nvGraphicFramePr>
        <p:xfrm>
          <a:off x="1187624" y="1777380"/>
          <a:ext cx="6480720" cy="1872208"/>
        </p:xfrm>
        <a:graphic>
          <a:graphicData uri="http://schemas.openxmlformats.org/drawingml/2006/table">
            <a:tbl>
              <a:tblPr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4248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930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 Godina implementacije</a:t>
                      </a:r>
                      <a:endParaRPr lang="hr-H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1990.-2018.</a:t>
                      </a:r>
                      <a:endParaRPr lang="hr-H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1278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 Godina</a:t>
                      </a:r>
                      <a:r>
                        <a:rPr lang="hr-HR" sz="2800" b="1" u="none" strike="noStrike" baseline="0" dirty="0">
                          <a:effectLst/>
                        </a:rPr>
                        <a:t> z</a:t>
                      </a:r>
                      <a:r>
                        <a:rPr lang="hr-HR" sz="2800" b="1" u="none" strike="noStrike" dirty="0">
                          <a:effectLst/>
                        </a:rPr>
                        <a:t>adnjeg </a:t>
                      </a:r>
                    </a:p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 ažuriranja/nadogradnje</a:t>
                      </a:r>
                      <a:endParaRPr lang="hr-H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2010.-2018.</a:t>
                      </a:r>
                      <a:endParaRPr lang="hr-H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6C6734-58F5-4DC2-AD00-4FA7CD504114}"/>
              </a:ext>
            </a:extLst>
          </p:cNvPr>
          <p:cNvSpPr txBox="1">
            <a:spLocks/>
          </p:cNvSpPr>
          <p:nvPr/>
        </p:nvSpPr>
        <p:spPr>
          <a:xfrm>
            <a:off x="35496" y="4081636"/>
            <a:ext cx="9073008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hr-HR" dirty="0"/>
              <a:t>Raznovrsnost</a:t>
            </a:r>
          </a:p>
          <a:p>
            <a:pPr>
              <a:spcBef>
                <a:spcPts val="600"/>
              </a:spcBef>
            </a:pPr>
            <a:r>
              <a:rPr lang="hr-HR" dirty="0"/>
              <a:t>Zastarjelost</a:t>
            </a:r>
          </a:p>
        </p:txBody>
      </p:sp>
    </p:spTree>
    <p:extLst>
      <p:ext uri="{BB962C8B-B14F-4D97-AF65-F5344CB8AC3E}">
        <p14:creationId xmlns:p14="http://schemas.microsoft.com/office/powerpoint/2010/main" val="1641359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0"/>
            <a:ext cx="9073008" cy="744723"/>
          </a:xfrm>
        </p:spPr>
        <p:txBody>
          <a:bodyPr/>
          <a:lstStyle/>
          <a:p>
            <a:r>
              <a:rPr lang="hr-HR" dirty="0"/>
              <a:t>Smještenost informacijskih sustava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13</a:t>
            </a:fld>
            <a:endParaRPr lang="hr-HR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0012235"/>
              </p:ext>
            </p:extLst>
          </p:nvPr>
        </p:nvGraphicFramePr>
        <p:xfrm>
          <a:off x="683568" y="1057300"/>
          <a:ext cx="7776864" cy="3024336"/>
        </p:xfrm>
        <a:graphic>
          <a:graphicData uri="http://schemas.openxmlformats.org/drawingml/2006/table">
            <a:tbl>
              <a:tblPr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6725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038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Kod vanjskog pružatelja usluga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17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tabLst/>
                      </a:pPr>
                      <a:r>
                        <a:rPr lang="en-GB" sz="2800" b="1" u="none" strike="noStrike" dirty="0">
                          <a:effectLst/>
                        </a:rPr>
                        <a:t>14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5186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Na infrastrukturi drugog javnog tijela/dijeljenoj infrastrukturi javnih tijela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17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u="none" strike="noStrike" dirty="0">
                          <a:effectLst/>
                        </a:rPr>
                        <a:t>11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Na vlastitoj infrastrukturi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17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u="none" strike="noStrike" dirty="0">
                          <a:effectLst/>
                        </a:rPr>
                        <a:t>128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3EFEAD0-78AA-4FD6-802D-957A6CF4791C}"/>
              </a:ext>
            </a:extLst>
          </p:cNvPr>
          <p:cNvSpPr txBox="1">
            <a:spLocks/>
          </p:cNvSpPr>
          <p:nvPr/>
        </p:nvSpPr>
        <p:spPr>
          <a:xfrm>
            <a:off x="35496" y="4585692"/>
            <a:ext cx="9073008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hr-HR" dirty="0"/>
              <a:t>Troškovi održavanja vlastite infrastrukture</a:t>
            </a:r>
          </a:p>
        </p:txBody>
      </p:sp>
    </p:spTree>
    <p:extLst>
      <p:ext uri="{BB962C8B-B14F-4D97-AF65-F5344CB8AC3E}">
        <p14:creationId xmlns:p14="http://schemas.microsoft.com/office/powerpoint/2010/main" val="3423623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14</a:t>
            </a:fld>
            <a:endParaRPr lang="hr-HR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0786544"/>
              </p:ext>
            </p:extLst>
          </p:nvPr>
        </p:nvGraphicFramePr>
        <p:xfrm>
          <a:off x="2519772" y="3145532"/>
          <a:ext cx="4104456" cy="1208109"/>
        </p:xfrm>
        <a:graphic>
          <a:graphicData uri="http://schemas.openxmlformats.org/drawingml/2006/table">
            <a:tbl>
              <a:tblPr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799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Da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6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11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Ne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33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5496" y="0"/>
            <a:ext cx="9073008" cy="2281436"/>
          </a:xfrm>
        </p:spPr>
        <p:txBody>
          <a:bodyPr/>
          <a:lstStyle/>
          <a:p>
            <a:r>
              <a:rPr lang="hr-HR" dirty="0"/>
              <a:t>Primjenjuju li se pravila ili alati kojima se poruke e-pošte koje čine dio službene ili poslovne korespondencije odvajaju od poruka koje to nisu?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7529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15</a:t>
            </a:fld>
            <a:endParaRPr lang="hr-HR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5496" y="0"/>
            <a:ext cx="9073008" cy="625252"/>
          </a:xfrm>
        </p:spPr>
        <p:txBody>
          <a:bodyPr/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hr-HR" sz="3200" dirty="0">
                <a:solidFill>
                  <a:prstClr val="black"/>
                </a:solidFill>
              </a:rPr>
              <a:t>Arhiviranje i čuvanje poruke e-pošte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9FE967-88A1-4AA0-901D-8B63F7FBD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93" y="716759"/>
            <a:ext cx="8931414" cy="47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884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16</a:t>
            </a:fld>
            <a:endParaRPr lang="hr-HR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8082568"/>
              </p:ext>
            </p:extLst>
          </p:nvPr>
        </p:nvGraphicFramePr>
        <p:xfrm>
          <a:off x="467544" y="1344930"/>
          <a:ext cx="7920881" cy="2958295"/>
        </p:xfrm>
        <a:graphic>
          <a:graphicData uri="http://schemas.openxmlformats.org/drawingml/2006/table">
            <a:tbl>
              <a:tblPr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7059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1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64731">
                <a:tc>
                  <a:txBody>
                    <a:bodyPr/>
                    <a:lstStyle/>
                    <a:p>
                      <a:pPr algn="l" fontAlgn="ctr"/>
                      <a:r>
                        <a:rPr lang="hr-HR" sz="2400" b="1" u="none" strike="noStrike" dirty="0">
                          <a:effectLst/>
                        </a:rPr>
                        <a:t> Odmah pri zaprimanju dokumenta, odnosno njegovu </a:t>
                      </a:r>
                    </a:p>
                    <a:p>
                      <a:pPr algn="l" fontAlgn="ctr"/>
                      <a:r>
                        <a:rPr lang="hr-HR" sz="2400" b="1" u="none" strike="noStrike" dirty="0">
                          <a:effectLst/>
                        </a:rPr>
                        <a:t> evidentiranju u sustavu, u okviru standardne </a:t>
                      </a:r>
                    </a:p>
                    <a:p>
                      <a:pPr algn="l" fontAlgn="ctr"/>
                      <a:r>
                        <a:rPr lang="hr-HR" sz="2400" b="1" u="none" strike="noStrike" dirty="0">
                          <a:effectLst/>
                        </a:rPr>
                        <a:t> procedure u uredskom poslovanju.</a:t>
                      </a:r>
                      <a:endParaRPr lang="hr-H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400" b="1" u="none" strike="noStrike" dirty="0">
                          <a:effectLst/>
                        </a:rPr>
                        <a:t>28</a:t>
                      </a:r>
                      <a:endParaRPr lang="hr-H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6782">
                <a:tc>
                  <a:txBody>
                    <a:bodyPr/>
                    <a:lstStyle/>
                    <a:p>
                      <a:pPr algn="l" fontAlgn="ctr"/>
                      <a:r>
                        <a:rPr lang="hr-HR" sz="2400" b="1" u="none" strike="noStrike" dirty="0">
                          <a:effectLst/>
                        </a:rPr>
                        <a:t> Odmah ili kratko nakon obrade predmeta/spisa, u </a:t>
                      </a:r>
                    </a:p>
                    <a:p>
                      <a:pPr algn="l" fontAlgn="ctr"/>
                      <a:r>
                        <a:rPr lang="hr-HR" sz="2400" b="1" u="none" strike="noStrike" dirty="0">
                          <a:effectLst/>
                        </a:rPr>
                        <a:t> okviru standardne procedure u uredskom poslovanju.</a:t>
                      </a:r>
                      <a:endParaRPr lang="hr-H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400" b="1" u="none" strike="noStrike" dirty="0">
                          <a:effectLst/>
                        </a:rPr>
                        <a:t>14</a:t>
                      </a:r>
                      <a:endParaRPr lang="hr-H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6782">
                <a:tc>
                  <a:txBody>
                    <a:bodyPr/>
                    <a:lstStyle/>
                    <a:p>
                      <a:pPr algn="l" fontAlgn="ctr"/>
                      <a:r>
                        <a:rPr lang="hr-HR" sz="2400" b="1" u="none" strike="noStrike" dirty="0">
                          <a:effectLst/>
                        </a:rPr>
                        <a:t> Naknadno, u okviru zasebne aktivnosti retrospektivne </a:t>
                      </a:r>
                    </a:p>
                    <a:p>
                      <a:pPr algn="l" fontAlgn="ctr"/>
                      <a:r>
                        <a:rPr lang="hr-HR" sz="2400" b="1" u="none" strike="noStrike" dirty="0">
                          <a:effectLst/>
                        </a:rPr>
                        <a:t> digitalizacije.</a:t>
                      </a:r>
                      <a:endParaRPr lang="hr-H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400" b="1" u="none" strike="noStrike" dirty="0">
                          <a:effectLst/>
                        </a:rPr>
                        <a:t>14</a:t>
                      </a:r>
                      <a:endParaRPr lang="hr-H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35496" y="0"/>
            <a:ext cx="9073008" cy="744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13" y="121196"/>
            <a:ext cx="9073008" cy="744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dirty="0"/>
              <a:t>Digitalizacija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9286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17</a:t>
            </a:fld>
            <a:endParaRPr lang="hr-HR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4917181"/>
              </p:ext>
            </p:extLst>
          </p:nvPr>
        </p:nvGraphicFramePr>
        <p:xfrm>
          <a:off x="1962470" y="1534525"/>
          <a:ext cx="5219060" cy="1878504"/>
        </p:xfrm>
        <a:graphic>
          <a:graphicData uri="http://schemas.openxmlformats.org/drawingml/2006/table">
            <a:tbl>
              <a:tblPr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4040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8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6168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 Da</a:t>
                      </a:r>
                      <a:endParaRPr lang="hr-H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14</a:t>
                      </a:r>
                      <a:endParaRPr lang="hr-H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6168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 Ne</a:t>
                      </a:r>
                      <a:endParaRPr lang="hr-H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24</a:t>
                      </a:r>
                      <a:endParaRPr lang="hr-H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6168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 Ostalo: nije nam poznato</a:t>
                      </a:r>
                      <a:endParaRPr lang="hr-H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1</a:t>
                      </a:r>
                      <a:endParaRPr lang="hr-H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35496" y="0"/>
            <a:ext cx="9073008" cy="744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13" y="121196"/>
            <a:ext cx="9073008" cy="744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dirty="0"/>
              <a:t>Postoje li utvrđena pravila za digitalizaciju?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A78CE00-9DEF-4DF6-B2A7-455EBAFBE686}"/>
              </a:ext>
            </a:extLst>
          </p:cNvPr>
          <p:cNvSpPr txBox="1">
            <a:spLocks/>
          </p:cNvSpPr>
          <p:nvPr/>
        </p:nvSpPr>
        <p:spPr>
          <a:xfrm>
            <a:off x="35496" y="4081636"/>
            <a:ext cx="9073008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5113" indent="-26511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hr-HR" dirty="0"/>
              <a:t>Raznorodnost postupaka</a:t>
            </a:r>
          </a:p>
          <a:p>
            <a:pPr>
              <a:spcBef>
                <a:spcPts val="600"/>
              </a:spcBef>
            </a:pPr>
            <a:r>
              <a:rPr lang="hr-HR" dirty="0"/>
              <a:t>Nestandardizirana kvaliteta</a:t>
            </a:r>
          </a:p>
        </p:txBody>
      </p:sp>
    </p:spTree>
    <p:extLst>
      <p:ext uri="{BB962C8B-B14F-4D97-AF65-F5344CB8AC3E}">
        <p14:creationId xmlns:p14="http://schemas.microsoft.com/office/powerpoint/2010/main" val="1941491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8526940"/>
              </p:ext>
            </p:extLst>
          </p:nvPr>
        </p:nvGraphicFramePr>
        <p:xfrm>
          <a:off x="2579848" y="3001516"/>
          <a:ext cx="3984304" cy="15615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90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3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530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 Da</a:t>
                      </a:r>
                      <a:endParaRPr lang="en-GB" sz="2800" b="1" i="0" u="none" strike="noStrike" dirty="0">
                        <a:solidFill>
                          <a:srgbClr val="35363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33</a:t>
                      </a:r>
                      <a:endParaRPr lang="en-GB" sz="2800" b="1" i="0" u="none" strike="noStrike" dirty="0">
                        <a:solidFill>
                          <a:srgbClr val="35363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530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 Ne</a:t>
                      </a:r>
                      <a:endParaRPr lang="en-GB" sz="2800" b="1" i="0" u="none" strike="noStrike" dirty="0">
                        <a:solidFill>
                          <a:srgbClr val="35363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5</a:t>
                      </a:r>
                      <a:endParaRPr lang="en-GB" sz="2800" b="1" i="0" u="none" strike="noStrike" dirty="0">
                        <a:solidFill>
                          <a:srgbClr val="35363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530">
                <a:tc>
                  <a:txBody>
                    <a:bodyPr/>
                    <a:lstStyle/>
                    <a:p>
                      <a:pPr algn="l" fontAlgn="ctr"/>
                      <a:r>
                        <a:rPr lang="hr-HR" sz="2800" b="1" u="none" strike="noStrike" dirty="0">
                          <a:effectLst/>
                        </a:rPr>
                        <a:t> Nije mi poznato</a:t>
                      </a:r>
                      <a:endParaRPr lang="en-GB" sz="2800" b="1" i="0" u="none" strike="noStrike" dirty="0">
                        <a:solidFill>
                          <a:srgbClr val="35363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800" b="1" u="none" strike="noStrike" dirty="0">
                          <a:effectLst/>
                        </a:rPr>
                        <a:t>1</a:t>
                      </a:r>
                      <a:endParaRPr lang="en-GB" sz="2800" b="1" i="0" u="none" strike="noStrike" dirty="0">
                        <a:solidFill>
                          <a:srgbClr val="35363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18</a:t>
            </a:fld>
            <a:endParaRPr lang="hr-H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0992" y="49188"/>
            <a:ext cx="9073008" cy="24482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dirty="0"/>
              <a:t>Smatrate li da Vaša institucija ima dokumentaciju na papiru koja bi se nakon digitalizacije mogla izlučiti i uništiti bez značajnog pravnog ili poslovnog rizika?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6247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19</a:t>
            </a:fld>
            <a:endParaRPr lang="hr-H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0992" y="49188"/>
            <a:ext cx="9073008" cy="1224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dirty="0"/>
              <a:t>Ukupna količina </a:t>
            </a:r>
            <a:r>
              <a:rPr lang="hr-HR" u="sng" dirty="0"/>
              <a:t>izvorno digitalne </a:t>
            </a:r>
            <a:r>
              <a:rPr lang="hr-HR" dirty="0"/>
              <a:t>dokumentacije u 39 institucije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4C2B3-E99B-42B0-838E-B7915C31B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1345332"/>
            <a:ext cx="9073008" cy="4320480"/>
          </a:xfrm>
        </p:spPr>
        <p:txBody>
          <a:bodyPr>
            <a:normAutofit/>
          </a:bodyPr>
          <a:lstStyle/>
          <a:p>
            <a:r>
              <a:rPr lang="hr-HR" sz="3200" b="1" dirty="0"/>
              <a:t>292 TB</a:t>
            </a:r>
          </a:p>
          <a:p>
            <a:r>
              <a:rPr lang="hr-HR" sz="3200" dirty="0"/>
              <a:t>Malo matematike</a:t>
            </a:r>
          </a:p>
          <a:p>
            <a:pPr lvl="1"/>
            <a:r>
              <a:rPr lang="hr-HR" sz="2800" dirty="0"/>
              <a:t>kad bi to bile isključivo tekstualne datoteke</a:t>
            </a:r>
          </a:p>
          <a:p>
            <a:pPr lvl="1"/>
            <a:r>
              <a:rPr lang="hr-HR" sz="2800" dirty="0"/>
              <a:t>u prosjeku 1 dokument = 50 stranica = 1 PDF = 1 </a:t>
            </a:r>
            <a:r>
              <a:rPr lang="hr-HR" sz="2800" dirty="0" err="1"/>
              <a:t>Mb</a:t>
            </a:r>
            <a:endParaRPr lang="hr-HR" sz="2800" dirty="0"/>
          </a:p>
          <a:p>
            <a:pPr lvl="1"/>
            <a:r>
              <a:rPr lang="hr-HR" sz="2800" dirty="0"/>
              <a:t>1 arhivska kutija = 2.500 stranica</a:t>
            </a:r>
          </a:p>
          <a:p>
            <a:pPr lvl="1"/>
            <a:r>
              <a:rPr lang="hr-HR" sz="2800" dirty="0"/>
              <a:t>2 arhivske kutije = 1 m police</a:t>
            </a:r>
          </a:p>
          <a:p>
            <a:pPr marL="0" indent="0" algn="ctr">
              <a:buNone/>
            </a:pPr>
            <a:r>
              <a:rPr lang="hr-HR" sz="3200" dirty="0">
                <a:sym typeface="Symbol" panose="05050102010706020507" pitchFamily="18" charset="2"/>
              </a:rPr>
              <a:t> </a:t>
            </a:r>
            <a:r>
              <a:rPr lang="hr-HR" sz="2800" dirty="0"/>
              <a:t>292 TB = </a:t>
            </a:r>
            <a:r>
              <a:rPr lang="hr-HR" sz="2800" b="1" dirty="0"/>
              <a:t>2.920 km gradiva</a:t>
            </a:r>
          </a:p>
        </p:txBody>
      </p:sp>
      <p:pic>
        <p:nvPicPr>
          <p:cNvPr id="2052" name="Picture 4" descr="Related image">
            <a:extLst>
              <a:ext uri="{FF2B5EF4-FFF2-40B4-BE49-F238E27FC236}">
                <a16:creationId xmlns:a16="http://schemas.microsoft.com/office/drawing/2014/main" id="{21FA9BED-E20A-4F32-83AD-414B38902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791" y="3550095"/>
            <a:ext cx="1857764" cy="216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33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dirty="0"/>
              <a:t>Sadržaj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+mj-lt"/>
              <a:buAutoNum type="arabicPeriod"/>
              <a:tabLst>
                <a:tab pos="719138" algn="l"/>
              </a:tabLst>
            </a:pPr>
            <a:r>
              <a:rPr lang="hr-HR" sz="3200" dirty="0"/>
              <a:t>Europski kontekst</a:t>
            </a:r>
          </a:p>
          <a:p>
            <a:pPr marL="571500" indent="-571500">
              <a:buFont typeface="+mj-lt"/>
              <a:buAutoNum type="arabicPeriod"/>
              <a:tabLst>
                <a:tab pos="719138" algn="l"/>
              </a:tabLst>
            </a:pPr>
            <a:r>
              <a:rPr lang="hr-HR" sz="3200" dirty="0"/>
              <a:t>Razvoj digitalnog (</a:t>
            </a:r>
            <a:r>
              <a:rPr lang="hr-HR" sz="3200" dirty="0" err="1"/>
              <a:t>eArhiva</a:t>
            </a:r>
            <a:r>
              <a:rPr lang="hr-HR" sz="3200" dirty="0"/>
              <a:t>) u Republici Hrvatskoj</a:t>
            </a:r>
          </a:p>
          <a:p>
            <a:pPr marL="571500" indent="-571500">
              <a:buFont typeface="+mj-lt"/>
              <a:buAutoNum type="arabicPeriod"/>
              <a:tabLst>
                <a:tab pos="719138" algn="l"/>
              </a:tabLst>
            </a:pPr>
            <a:r>
              <a:rPr lang="hr-HR" sz="3200" dirty="0"/>
              <a:t>Dugoročno očuvanje</a:t>
            </a:r>
          </a:p>
          <a:p>
            <a:pPr marL="571500" indent="-571500">
              <a:buFont typeface="+mj-lt"/>
              <a:buAutoNum type="arabicPeriod"/>
              <a:tabLst>
                <a:tab pos="719138" algn="l"/>
              </a:tabLst>
            </a:pPr>
            <a:r>
              <a:rPr lang="hr-HR" sz="3200" dirty="0"/>
              <a:t>Upitnik o dokumentaciji i informacijama </a:t>
            </a:r>
            <a:br>
              <a:rPr lang="hr-HR" sz="3200" dirty="0"/>
            </a:br>
            <a:r>
              <a:rPr lang="hr-HR" sz="3200" dirty="0"/>
              <a:t>u digitalnom obliku</a:t>
            </a:r>
          </a:p>
          <a:p>
            <a:pPr marL="571500" indent="-571500">
              <a:buFont typeface="+mj-lt"/>
              <a:buAutoNum type="arabicPeriod"/>
              <a:tabLst>
                <a:tab pos="719138" algn="l"/>
              </a:tabLst>
            </a:pPr>
            <a:r>
              <a:rPr lang="hr-HR" sz="3200" dirty="0"/>
              <a:t>Zaključak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2</a:t>
            </a:fld>
            <a:endParaRPr lang="hr-HR"/>
          </a:p>
        </p:txBody>
      </p:sp>
      <p:pic>
        <p:nvPicPr>
          <p:cNvPr id="3074" name="Picture 2" descr="Young Family">
            <a:extLst>
              <a:ext uri="{FF2B5EF4-FFF2-40B4-BE49-F238E27FC236}">
                <a16:creationId xmlns:a16="http://schemas.microsoft.com/office/drawing/2014/main" id="{52498E92-C542-4D96-8F97-EDFD15413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125738"/>
            <a:ext cx="2058931" cy="258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174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5. Zaključak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r-HR" dirty="0"/>
              <a:t>Zatražiti imenovanja osoba odgovornih za digitalne podatke koja će se brinuti za e-imovinu institucije</a:t>
            </a:r>
          </a:p>
          <a:p>
            <a:r>
              <a:rPr lang="hr-HR" dirty="0"/>
              <a:t>Standardizirati proces digitalizacije u institucijama (podzakonski akti)</a:t>
            </a:r>
          </a:p>
          <a:p>
            <a:r>
              <a:rPr lang="hr-HR" dirty="0"/>
              <a:t>Smanjiti rizike kadrovskih nedostataka, jer će oni postati rizici za Centar dijeljenih usluga (CDU)</a:t>
            </a:r>
          </a:p>
          <a:p>
            <a:r>
              <a:rPr lang="hr-HR" dirty="0"/>
              <a:t>Iskoristiti mogućnosti financiranja za organizaciju i provođenje edukacije</a:t>
            </a:r>
          </a:p>
          <a:p>
            <a:r>
              <a:rPr lang="hr-HR" dirty="0"/>
              <a:t>U nacionalnom digitalnom arhivu razviti funkcionalnosti primjerene digitalnoj okolini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9768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06488"/>
            <a:ext cx="9144000" cy="985292"/>
          </a:xfrm>
        </p:spPr>
        <p:txBody>
          <a:bodyPr/>
          <a:lstStyle/>
          <a:p>
            <a:r>
              <a:rPr lang="hr-HR" sz="3200" dirty="0"/>
              <a:t>Planiranje i izgradnja nacionalnog digitalnog arhiva</a:t>
            </a:r>
            <a:endParaRPr lang="hr-HR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2209428"/>
            <a:ext cx="7344816" cy="345638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2000" b="1" dirty="0">
                <a:solidFill>
                  <a:schemeClr val="tx1"/>
                </a:solidFill>
              </a:rPr>
              <a:t>Valentina </a:t>
            </a:r>
            <a:r>
              <a:rPr lang="hr-HR" sz="2000" b="1" dirty="0" err="1">
                <a:solidFill>
                  <a:schemeClr val="tx1"/>
                </a:solidFill>
              </a:rPr>
              <a:t>Cepanec</a:t>
            </a:r>
            <a:r>
              <a:rPr lang="hr-HR" sz="2000" dirty="0">
                <a:solidFill>
                  <a:schemeClr val="tx1"/>
                </a:solidFill>
              </a:rPr>
              <a:t>, </a:t>
            </a:r>
            <a:r>
              <a:rPr lang="hr-HR" sz="2000" dirty="0" err="1">
                <a:solidFill>
                  <a:schemeClr val="tx1"/>
                </a:solidFill>
              </a:rPr>
              <a:t>mag</a:t>
            </a:r>
            <a:r>
              <a:rPr lang="hr-HR" sz="2000" dirty="0">
                <a:solidFill>
                  <a:schemeClr val="tx1"/>
                </a:solidFill>
              </a:rPr>
              <a:t>. inf. </a:t>
            </a:r>
            <a:r>
              <a:rPr lang="hr-HR" sz="2000" dirty="0" err="1">
                <a:solidFill>
                  <a:schemeClr val="tx1"/>
                </a:solidFill>
              </a:rPr>
              <a:t>et</a:t>
            </a:r>
            <a:r>
              <a:rPr lang="hr-HR" sz="2000" dirty="0">
                <a:solidFill>
                  <a:schemeClr val="tx1"/>
                </a:solidFill>
              </a:rPr>
              <a:t> </a:t>
            </a:r>
            <a:r>
              <a:rPr lang="hr-HR" sz="2000" dirty="0" err="1">
                <a:solidFill>
                  <a:schemeClr val="tx1"/>
                </a:solidFill>
              </a:rPr>
              <a:t>educ</a:t>
            </a:r>
            <a:r>
              <a:rPr lang="hr-HR" sz="2000" dirty="0">
                <a:solidFill>
                  <a:schemeClr val="tx1"/>
                </a:solidFill>
              </a:rPr>
              <a:t>. </a:t>
            </a:r>
            <a:r>
              <a:rPr lang="hr-HR" sz="2000" dirty="0" err="1">
                <a:solidFill>
                  <a:schemeClr val="tx1"/>
                </a:solidFill>
              </a:rPr>
              <a:t>philol</a:t>
            </a:r>
            <a:r>
              <a:rPr lang="hr-HR" sz="2000" dirty="0">
                <a:solidFill>
                  <a:schemeClr val="tx1"/>
                </a:solidFill>
              </a:rPr>
              <a:t>. </a:t>
            </a:r>
            <a:r>
              <a:rPr lang="hr-HR" sz="2000" dirty="0" err="1">
                <a:solidFill>
                  <a:schemeClr val="tx1"/>
                </a:solidFill>
              </a:rPr>
              <a:t>angl</a:t>
            </a:r>
            <a:r>
              <a:rPr lang="hr-HR" sz="2000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1600" dirty="0">
                <a:solidFill>
                  <a:schemeClr val="tx1"/>
                </a:solidFill>
                <a:hlinkClick r:id="rId2"/>
              </a:rPr>
              <a:t>valentinacepanec@gmail.com</a:t>
            </a:r>
            <a:endParaRPr lang="hr-HR" sz="16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hr-HR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2000" b="1" dirty="0">
                <a:solidFill>
                  <a:schemeClr val="tx1"/>
                </a:solidFill>
              </a:rPr>
              <a:t>Ivan Penava</a:t>
            </a:r>
            <a:r>
              <a:rPr lang="hr-HR" sz="2000" dirty="0">
                <a:solidFill>
                  <a:schemeClr val="tx1"/>
                </a:solidFill>
              </a:rPr>
              <a:t>, prof.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1600" dirty="0">
                <a:solidFill>
                  <a:schemeClr val="tx1"/>
                </a:solidFill>
              </a:rPr>
              <a:t>Središnji državni ured za razvoj digitalnog društva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1600" dirty="0">
                <a:solidFill>
                  <a:schemeClr val="tx1"/>
                </a:solidFill>
                <a:hlinkClick r:id="rId3"/>
              </a:rPr>
              <a:t>Ivan.Penava@rdd.hr</a:t>
            </a:r>
            <a:r>
              <a:rPr lang="hr-HR" sz="1600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endParaRPr lang="hr-HR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2000" dirty="0">
                <a:solidFill>
                  <a:schemeClr val="tx1"/>
                </a:solidFill>
              </a:rPr>
              <a:t>prof. dr. sc. </a:t>
            </a:r>
            <a:r>
              <a:rPr lang="hr-HR" sz="2000" b="1" dirty="0">
                <a:solidFill>
                  <a:schemeClr val="tx1"/>
                </a:solidFill>
              </a:rPr>
              <a:t>Hrvoje Stančić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1600" dirty="0">
                <a:solidFill>
                  <a:schemeClr val="tx1"/>
                </a:solidFill>
              </a:rPr>
              <a:t>Odsjek za informacijske i komunikacijske znanosti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1600" dirty="0">
                <a:solidFill>
                  <a:schemeClr val="tx1"/>
                </a:solidFill>
              </a:rPr>
              <a:t>Filozofski fakultet Sveučilišta u Zagrebu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1"/>
                </a:solidFill>
                <a:hlinkClick r:id="rId4"/>
              </a:rPr>
              <a:t>hstancic@ffzg.hr</a:t>
            </a:r>
            <a:r>
              <a:rPr lang="hr-HR" sz="1600" dirty="0">
                <a:solidFill>
                  <a:schemeClr val="tx1"/>
                </a:solidFill>
              </a:rPr>
              <a:t>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9AFA6BD-BB0B-4E15-9139-F395C37F8ED5}"/>
              </a:ext>
            </a:extLst>
          </p:cNvPr>
          <p:cNvSpPr txBox="1">
            <a:spLocks/>
          </p:cNvSpPr>
          <p:nvPr/>
        </p:nvSpPr>
        <p:spPr>
          <a:xfrm>
            <a:off x="0" y="121196"/>
            <a:ext cx="9144000" cy="985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5400" dirty="0"/>
              <a:t>HVALA NA PAŽNJI!</a:t>
            </a:r>
            <a:endParaRPr lang="hr-HR" sz="4400" dirty="0"/>
          </a:p>
        </p:txBody>
      </p:sp>
    </p:spTree>
    <p:extLst>
      <p:ext uri="{BB962C8B-B14F-4D97-AF65-F5344CB8AC3E}">
        <p14:creationId xmlns:p14="http://schemas.microsoft.com/office/powerpoint/2010/main" val="228967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dirty="0"/>
              <a:t>1. Europski kontekst</a:t>
            </a:r>
            <a:br>
              <a:rPr lang="hr-HR" sz="4000" dirty="0"/>
            </a:br>
            <a:endParaRPr lang="hr-H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841276"/>
            <a:ext cx="9073008" cy="3600400"/>
          </a:xfrm>
        </p:spPr>
        <p:txBody>
          <a:bodyPr/>
          <a:lstStyle/>
          <a:p>
            <a:r>
              <a:rPr lang="hr-HR" sz="3200" dirty="0"/>
              <a:t>razvoj digitalnih tehnologija – otvoreni podaci</a:t>
            </a:r>
          </a:p>
          <a:p>
            <a:r>
              <a:rPr lang="hr-HR" sz="3200" dirty="0"/>
              <a:t>konvencionalno vs. digitalno gradivo</a:t>
            </a:r>
          </a:p>
          <a:p>
            <a:pPr algn="just"/>
            <a:r>
              <a:rPr lang="hr-HR" sz="3200" dirty="0" err="1"/>
              <a:t>Talinska</a:t>
            </a:r>
            <a:r>
              <a:rPr lang="hr-HR" sz="3200" dirty="0"/>
              <a:t> deklaracija</a:t>
            </a:r>
          </a:p>
          <a:p>
            <a:pPr lvl="1" algn="just"/>
            <a:r>
              <a:rPr lang="hr-HR" dirty="0"/>
              <a:t>razvoj digitalnih javnih usluga za građane i za tvrtke u EU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hr-HR" dirty="0"/>
              <a:t>principi jedinstvenog digitalnog tržišta</a:t>
            </a:r>
          </a:p>
          <a:p>
            <a:pPr lvl="2">
              <a:lnSpc>
                <a:spcPct val="110000"/>
              </a:lnSpc>
              <a:spcBef>
                <a:spcPts val="600"/>
              </a:spcBef>
            </a:pPr>
            <a:r>
              <a:rPr lang="hr-HR" sz="2400" i="1" dirty="0"/>
              <a:t>digitalno kao standard</a:t>
            </a:r>
            <a:r>
              <a:rPr lang="hr-HR" sz="2400" dirty="0"/>
              <a:t> (engl. </a:t>
            </a:r>
            <a:r>
              <a:rPr lang="hr-HR" sz="2400" i="1" dirty="0"/>
              <a:t>Digital </a:t>
            </a:r>
            <a:r>
              <a:rPr lang="hr-HR" sz="2400" i="1" dirty="0" err="1"/>
              <a:t>by</a:t>
            </a:r>
            <a:r>
              <a:rPr lang="hr-HR" sz="2400" i="1" dirty="0"/>
              <a:t> </a:t>
            </a:r>
            <a:r>
              <a:rPr lang="hr-HR" sz="2400" i="1" dirty="0" err="1"/>
              <a:t>Default</a:t>
            </a:r>
            <a:r>
              <a:rPr lang="hr-HR" sz="2400" i="1" dirty="0"/>
              <a:t> </a:t>
            </a:r>
            <a:r>
              <a:rPr lang="hr-HR" sz="2400" i="1" dirty="0" err="1"/>
              <a:t>Policy</a:t>
            </a:r>
            <a:r>
              <a:rPr lang="hr-HR" sz="2400" dirty="0"/>
              <a:t>) </a:t>
            </a:r>
          </a:p>
          <a:p>
            <a:pPr lvl="2">
              <a:lnSpc>
                <a:spcPct val="110000"/>
              </a:lnSpc>
              <a:spcBef>
                <a:spcPts val="600"/>
              </a:spcBef>
            </a:pPr>
            <a:r>
              <a:rPr lang="hr-HR" sz="2400" i="1" dirty="0"/>
              <a:t>samo jednom</a:t>
            </a:r>
            <a:r>
              <a:rPr lang="hr-HR" sz="2400" dirty="0"/>
              <a:t> (engl. </a:t>
            </a:r>
            <a:r>
              <a:rPr lang="hr-HR" sz="2400" i="1" dirty="0" err="1"/>
              <a:t>The</a:t>
            </a:r>
            <a:r>
              <a:rPr lang="hr-HR" sz="2400" i="1" dirty="0"/>
              <a:t> </a:t>
            </a:r>
            <a:r>
              <a:rPr lang="hr-HR" sz="2400" i="1" dirty="0" err="1"/>
              <a:t>Once-Only</a:t>
            </a:r>
            <a:r>
              <a:rPr lang="hr-HR" sz="2400" i="1" dirty="0"/>
              <a:t> </a:t>
            </a:r>
            <a:r>
              <a:rPr lang="hr-HR" sz="2400" i="1" dirty="0" err="1"/>
              <a:t>Principle</a:t>
            </a:r>
            <a:r>
              <a:rPr lang="hr-HR" sz="2400" i="1" dirty="0"/>
              <a:t>, </a:t>
            </a:r>
            <a:r>
              <a:rPr lang="hr-HR" sz="2400" i="1" dirty="0" err="1"/>
              <a:t>TOOP</a:t>
            </a:r>
            <a:r>
              <a:rPr lang="hr-HR" sz="2400" i="1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3</a:t>
            </a:fld>
            <a:endParaRPr lang="hr-H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AA9F6C-F38E-49EF-A9D6-E0B011067BBF}"/>
              </a:ext>
            </a:extLst>
          </p:cNvPr>
          <p:cNvSpPr txBox="1"/>
          <p:nvPr/>
        </p:nvSpPr>
        <p:spPr>
          <a:xfrm>
            <a:off x="592032" y="4771784"/>
            <a:ext cx="7959936" cy="461665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r-HR" sz="2400" dirty="0"/>
              <a:t>http://ec.europa.eu/newsroom/document.cfm?doc_id=47559</a:t>
            </a:r>
          </a:p>
        </p:txBody>
      </p:sp>
    </p:spTree>
    <p:extLst>
      <p:ext uri="{BB962C8B-B14F-4D97-AF65-F5344CB8AC3E}">
        <p14:creationId xmlns:p14="http://schemas.microsoft.com/office/powerpoint/2010/main" val="1162076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dirty="0"/>
              <a:t>1. Europski kontekst …</a:t>
            </a:r>
            <a:br>
              <a:rPr lang="hr-HR" sz="4000" dirty="0"/>
            </a:br>
            <a:endParaRPr lang="hr-H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841276"/>
            <a:ext cx="9073008" cy="4680520"/>
          </a:xfrm>
        </p:spPr>
        <p:txBody>
          <a:bodyPr/>
          <a:lstStyle/>
          <a:p>
            <a:pPr algn="just"/>
            <a:r>
              <a:rPr lang="hr-HR" sz="3200" dirty="0" err="1"/>
              <a:t>CEF</a:t>
            </a:r>
            <a:r>
              <a:rPr lang="hr-HR" sz="3200" dirty="0"/>
              <a:t> (</a:t>
            </a:r>
            <a:r>
              <a:rPr lang="hr-HR" dirty="0" err="1"/>
              <a:t>Connecting</a:t>
            </a:r>
            <a:r>
              <a:rPr lang="hr-HR" dirty="0"/>
              <a:t> Europe </a:t>
            </a:r>
            <a:r>
              <a:rPr lang="hr-HR" dirty="0" err="1"/>
              <a:t>Facility</a:t>
            </a:r>
            <a:r>
              <a:rPr lang="hr-HR" dirty="0"/>
              <a:t>)</a:t>
            </a:r>
            <a:r>
              <a:rPr lang="hr-HR" i="1" dirty="0"/>
              <a:t> </a:t>
            </a:r>
            <a:r>
              <a:rPr lang="hr-HR" sz="3200" dirty="0"/>
              <a:t>gradivni blokovi</a:t>
            </a:r>
          </a:p>
          <a:p>
            <a:pPr lvl="1" algn="just"/>
            <a:r>
              <a:rPr lang="hr-HR" sz="2800" dirty="0" err="1"/>
              <a:t>eArchiving</a:t>
            </a:r>
            <a:r>
              <a:rPr lang="hr-HR" sz="2800" dirty="0"/>
              <a:t> (E-</a:t>
            </a:r>
            <a:r>
              <a:rPr lang="hr-HR" sz="2800" dirty="0" err="1"/>
              <a:t>ARK</a:t>
            </a:r>
            <a:r>
              <a:rPr lang="hr-HR" sz="2800" dirty="0"/>
              <a:t> projekt)</a:t>
            </a:r>
          </a:p>
          <a:p>
            <a:pPr lvl="1" algn="just"/>
            <a:r>
              <a:rPr lang="hr-HR" sz="2800" dirty="0" err="1"/>
              <a:t>eID</a:t>
            </a:r>
            <a:endParaRPr lang="hr-HR" sz="2800" dirty="0"/>
          </a:p>
          <a:p>
            <a:pPr lvl="1" algn="just"/>
            <a:r>
              <a:rPr lang="hr-HR" sz="2800" dirty="0" err="1"/>
              <a:t>eSignature</a:t>
            </a:r>
            <a:endParaRPr lang="hr-HR" sz="2800" dirty="0"/>
          </a:p>
          <a:p>
            <a:pPr lvl="1" algn="just"/>
            <a:r>
              <a:rPr lang="hr-HR" sz="2800" dirty="0"/>
              <a:t>...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4</a:t>
            </a:fld>
            <a:endParaRPr lang="hr-H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5DFA2F-9CE0-4095-92D0-7D03CEE7F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249" y="3073524"/>
            <a:ext cx="2772232" cy="2312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36458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0"/>
            <a:ext cx="9073008" cy="769268"/>
          </a:xfrm>
        </p:spPr>
        <p:txBody>
          <a:bodyPr/>
          <a:lstStyle/>
          <a:p>
            <a:r>
              <a:rPr lang="hr-HR" sz="4000" dirty="0"/>
              <a:t>2. Razvoj digitalnog (</a:t>
            </a:r>
            <a:r>
              <a:rPr lang="hr-HR" sz="4000" dirty="0" err="1"/>
              <a:t>eArhiva</a:t>
            </a:r>
            <a:r>
              <a:rPr lang="hr-HR" sz="4000" dirty="0"/>
              <a:t>) u RH</a:t>
            </a:r>
            <a:br>
              <a:rPr lang="hr-HR" sz="4000" dirty="0"/>
            </a:br>
            <a:endParaRPr lang="hr-H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9268"/>
            <a:ext cx="9073008" cy="4912207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hr-HR" dirty="0"/>
              <a:t>lipanj 2017. – </a:t>
            </a:r>
            <a:r>
              <a:rPr lang="hr-HR" b="1" dirty="0"/>
              <a:t>Uredba </a:t>
            </a:r>
            <a:r>
              <a:rPr lang="hr-HR" dirty="0"/>
              <a:t>o organizacijskim i tehničkim standardima za povezivanje na državnu informacijsku infrastrukturu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hr-HR" dirty="0"/>
              <a:t>jesen 2017. – </a:t>
            </a:r>
            <a:r>
              <a:rPr lang="hr-HR" b="1" dirty="0" err="1"/>
              <a:t>SDURDD</a:t>
            </a:r>
            <a:r>
              <a:rPr lang="hr-HR" dirty="0"/>
              <a:t> – inicijativa za uspostavu </a:t>
            </a:r>
            <a:r>
              <a:rPr lang="hr-HR" dirty="0" err="1"/>
              <a:t>eArhiva</a:t>
            </a:r>
            <a:r>
              <a:rPr lang="hr-HR" dirty="0"/>
              <a:t> RH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hr-HR" dirty="0"/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hr-HR" dirty="0"/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5</a:t>
            </a:fld>
            <a:endParaRPr lang="hr-HR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861797B-F024-445D-B3E2-BD43E2FB2CFC}"/>
              </a:ext>
            </a:extLst>
          </p:cNvPr>
          <p:cNvGrpSpPr/>
          <p:nvPr/>
        </p:nvGrpSpPr>
        <p:grpSpPr>
          <a:xfrm>
            <a:off x="251520" y="3433564"/>
            <a:ext cx="8472780" cy="1326879"/>
            <a:chOff x="251520" y="2713484"/>
            <a:chExt cx="8472780" cy="132687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2B27804-D045-4087-AEAE-533B24E5BBAF}"/>
                </a:ext>
              </a:extLst>
            </p:cNvPr>
            <p:cNvGrpSpPr/>
            <p:nvPr/>
          </p:nvGrpSpPr>
          <p:grpSpPr>
            <a:xfrm>
              <a:off x="251520" y="2713484"/>
              <a:ext cx="8472780" cy="1296144"/>
              <a:chOff x="0" y="0"/>
              <a:chExt cx="6184900" cy="946150"/>
            </a:xfrm>
          </p:grpSpPr>
          <p:pic>
            <p:nvPicPr>
              <p:cNvPr id="6" name="Picture 5" descr="D:\My Documents\Dropbox\SDURDD\Upitnik\rdd-logo.png">
                <a:extLst>
                  <a:ext uri="{FF2B5EF4-FFF2-40B4-BE49-F238E27FC236}">
                    <a16:creationId xmlns:a16="http://schemas.microsoft.com/office/drawing/2014/main" id="{4EE37CDA-D271-4915-B5B7-B90CBBC3FF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63500"/>
                <a:ext cx="1511300" cy="355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" name="Picture 6" descr="D:\My Documents\Dropbox\Prijelom\FF logo.png">
                <a:extLst>
                  <a:ext uri="{FF2B5EF4-FFF2-40B4-BE49-F238E27FC236}">
                    <a16:creationId xmlns:a16="http://schemas.microsoft.com/office/drawing/2014/main" id="{BA99B663-35CF-46D5-8B7B-68410030C6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00350" y="38100"/>
                <a:ext cx="1098550" cy="6159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" name="Picture 7" descr="D:\My Documents\Dropbox\SDURDD\Upitnik\mu_logo.png">
                <a:extLst>
                  <a:ext uri="{FF2B5EF4-FFF2-40B4-BE49-F238E27FC236}">
                    <a16:creationId xmlns:a16="http://schemas.microsoft.com/office/drawing/2014/main" id="{F81E1E3C-1D9F-4FB3-A673-A91588E8DF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590550"/>
                <a:ext cx="1473200" cy="355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" name="Picture 8" descr="D:\My Documents\Dropbox\SDURDD\Upitnik\MK_logo.jpg">
                <a:extLst>
                  <a:ext uri="{FF2B5EF4-FFF2-40B4-BE49-F238E27FC236}">
                    <a16:creationId xmlns:a16="http://schemas.microsoft.com/office/drawing/2014/main" id="{A7E741EC-86FB-4434-8423-206978B5D6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27200" y="12700"/>
                <a:ext cx="927100" cy="9334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Picture 9" descr="D:\My Documents\Dropbox\SDURDD\Upitnik\logo_HDA3.png">
                <a:extLst>
                  <a:ext uri="{FF2B5EF4-FFF2-40B4-BE49-F238E27FC236}">
                    <a16:creationId xmlns:a16="http://schemas.microsoft.com/office/drawing/2014/main" id="{67EE5520-B44A-4758-A2B1-FB3ED37BC7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06850" y="0"/>
                <a:ext cx="1123950" cy="5905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Picture 10" descr="D:\My Documents\Dropbox\HAD\Logo-obican-kratki-2.png">
                <a:extLst>
                  <a:ext uri="{FF2B5EF4-FFF2-40B4-BE49-F238E27FC236}">
                    <a16:creationId xmlns:a16="http://schemas.microsoft.com/office/drawing/2014/main" id="{25833307-AA07-4021-A6B0-BB5106909B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75250" y="0"/>
                <a:ext cx="1009650" cy="6286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2873E7C-F8A9-4103-8D40-E2B5FD07A878}"/>
                </a:ext>
              </a:extLst>
            </p:cNvPr>
            <p:cNvSpPr txBox="1"/>
            <p:nvPr/>
          </p:nvSpPr>
          <p:spPr>
            <a:xfrm>
              <a:off x="4139952" y="3609476"/>
              <a:ext cx="138531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hr-HR" sz="1100" dirty="0"/>
                <a:t>Filozofski fakultet</a:t>
              </a:r>
            </a:p>
            <a:p>
              <a:pPr algn="ctr"/>
              <a:r>
                <a:rPr lang="hr-HR" sz="1100" dirty="0"/>
                <a:t>Sveučilišta u Zagrebu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8074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dirty="0"/>
              <a:t>3. Dugoročno očuvanje</a:t>
            </a:r>
            <a:br>
              <a:rPr lang="hr-HR" sz="4000" dirty="0"/>
            </a:br>
            <a:endParaRPr lang="hr-H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937374"/>
            <a:ext cx="9073008" cy="468052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hr-HR" sz="3200" dirty="0"/>
              <a:t>cilj – postići efikasnost</a:t>
            </a:r>
          </a:p>
          <a:p>
            <a:pPr lvl="1">
              <a:spcBef>
                <a:spcPts val="600"/>
              </a:spcBef>
            </a:pPr>
            <a:r>
              <a:rPr lang="hr-HR" sz="2800" dirty="0"/>
              <a:t>centralna organizacija očuvanja digitalnoga gradiva</a:t>
            </a:r>
          </a:p>
          <a:p>
            <a:pPr lvl="1">
              <a:spcBef>
                <a:spcPts val="600"/>
              </a:spcBef>
            </a:pPr>
            <a:r>
              <a:rPr lang="hr-HR" sz="2800" dirty="0"/>
              <a:t>nacionalni digitalni arhiv u okviru državnog oblaka</a:t>
            </a:r>
          </a:p>
          <a:p>
            <a:pPr>
              <a:spcBef>
                <a:spcPts val="600"/>
              </a:spcBef>
            </a:pPr>
            <a:r>
              <a:rPr lang="hr-HR" sz="3200" dirty="0"/>
              <a:t>izazov</a:t>
            </a:r>
          </a:p>
          <a:p>
            <a:pPr lvl="1">
              <a:spcBef>
                <a:spcPts val="600"/>
              </a:spcBef>
            </a:pPr>
            <a:r>
              <a:rPr lang="hr-HR" sz="2800" dirty="0"/>
              <a:t>tranzicija na jedinstveno, centralizirano rješenje</a:t>
            </a:r>
          </a:p>
          <a:p>
            <a:pPr>
              <a:spcBef>
                <a:spcPts val="600"/>
              </a:spcBef>
            </a:pPr>
            <a:r>
              <a:rPr lang="hr-HR" dirty="0"/>
              <a:t>prvi koraci</a:t>
            </a:r>
          </a:p>
          <a:p>
            <a:pPr lvl="1">
              <a:spcBef>
                <a:spcPts val="600"/>
              </a:spcBef>
            </a:pPr>
            <a:r>
              <a:rPr lang="hr-HR" sz="2800" dirty="0"/>
              <a:t>snimka trenutačnog stanja</a:t>
            </a:r>
          </a:p>
          <a:p>
            <a:pPr lvl="1">
              <a:spcBef>
                <a:spcPts val="600"/>
              </a:spcBef>
            </a:pPr>
            <a:r>
              <a:rPr lang="hr-HR" sz="2800" dirty="0"/>
              <a:t>analiza potreba</a:t>
            </a:r>
            <a:endParaRPr lang="hr-HR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6</a:t>
            </a:fld>
            <a:endParaRPr lang="hr-HR"/>
          </a:p>
        </p:txBody>
      </p:sp>
      <p:pic>
        <p:nvPicPr>
          <p:cNvPr id="1026" name="Picture 2" descr="Image result for long term digital preservation">
            <a:extLst>
              <a:ext uri="{FF2B5EF4-FFF2-40B4-BE49-F238E27FC236}">
                <a16:creationId xmlns:a16="http://schemas.microsoft.com/office/drawing/2014/main" id="{1C66042C-AD31-4040-8B00-9EBC69D45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77791"/>
            <a:ext cx="2885306" cy="204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627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0"/>
            <a:ext cx="9073008" cy="1129308"/>
          </a:xfrm>
        </p:spPr>
        <p:txBody>
          <a:bodyPr/>
          <a:lstStyle/>
          <a:p>
            <a:r>
              <a:rPr lang="hr-HR" dirty="0"/>
              <a:t>4. Upitnik o dokumentaciji i informacijama u digitalnom obliku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1345332"/>
            <a:ext cx="9073008" cy="4176464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hr-HR" i="1" dirty="0" err="1"/>
              <a:t>LimeSurvey</a:t>
            </a:r>
            <a:r>
              <a:rPr lang="hr-HR" i="1" dirty="0"/>
              <a:t> </a:t>
            </a:r>
            <a:r>
              <a:rPr lang="hr-HR" dirty="0"/>
              <a:t>(</a:t>
            </a:r>
            <a:r>
              <a:rPr lang="hr-HR" dirty="0" err="1"/>
              <a:t>SaaS</a:t>
            </a:r>
            <a:r>
              <a:rPr lang="hr-HR" dirty="0"/>
              <a:t>, na SRCE-u)</a:t>
            </a:r>
          </a:p>
          <a:p>
            <a:pPr>
              <a:spcBef>
                <a:spcPts val="600"/>
              </a:spcBef>
            </a:pPr>
            <a:r>
              <a:rPr lang="hr-HR" dirty="0"/>
              <a:t>studeni 2018. – siječanj 2019.</a:t>
            </a:r>
          </a:p>
          <a:p>
            <a:pPr>
              <a:spcBef>
                <a:spcPts val="600"/>
              </a:spcBef>
            </a:pPr>
            <a:r>
              <a:rPr lang="hr-HR" dirty="0"/>
              <a:t>od 66 institucija odgovorilo njih 39</a:t>
            </a:r>
          </a:p>
          <a:p>
            <a:pPr>
              <a:spcBef>
                <a:spcPts val="600"/>
              </a:spcBef>
            </a:pPr>
            <a:r>
              <a:rPr lang="hr-HR" dirty="0"/>
              <a:t>173 pitanja u devet poglavlja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7</a:t>
            </a:fld>
            <a:endParaRPr lang="hr-HR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B2CCA848-5D9D-48C9-AC59-FA50FD6A4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65612"/>
            <a:ext cx="4094698" cy="12590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5002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0"/>
            <a:ext cx="9073008" cy="1129308"/>
          </a:xfrm>
        </p:spPr>
        <p:txBody>
          <a:bodyPr/>
          <a:lstStyle/>
          <a:p>
            <a:r>
              <a:rPr lang="hr-HR" dirty="0"/>
              <a:t>4. Upitnik o dokumentaciji i </a:t>
            </a:r>
            <a:br>
              <a:rPr lang="hr-HR" dirty="0"/>
            </a:br>
            <a:r>
              <a:rPr lang="hr-HR" dirty="0"/>
              <a:t>informacijama u digitalnom obliku 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1345332"/>
            <a:ext cx="9073008" cy="4369668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300"/>
              </a:spcBef>
              <a:buNone/>
              <a:tabLst>
                <a:tab pos="625475" algn="l"/>
              </a:tabLst>
            </a:pPr>
            <a:r>
              <a:rPr lang="hr-HR" dirty="0"/>
              <a:t>I. 	Osnovni podaci o ustanovi</a:t>
            </a:r>
          </a:p>
          <a:p>
            <a:pPr marL="0" indent="0">
              <a:spcBef>
                <a:spcPts val="300"/>
              </a:spcBef>
              <a:buNone/>
              <a:tabLst>
                <a:tab pos="625475" algn="l"/>
              </a:tabLst>
            </a:pPr>
            <a:r>
              <a:rPr lang="hr-HR" dirty="0"/>
              <a:t>II. 	Dokumentacija u digitalnom obliku</a:t>
            </a:r>
          </a:p>
          <a:p>
            <a:pPr marL="0" indent="0">
              <a:spcBef>
                <a:spcPts val="300"/>
              </a:spcBef>
              <a:buNone/>
              <a:tabLst>
                <a:tab pos="625475" algn="l"/>
              </a:tabLst>
            </a:pPr>
            <a:r>
              <a:rPr lang="hr-HR" dirty="0"/>
              <a:t>III. 	Informacijski sustavi</a:t>
            </a:r>
          </a:p>
          <a:p>
            <a:pPr marL="0" indent="0">
              <a:spcBef>
                <a:spcPts val="300"/>
              </a:spcBef>
              <a:buNone/>
              <a:tabLst>
                <a:tab pos="625475" algn="l"/>
              </a:tabLst>
            </a:pPr>
            <a:r>
              <a:rPr lang="hr-HR" dirty="0"/>
              <a:t>IV. 	Elektronička pošta</a:t>
            </a:r>
          </a:p>
          <a:p>
            <a:pPr marL="0" indent="0">
              <a:spcBef>
                <a:spcPts val="300"/>
              </a:spcBef>
              <a:buNone/>
              <a:tabLst>
                <a:tab pos="625475" algn="l"/>
              </a:tabLst>
            </a:pPr>
            <a:r>
              <a:rPr lang="hr-HR" dirty="0"/>
              <a:t>V. 	Upravljanje mrežnim sadržajima</a:t>
            </a:r>
          </a:p>
          <a:p>
            <a:pPr marL="0" indent="0">
              <a:spcBef>
                <a:spcPts val="300"/>
              </a:spcBef>
              <a:buNone/>
              <a:tabLst>
                <a:tab pos="625475" algn="l"/>
              </a:tabLst>
            </a:pPr>
            <a:r>
              <a:rPr lang="hr-HR" dirty="0"/>
              <a:t>VI. 	Dokumentacija pohranjena u datotečnom </a:t>
            </a:r>
          </a:p>
          <a:p>
            <a:pPr marL="0" indent="0">
              <a:spcBef>
                <a:spcPts val="300"/>
              </a:spcBef>
              <a:buNone/>
              <a:tabLst>
                <a:tab pos="625475" algn="l"/>
              </a:tabLst>
            </a:pPr>
            <a:r>
              <a:rPr lang="hr-HR" dirty="0"/>
              <a:t>	sustavu</a:t>
            </a:r>
          </a:p>
          <a:p>
            <a:pPr marL="0" indent="0">
              <a:spcBef>
                <a:spcPts val="300"/>
              </a:spcBef>
              <a:buNone/>
              <a:tabLst>
                <a:tab pos="625475" algn="l"/>
              </a:tabLst>
            </a:pPr>
            <a:r>
              <a:rPr lang="hr-HR" dirty="0"/>
              <a:t>VII. 	Digitalizacija</a:t>
            </a:r>
          </a:p>
          <a:p>
            <a:pPr marL="0" indent="0">
              <a:spcBef>
                <a:spcPts val="300"/>
              </a:spcBef>
              <a:buNone/>
              <a:tabLst>
                <a:tab pos="625475" algn="l"/>
              </a:tabLst>
            </a:pPr>
            <a:r>
              <a:rPr lang="hr-HR" dirty="0"/>
              <a:t>VIII.	Arhiviranje digitalnih sadržaja</a:t>
            </a:r>
          </a:p>
          <a:p>
            <a:pPr marL="0" indent="0">
              <a:spcBef>
                <a:spcPts val="300"/>
              </a:spcBef>
              <a:buNone/>
              <a:tabLst>
                <a:tab pos="625475" algn="l"/>
              </a:tabLst>
            </a:pPr>
            <a:r>
              <a:rPr lang="hr-HR" dirty="0"/>
              <a:t>IX. 	Dodatne informacije i komentari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8</a:t>
            </a:fld>
            <a:endParaRPr lang="hr-HR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C108192-D3BC-4B38-813B-D3D227A38B15}"/>
              </a:ext>
            </a:extLst>
          </p:cNvPr>
          <p:cNvGrpSpPr/>
          <p:nvPr/>
        </p:nvGrpSpPr>
        <p:grpSpPr>
          <a:xfrm>
            <a:off x="7718108" y="-1"/>
            <a:ext cx="1427292" cy="5715001"/>
            <a:chOff x="7920965" y="-1"/>
            <a:chExt cx="1224434" cy="4902741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0CD171EF-B42E-41FF-9FAA-C6DFFF6B169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213"/>
            <a:stretch/>
          </p:blipFill>
          <p:spPr bwMode="auto">
            <a:xfrm>
              <a:off x="7920965" y="-1"/>
              <a:ext cx="599792" cy="49027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83F6448C-62CA-4226-941C-D4FF63CA6B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5186" y="801693"/>
              <a:ext cx="610213" cy="3666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5C1F4A68-8DF3-4A95-B29F-3AE3F1358B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561"/>
            <a:stretch/>
          </p:blipFill>
          <p:spPr bwMode="auto">
            <a:xfrm>
              <a:off x="8535186" y="-1"/>
              <a:ext cx="599792" cy="825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01556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9</a:t>
            </a:fld>
            <a:endParaRPr lang="hr-H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5496" y="24545"/>
            <a:ext cx="9073008" cy="744723"/>
          </a:xfrm>
        </p:spPr>
        <p:txBody>
          <a:bodyPr/>
          <a:lstStyle/>
          <a:p>
            <a:r>
              <a:rPr lang="hr-HR" dirty="0"/>
              <a:t>Ukupno 39 ustanova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BDDD12-47D8-41C7-8DEC-74D35114F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" y="625252"/>
            <a:ext cx="8858256" cy="482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625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771</Words>
  <Application>Microsoft Office PowerPoint</Application>
  <PresentationFormat>On-screen Show (16:10)</PresentationFormat>
  <Paragraphs>174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tema</vt:lpstr>
      <vt:lpstr>Planiranje i izgradnja  nacionalnog digitalnog arhiva</vt:lpstr>
      <vt:lpstr>Sadržaj</vt:lpstr>
      <vt:lpstr>1. Europski kontekst </vt:lpstr>
      <vt:lpstr>1. Europski kontekst … </vt:lpstr>
      <vt:lpstr>2. Razvoj digitalnog (eArhiva) u RH </vt:lpstr>
      <vt:lpstr>3. Dugoročno očuvanje </vt:lpstr>
      <vt:lpstr>4. Upitnik o dokumentaciji i informacijama u digitalnom obliku</vt:lpstr>
      <vt:lpstr>4. Upitnik o dokumentaciji i  informacijama u digitalnom obliku …</vt:lpstr>
      <vt:lpstr>Ukupno 39 ustanova</vt:lpstr>
      <vt:lpstr>PowerPoint Presentation</vt:lpstr>
      <vt:lpstr>PowerPoint Presentation</vt:lpstr>
      <vt:lpstr>PowerPoint Presentation</vt:lpstr>
      <vt:lpstr>Smještenost informacijskih sustava</vt:lpstr>
      <vt:lpstr>Primjenjuju li se pravila ili alati kojima se poruke e-pošte koje čine dio službene ili poslovne korespondencije odvajaju od poruka koje to nisu?</vt:lpstr>
      <vt:lpstr>Arhiviranje i čuvanje poruke e-pošte</vt:lpstr>
      <vt:lpstr>PowerPoint Presentation</vt:lpstr>
      <vt:lpstr>PowerPoint Presentation</vt:lpstr>
      <vt:lpstr>PowerPoint Presentation</vt:lpstr>
      <vt:lpstr>PowerPoint Presentation</vt:lpstr>
      <vt:lpstr>5. Zaključak</vt:lpstr>
      <vt:lpstr>Planiranje i izgradnja nacionalnog digitalnog arhiva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Hrvoje</dc:creator>
  <cp:lastModifiedBy>Hrvoje Stančić</cp:lastModifiedBy>
  <cp:revision>84</cp:revision>
  <dcterms:created xsi:type="dcterms:W3CDTF">2017-05-20T09:37:56Z</dcterms:created>
  <dcterms:modified xsi:type="dcterms:W3CDTF">2019-10-20T20:21:09Z</dcterms:modified>
</cp:coreProperties>
</file>