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26" r:id="rId3"/>
    <p:sldId id="334" r:id="rId4"/>
    <p:sldId id="328" r:id="rId5"/>
    <p:sldId id="353" r:id="rId6"/>
    <p:sldId id="274" r:id="rId7"/>
    <p:sldId id="337" r:id="rId8"/>
    <p:sldId id="339" r:id="rId9"/>
    <p:sldId id="340" r:id="rId10"/>
    <p:sldId id="341" r:id="rId11"/>
    <p:sldId id="343" r:id="rId12"/>
    <p:sldId id="344" r:id="rId13"/>
    <p:sldId id="345" r:id="rId14"/>
    <p:sldId id="346" r:id="rId15"/>
    <p:sldId id="347" r:id="rId16"/>
    <p:sldId id="354" r:id="rId17"/>
    <p:sldId id="348" r:id="rId18"/>
    <p:sldId id="351" r:id="rId19"/>
    <p:sldId id="349" r:id="rId20"/>
    <p:sldId id="350" r:id="rId21"/>
    <p:sldId id="352" r:id="rId22"/>
  </p:sldIdLst>
  <p:sldSz cx="9144000" cy="6858000" type="screen4x3"/>
  <p:notesSz cx="9926638" cy="6858000"/>
  <p:defaultTextStyle>
    <a:defPPr>
      <a:defRPr lang="sr-Latn-R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3982" autoAdjust="0"/>
  </p:normalViewPr>
  <p:slideViewPr>
    <p:cSldViewPr>
      <p:cViewPr varScale="1">
        <p:scale>
          <a:sx n="63" d="100"/>
          <a:sy n="63" d="100"/>
        </p:scale>
        <p:origin x="-2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538" cy="342900"/>
          </a:xfrm>
          <a:prstGeom prst="rect">
            <a:avLst/>
          </a:prstGeom>
        </p:spPr>
        <p:txBody>
          <a:bodyPr vert="horz" lIns="93389" tIns="46693" rIns="93389" bIns="4669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42900"/>
          </a:xfrm>
          <a:prstGeom prst="rect">
            <a:avLst/>
          </a:prstGeom>
        </p:spPr>
        <p:txBody>
          <a:bodyPr vert="horz" lIns="93389" tIns="46693" rIns="93389" bIns="4669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F5121FE-784C-480D-B303-2E01B0BACDE9}" type="datetimeFigureOut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6515100"/>
            <a:ext cx="4300538" cy="341313"/>
          </a:xfrm>
          <a:prstGeom prst="rect">
            <a:avLst/>
          </a:prstGeom>
        </p:spPr>
        <p:txBody>
          <a:bodyPr vert="horz" lIns="93389" tIns="46693" rIns="93389" bIns="4669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5622925" y="6515100"/>
            <a:ext cx="4302125" cy="341313"/>
          </a:xfrm>
          <a:prstGeom prst="rect">
            <a:avLst/>
          </a:prstGeom>
        </p:spPr>
        <p:txBody>
          <a:bodyPr vert="horz" wrap="square" lIns="93389" tIns="46693" rIns="93389" bIns="4669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61BCBB4-372E-4481-BEF9-41D776E575EB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2900"/>
          </a:xfrm>
          <a:prstGeom prst="rect">
            <a:avLst/>
          </a:prstGeom>
        </p:spPr>
        <p:txBody>
          <a:bodyPr vert="horz" lIns="92962" tIns="46479" rIns="92962" bIns="46479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2900"/>
          </a:xfrm>
          <a:prstGeom prst="rect">
            <a:avLst/>
          </a:prstGeom>
        </p:spPr>
        <p:txBody>
          <a:bodyPr vert="horz" lIns="92962" tIns="46479" rIns="92962" bIns="46479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43ED2B6D-A4A0-4B19-80C5-3F5B829C9E68}" type="datetimeFigureOut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14350"/>
            <a:ext cx="3427412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62" tIns="46479" rIns="92962" bIns="46479" rtlCol="0" anchor="ctr"/>
          <a:lstStyle/>
          <a:p>
            <a:pPr lvl="0"/>
            <a:endParaRPr lang="hr-HR" noProof="0" smtClean="0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993775" y="3257550"/>
            <a:ext cx="7939088" cy="3086100"/>
          </a:xfrm>
          <a:prstGeom prst="rect">
            <a:avLst/>
          </a:prstGeom>
        </p:spPr>
        <p:txBody>
          <a:bodyPr vert="horz" lIns="92962" tIns="46479" rIns="92962" bIns="46479" rtlCol="0"/>
          <a:lstStyle/>
          <a:p>
            <a:pPr lvl="0"/>
            <a:r>
              <a:rPr lang="hr-HR" noProof="0" smtClean="0"/>
              <a:t>Uredite stilove teksta matrice</a:t>
            </a:r>
          </a:p>
          <a:p>
            <a:pPr lvl="1"/>
            <a:r>
              <a:rPr lang="hr-HR" noProof="0" smtClean="0"/>
              <a:t>Druga razina</a:t>
            </a:r>
          </a:p>
          <a:p>
            <a:pPr lvl="2"/>
            <a:r>
              <a:rPr lang="hr-HR" noProof="0" smtClean="0"/>
              <a:t>Treća razina</a:t>
            </a:r>
          </a:p>
          <a:p>
            <a:pPr lvl="3"/>
            <a:r>
              <a:rPr lang="hr-HR" noProof="0" smtClean="0"/>
              <a:t>Četvrta razina</a:t>
            </a:r>
          </a:p>
          <a:p>
            <a:pPr lvl="4"/>
            <a:r>
              <a:rPr lang="hr-HR" noProof="0" smtClean="0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302125" cy="342900"/>
          </a:xfrm>
          <a:prstGeom prst="rect">
            <a:avLst/>
          </a:prstGeom>
        </p:spPr>
        <p:txBody>
          <a:bodyPr vert="horz" lIns="92962" tIns="46479" rIns="92962" bIns="46479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5622925" y="6513513"/>
            <a:ext cx="4302125" cy="342900"/>
          </a:xfrm>
          <a:prstGeom prst="rect">
            <a:avLst/>
          </a:prstGeom>
        </p:spPr>
        <p:txBody>
          <a:bodyPr vert="horz" wrap="square" lIns="92962" tIns="46479" rIns="92962" bIns="464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391CAD9-6CB5-4365-B696-CF9EC3D08B66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 altLang="en-US" smtClean="0"/>
          </a:p>
        </p:txBody>
      </p:sp>
      <p:sp>
        <p:nvSpPr>
          <p:cNvPr id="28676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1D5C9DF-5485-4208-9AFD-74A6533D543B}" type="slidenum">
              <a:rPr lang="hr-HR" altLang="sr-Latn-RS"/>
              <a:pPr eaLnBrk="1" hangingPunct="1"/>
              <a:t>1</a:t>
            </a:fld>
            <a:endParaRPr lang="hr-HR" altLang="sr-Latn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 altLang="en-US" smtClean="0"/>
          </a:p>
        </p:txBody>
      </p:sp>
      <p:sp>
        <p:nvSpPr>
          <p:cNvPr id="29700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A5807F9-E899-4082-9688-81E469A61E9D}" type="slidenum">
              <a:rPr lang="hr-HR" altLang="sr-Latn-RS"/>
              <a:pPr eaLnBrk="1" hangingPunct="1"/>
              <a:t>4</a:t>
            </a:fld>
            <a:endParaRPr lang="hr-HR" altLang="sr-Latn-R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 altLang="en-US" smtClean="0"/>
          </a:p>
        </p:txBody>
      </p:sp>
      <p:sp>
        <p:nvSpPr>
          <p:cNvPr id="30724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F2006D6-69E1-4246-BC37-CD784C072C63}" type="slidenum">
              <a:rPr lang="hr-HR" altLang="sr-Latn-RS"/>
              <a:pPr eaLnBrk="1" hangingPunct="1"/>
              <a:t>5</a:t>
            </a:fld>
            <a:endParaRPr lang="hr-HR" altLang="sr-Latn-R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 altLang="en-US" smtClean="0"/>
          </a:p>
        </p:txBody>
      </p:sp>
      <p:sp>
        <p:nvSpPr>
          <p:cNvPr id="31748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2B64534-89FF-49CE-AB48-FC8F0B8AAB6A}" type="slidenum">
              <a:rPr lang="hr-HR" altLang="sr-Latn-RS"/>
              <a:pPr eaLnBrk="1" hangingPunct="1"/>
              <a:t>21</a:t>
            </a:fld>
            <a:endParaRPr lang="hr-HR" altLang="sr-Latn-R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Zaobljeni pravokutnik 10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Pravokutnik 11"/>
          <p:cNvSpPr/>
          <p:nvPr/>
        </p:nvSpPr>
        <p:spPr>
          <a:xfrm>
            <a:off x="63500" y="2976563"/>
            <a:ext cx="9020175" cy="6683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Pravokutnik 12"/>
          <p:cNvSpPr/>
          <p:nvPr/>
        </p:nvSpPr>
        <p:spPr>
          <a:xfrm>
            <a:off x="63500" y="1449388"/>
            <a:ext cx="9020175" cy="20510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ravokutnik 14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hr-HR" dirty="0" smtClean="0"/>
              <a:t>Uredite stil podnaslova matrice</a:t>
            </a:r>
            <a:endParaRPr lang="en-US" dirty="0"/>
          </a:p>
        </p:txBody>
      </p:sp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hr-HR" dirty="0" smtClean="0"/>
              <a:t>Uredite stil naslova matrice</a:t>
            </a:r>
            <a:endParaRPr lang="en-US" dirty="0"/>
          </a:p>
        </p:txBody>
      </p:sp>
      <p:sp>
        <p:nvSpPr>
          <p:cNvPr id="11" name="Rezervirano mjesto datum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57411-59B1-4C81-BD24-3272DB4782BC}" type="datetime1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12" name="Rezervirano mjesto podnožj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3" name="Rezervirano mjesto broja slajd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48CD5-D3E6-45C6-98F3-670F44FDF962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971961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Rezervirano mjesto datum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A2287-F2A6-4373-A0DB-CFD660E1D81F}" type="datetime1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5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zervirano mjesto broja slajd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A43711-4B55-42E1-A342-D8F29BDFEE6A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599589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Rezervirano mjesto datum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693FB-D77F-4F8C-B9E2-306F3068829F}" type="datetime1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5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zervirano mjesto broja slajd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E1A76A-A6AB-421C-A830-2791A6B18F1B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82665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Uredite stil naslova matrice</a:t>
            </a:r>
            <a:endParaRPr lang="en-US" dirty="0"/>
          </a:p>
        </p:txBody>
      </p:sp>
      <p:sp>
        <p:nvSpPr>
          <p:cNvPr id="8" name="Rezervirano mjesto sadržaja 7"/>
          <p:cNvSpPr>
            <a:spLocks noGrp="1"/>
          </p:cNvSpPr>
          <p:nvPr>
            <p:ph sz="quarter" idx="1"/>
          </p:nvPr>
        </p:nvSpPr>
        <p:spPr>
          <a:xfrm>
            <a:off x="914400" y="1737320"/>
            <a:ext cx="7772400" cy="4427984"/>
          </a:xfrm>
        </p:spPr>
        <p:txBody>
          <a:bodyPr/>
          <a:lstStyle/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en-US" dirty="0"/>
          </a:p>
        </p:txBody>
      </p:sp>
      <p:sp>
        <p:nvSpPr>
          <p:cNvPr id="4" name="Rezervirano mjesto datum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98102-DF3B-4BD1-A915-AD468C608AEE}" type="datetime1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5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zervirano mjesto broja slajd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C7DA50-560A-4C5A-82E0-4183B942D7A8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4037963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jeljk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Zaobljeni pravokutnik 10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Pravokutnik 11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Pravokutnik 12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ravokutnik 14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9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064B5-355A-48F1-85F1-922DDA831BF5}" type="datetime1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10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1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775BEBDF-0203-4056-A5B6-E61E67BD73D4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7328558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9" name="Rezervirano mjesto sadržaja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11" name="Rezervirano mjesto sadržaja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5" name="Rezervirano mjesto datum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43C04-F57C-4A25-9F3B-A27DF6985543}" type="datetime1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6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zervirano mjesto broja slajd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12F95-487D-4E86-A343-2914C752EEC5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902002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11" name="Rezervirano mjesto sadržaja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13" name="Rezervirano mjesto sadržaja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7" name="Rezervirano mjesto datum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B4DE3-F988-4CDB-993C-9CCBAA6503DE}" type="datetime1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8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Rezervirano mjesto broja slajd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B8280-E2C4-4011-86D0-9DA28998FE0E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586931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Rezervirano mjesto datum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78EBB-1433-455B-9F64-7F61AFBA2674}" type="datetime1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4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zervirano mjesto broja slajd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5F139-43ED-4526-A92C-F7511E794C2B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222678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D29A9-14F2-41BA-8F8B-2B3F817403A6}" type="datetime1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zervirano mjesto broja slajd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9E192A-4637-4C6A-8B33-A8E8AF08DD23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382514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utni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Zaobljeni pravokutnik 10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11" name="Rezervirano mjesto sadržaja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7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419A9-837E-436B-8999-E8DB943FC5AF}" type="datetime1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8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1DC7A4-7514-4E38-8EB9-B3BB7E299065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4235175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utnik 9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Pravokutnik 10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Pravokutnik 11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hr-HR" noProof="0" smtClean="0"/>
              <a:t>Kliknite ikonu da biste dodali  sliku</a:t>
            </a:r>
            <a:endParaRPr lang="en-US" noProof="0" dirty="0"/>
          </a:p>
        </p:txBody>
      </p:sp>
      <p:sp>
        <p:nvSpPr>
          <p:cNvPr id="8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C6E08-6B98-48A8-B689-414E4C136DBE}" type="datetime1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9" name="Rezervirano mjesto podnožja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" name="Rezervirano mjesto broja slajda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459F4EC2-6AF5-484D-BC32-C8803B7BCA1B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247562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kutni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Zaobljeni pravokutnik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Rezervirano mjesto naslova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 smtClean="0"/>
              <a:t>Uredite stil naslova matrice</a:t>
            </a:r>
            <a:endParaRPr lang="en-US" altLang="sr-Latn-RS" smtClean="0"/>
          </a:p>
        </p:txBody>
      </p:sp>
      <p:sp>
        <p:nvSpPr>
          <p:cNvPr id="1029" name="Rezervirano mjesto teksta 12"/>
          <p:cNvSpPr>
            <a:spLocks noGrp="1"/>
          </p:cNvSpPr>
          <p:nvPr>
            <p:ph type="body" idx="1"/>
          </p:nvPr>
        </p:nvSpPr>
        <p:spPr bwMode="auto">
          <a:xfrm>
            <a:off x="914400" y="1736725"/>
            <a:ext cx="777240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 smtClean="0"/>
              <a:t>Uredite stilove teksta matrice</a:t>
            </a:r>
          </a:p>
          <a:p>
            <a:pPr lvl="1"/>
            <a:r>
              <a:rPr lang="hr-HR" altLang="sr-Latn-RS" smtClean="0"/>
              <a:t>Druga razina</a:t>
            </a:r>
          </a:p>
          <a:p>
            <a:pPr lvl="2"/>
            <a:r>
              <a:rPr lang="hr-HR" altLang="sr-Latn-RS" smtClean="0"/>
              <a:t>Treća razina</a:t>
            </a:r>
          </a:p>
          <a:p>
            <a:pPr lvl="3"/>
            <a:r>
              <a:rPr lang="hr-HR" altLang="sr-Latn-RS" smtClean="0"/>
              <a:t>Četvrta razina</a:t>
            </a:r>
          </a:p>
          <a:p>
            <a:pPr lvl="4"/>
            <a:r>
              <a:rPr lang="hr-HR" altLang="sr-Latn-RS" smtClean="0"/>
              <a:t>Peta razina</a:t>
            </a:r>
            <a:endParaRPr lang="en-US" altLang="sr-Latn-RS" smtClean="0"/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3492C3-A5D7-4653-ABDA-AD589EC8D916}" type="datetime1">
              <a:rPr lang="hr-HR"/>
              <a:pPr>
                <a:defRPr/>
              </a:pPr>
              <a:t>7.11.2019.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23" name="Rezervirano mjesto broja slajda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fld id="{C9EAD787-DD11-4BE5-A6D4-FF2B972F259C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54" r:id="rId2"/>
    <p:sldLayoutId id="2147484062" r:id="rId3"/>
    <p:sldLayoutId id="2147484055" r:id="rId4"/>
    <p:sldLayoutId id="2147484056" r:id="rId5"/>
    <p:sldLayoutId id="2147484057" r:id="rId6"/>
    <p:sldLayoutId id="2147484058" r:id="rId7"/>
    <p:sldLayoutId id="2147484063" r:id="rId8"/>
    <p:sldLayoutId id="2147484064" r:id="rId9"/>
    <p:sldLayoutId id="2147484059" r:id="rId10"/>
    <p:sldLayoutId id="214748406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kstniOkvir 3"/>
          <p:cNvSpPr txBox="1">
            <a:spLocks noChangeArrowheads="1"/>
          </p:cNvSpPr>
          <p:nvPr/>
        </p:nvSpPr>
        <p:spPr bwMode="auto">
          <a:xfrm>
            <a:off x="107950" y="1557338"/>
            <a:ext cx="89281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hr-HR" altLang="en-US" sz="3200" b="1">
                <a:solidFill>
                  <a:schemeClr val="bg1"/>
                </a:solidFill>
              </a:rPr>
              <a:t>Proširenje upravljanja dokumentarnim gradivom za potrebe digitalizacije s ciljem stvaranja autentičnog digitaliziranog gradiva</a:t>
            </a:r>
            <a:endParaRPr lang="hr-HR" altLang="en-US" sz="3200">
              <a:solidFill>
                <a:schemeClr val="bg1"/>
              </a:solidFill>
            </a:endParaRPr>
          </a:p>
        </p:txBody>
      </p:sp>
      <p:sp>
        <p:nvSpPr>
          <p:cNvPr id="6147" name="TekstniOkvir 6"/>
          <p:cNvSpPr txBox="1">
            <a:spLocks noChangeArrowheads="1"/>
          </p:cNvSpPr>
          <p:nvPr/>
        </p:nvSpPr>
        <p:spPr bwMode="auto">
          <a:xfrm>
            <a:off x="107950" y="3130550"/>
            <a:ext cx="8928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sr-Latn-RS" b="1">
                <a:solidFill>
                  <a:schemeClr val="bg1"/>
                </a:solidFill>
              </a:rPr>
              <a:t>HAD – Savjetovanje – Slavonski Brod 2019.</a:t>
            </a:r>
          </a:p>
        </p:txBody>
      </p:sp>
      <p:sp>
        <p:nvSpPr>
          <p:cNvPr id="6148" name="TekstniOkvir 5"/>
          <p:cNvSpPr txBox="1">
            <a:spLocks noChangeArrowheads="1"/>
          </p:cNvSpPr>
          <p:nvPr/>
        </p:nvSpPr>
        <p:spPr bwMode="auto">
          <a:xfrm>
            <a:off x="755650" y="5468938"/>
            <a:ext cx="75612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/>
              <a:t>dr. sc. Edvin Buršić</a:t>
            </a:r>
          </a:p>
          <a:p>
            <a:pPr eaLnBrk="1" hangingPunct="1"/>
            <a:r>
              <a:rPr lang="hr-HR" altLang="sr-Latn-RS"/>
              <a:t>Financijska agencija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zervirano mjesto broja slajda 2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13759C5-68E9-427F-9FC3-831D6AB900E7}" type="slidenum">
              <a:rPr lang="hr-HR" altLang="sr-Latn-RS">
                <a:solidFill>
                  <a:srgbClr val="FFFFFF"/>
                </a:solidFill>
              </a:rPr>
              <a:pPr eaLnBrk="1" hangingPunct="1"/>
              <a:t>10</a:t>
            </a:fld>
            <a:endParaRPr lang="hr-HR" altLang="sr-Latn-RS">
              <a:solidFill>
                <a:srgbClr val="FFFFFF"/>
              </a:solidFill>
            </a:endParaRPr>
          </a:p>
        </p:txBody>
      </p:sp>
      <p:sp>
        <p:nvSpPr>
          <p:cNvPr id="1536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>
                <a:solidFill>
                  <a:schemeClr val="tx1"/>
                </a:solidFill>
              </a:rPr>
              <a:t>Proces digitalizacije (nastavak)</a:t>
            </a:r>
            <a:endParaRPr lang="hr-HR" altLang="en-US" smtClean="0"/>
          </a:p>
        </p:txBody>
      </p:sp>
      <p:sp>
        <p:nvSpPr>
          <p:cNvPr id="15364" name="Rezervirano mjesto sadržaja 3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429125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indeksiranje i pridruživanje metapodataka</a:t>
            </a:r>
          </a:p>
          <a:p>
            <a:pPr eaLnBrk="1" hangingPunct="1"/>
            <a:r>
              <a:rPr lang="hr-HR" altLang="sr-Latn-RS" smtClean="0"/>
              <a:t>kontrola digitaliziranih slika</a:t>
            </a:r>
          </a:p>
          <a:p>
            <a:pPr eaLnBrk="1" hangingPunct="1"/>
            <a:r>
              <a:rPr lang="hr-HR" altLang="sr-Latn-RS" smtClean="0"/>
              <a:t>kontrola pridruženih metapodataka</a:t>
            </a:r>
          </a:p>
          <a:p>
            <a:pPr lvl="1" eaLnBrk="1" hangingPunct="1"/>
            <a:r>
              <a:rPr lang="hr-HR" altLang="sr-Latn-RS" smtClean="0"/>
              <a:t>status – „zadovoljava” ili „ne zadovoljava”</a:t>
            </a:r>
          </a:p>
          <a:p>
            <a:pPr eaLnBrk="1" hangingPunct="1"/>
            <a:r>
              <a:rPr lang="hr-HR" altLang="sr-Latn-RS" smtClean="0"/>
              <a:t>isporuka digitaliziranih kopija</a:t>
            </a:r>
          </a:p>
        </p:txBody>
      </p:sp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437063"/>
            <a:ext cx="27336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zervirano mjesto broja slajda 2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D03AA22-B96A-4CF7-BE68-1AA2F25FE408}" type="slidenum">
              <a:rPr lang="hr-HR" altLang="sr-Latn-RS">
                <a:solidFill>
                  <a:srgbClr val="FFFFFF"/>
                </a:solidFill>
              </a:rPr>
              <a:pPr eaLnBrk="1" hangingPunct="1"/>
              <a:t>11</a:t>
            </a:fld>
            <a:endParaRPr lang="hr-HR" altLang="sr-Latn-RS">
              <a:solidFill>
                <a:srgbClr val="FFFFFF"/>
              </a:solidFill>
            </a:endParaRPr>
          </a:p>
        </p:txBody>
      </p:sp>
      <p:sp>
        <p:nvSpPr>
          <p:cNvPr id="16387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>
                <a:solidFill>
                  <a:schemeClr val="tx1"/>
                </a:solidFill>
              </a:rPr>
              <a:t>Kontrola kvalitete</a:t>
            </a:r>
            <a:endParaRPr lang="hr-HR" altLang="en-US" smtClean="0"/>
          </a:p>
        </p:txBody>
      </p:sp>
      <p:sp>
        <p:nvSpPr>
          <p:cNvPr id="16388" name="Rezervirano mjesto sadržaja 3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429125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provjera:</a:t>
            </a:r>
          </a:p>
          <a:p>
            <a:pPr lvl="1"/>
            <a:r>
              <a:rPr lang="hr-HR" altLang="en-US" smtClean="0"/>
              <a:t>veličina dokumenta, npr. A3, A4, A6 i slično;</a:t>
            </a:r>
            <a:endParaRPr lang="hr-HR" altLang="en-US" sz="2200" smtClean="0"/>
          </a:p>
          <a:p>
            <a:pPr lvl="1"/>
            <a:r>
              <a:rPr lang="hr-HR" altLang="en-US" smtClean="0"/>
              <a:t>kontrast podloge, npr. zelena podloga po kojoj je pisano grafitnom olovkom; </a:t>
            </a:r>
            <a:endParaRPr lang="hr-HR" altLang="en-US" sz="2200" smtClean="0"/>
          </a:p>
          <a:p>
            <a:pPr lvl="1"/>
            <a:r>
              <a:rPr lang="hr-HR" altLang="en-US" smtClean="0"/>
              <a:t>broj stranica dokumenta, npr. više stranični dokumenti;</a:t>
            </a:r>
            <a:endParaRPr lang="hr-HR" altLang="en-US" sz="2200" smtClean="0"/>
          </a:p>
          <a:p>
            <a:pPr lvl="1"/>
            <a:r>
              <a:rPr lang="hr-HR" altLang="en-US" smtClean="0"/>
              <a:t>broj praznih stranica dokumenta, npr. višestranični dokument ispisan jednostrano;</a:t>
            </a:r>
            <a:endParaRPr lang="hr-HR" altLang="en-US" sz="2200" smtClean="0"/>
          </a:p>
          <a:p>
            <a:pPr lvl="1"/>
            <a:r>
              <a:rPr lang="hr-HR" altLang="en-US" smtClean="0"/>
              <a:t>tip dokumenta, npr. knjiga, uvezena dokumentacija i slično; </a:t>
            </a:r>
            <a:endParaRPr lang="hr-HR" altLang="en-US" sz="2200" smtClean="0"/>
          </a:p>
          <a:p>
            <a:pPr lvl="1"/>
            <a:r>
              <a:rPr lang="hr-HR" altLang="en-US" smtClean="0"/>
              <a:t>težina papira, npr. 80 gramski papir; </a:t>
            </a:r>
            <a:endParaRPr lang="hr-HR" altLang="en-US" sz="2200" smtClean="0"/>
          </a:p>
        </p:txBody>
      </p:sp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1910">
            <a:off x="6904038" y="476250"/>
            <a:ext cx="1566862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zervirano mjesto broja slajda 2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4090CE-C4F8-47DC-9591-DF006FCFD3B5}" type="slidenum">
              <a:rPr lang="hr-HR" altLang="sr-Latn-RS">
                <a:solidFill>
                  <a:srgbClr val="FFFFFF"/>
                </a:solidFill>
              </a:rPr>
              <a:pPr eaLnBrk="1" hangingPunct="1"/>
              <a:t>12</a:t>
            </a:fld>
            <a:endParaRPr lang="hr-HR" altLang="sr-Latn-RS">
              <a:solidFill>
                <a:srgbClr val="FFFFFF"/>
              </a:solidFill>
            </a:endParaRPr>
          </a:p>
        </p:txBody>
      </p:sp>
      <p:sp>
        <p:nvSpPr>
          <p:cNvPr id="17411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>
                <a:solidFill>
                  <a:schemeClr val="tx1"/>
                </a:solidFill>
              </a:rPr>
              <a:t>Kontrola kvalitete (nastavak)</a:t>
            </a:r>
            <a:endParaRPr lang="hr-HR" altLang="en-US" smtClean="0"/>
          </a:p>
        </p:txBody>
      </p:sp>
      <p:sp>
        <p:nvSpPr>
          <p:cNvPr id="17412" name="Rezervirano mjesto sadržaja 3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429125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provjera (nastavak):</a:t>
            </a:r>
          </a:p>
          <a:p>
            <a:pPr lvl="1"/>
            <a:r>
              <a:rPr lang="hr-HR" altLang="en-US" smtClean="0"/>
              <a:t>postojanje kritičnih elemenata, npr. pečat, potpis, decimalni zarez, podatak o različitim veličinama fonta, sitni detalji, tablice, grafikoni i sl.;</a:t>
            </a:r>
            <a:endParaRPr lang="hr-HR" altLang="en-US" sz="2200" smtClean="0"/>
          </a:p>
          <a:p>
            <a:pPr lvl="1"/>
            <a:r>
              <a:rPr lang="hr-HR" altLang="en-US" smtClean="0"/>
              <a:t>boja dokumenta, npr. sivi ton, bitonalno, boja ili kombinacija;</a:t>
            </a:r>
            <a:endParaRPr lang="hr-HR" altLang="en-US" sz="2200" smtClean="0"/>
          </a:p>
          <a:p>
            <a:pPr lvl="1"/>
            <a:r>
              <a:rPr lang="hr-HR" altLang="en-US" smtClean="0"/>
              <a:t>vrsta dokumenta, npr. izvornik ili fotokopija;</a:t>
            </a:r>
            <a:endParaRPr lang="hr-HR" altLang="en-US" sz="2200" smtClean="0"/>
          </a:p>
          <a:p>
            <a:pPr lvl="1"/>
            <a:r>
              <a:rPr lang="hr-HR" altLang="en-US" smtClean="0"/>
              <a:t>dodaci dokumentu, npr. ručne zabilješke, bijeli korekturni dijelovi ili samoljepljiva traka;</a:t>
            </a:r>
            <a:endParaRPr lang="hr-HR" altLang="en-US" sz="2200" smtClean="0"/>
          </a:p>
          <a:p>
            <a:pPr lvl="1"/>
            <a:r>
              <a:rPr lang="hr-HR" altLang="en-US" smtClean="0"/>
              <a:t>stanje dokumenta, npr. original je previše osjetljiv za proces digitalizacije;</a:t>
            </a:r>
            <a:endParaRPr lang="hr-HR" altLang="en-US" sz="2200" smtClean="0"/>
          </a:p>
        </p:txBody>
      </p:sp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1910">
            <a:off x="7235825" y="476250"/>
            <a:ext cx="1566863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zervirano mjesto broja slajda 2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4DA7ADD-C6B2-4A38-AEC3-07EFFD39869A}" type="slidenum">
              <a:rPr lang="hr-HR" altLang="sr-Latn-RS">
                <a:solidFill>
                  <a:srgbClr val="FFFFFF"/>
                </a:solidFill>
              </a:rPr>
              <a:pPr eaLnBrk="1" hangingPunct="1"/>
              <a:t>13</a:t>
            </a:fld>
            <a:endParaRPr lang="hr-HR" altLang="sr-Latn-RS">
              <a:solidFill>
                <a:srgbClr val="FFFFFF"/>
              </a:solidFill>
            </a:endParaRPr>
          </a:p>
        </p:txBody>
      </p:sp>
      <p:sp>
        <p:nvSpPr>
          <p:cNvPr id="18435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>
                <a:solidFill>
                  <a:schemeClr val="tx1"/>
                </a:solidFill>
              </a:rPr>
              <a:t>Kontrola kvalitete (nastavak)</a:t>
            </a:r>
            <a:endParaRPr lang="hr-HR" altLang="en-US" smtClean="0"/>
          </a:p>
        </p:txBody>
      </p:sp>
      <p:sp>
        <p:nvSpPr>
          <p:cNvPr id="18436" name="Rezervirano mjesto sadržaja 3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429125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provjera (nastavak):</a:t>
            </a:r>
          </a:p>
          <a:p>
            <a:pPr lvl="1"/>
            <a:r>
              <a:rPr lang="hr-HR" altLang="en-US" smtClean="0"/>
              <a:t>postojanje mrlji, npr. od kave ili od vode; </a:t>
            </a:r>
            <a:endParaRPr lang="hr-HR" altLang="en-US" sz="2200" smtClean="0"/>
          </a:p>
          <a:p>
            <a:pPr lvl="1"/>
            <a:r>
              <a:rPr lang="hr-HR" altLang="en-US" smtClean="0"/>
              <a:t>očuvan je redoslijed nastajanja gradiva;</a:t>
            </a:r>
          </a:p>
          <a:p>
            <a:pPr lvl="1"/>
            <a:r>
              <a:rPr lang="hr-HR" altLang="en-US" smtClean="0"/>
              <a:t>očuvan je redoslijed stranica.</a:t>
            </a:r>
            <a:endParaRPr lang="hr-HR" altLang="en-US" sz="2200" smtClean="0"/>
          </a:p>
        </p:txBody>
      </p:sp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437063"/>
            <a:ext cx="1782763" cy="195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zervirano mjesto broja slajda 2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73E89D7-E3BB-4E01-9CC3-9EE01DFC5F1D}" type="slidenum">
              <a:rPr lang="hr-HR" altLang="sr-Latn-RS">
                <a:solidFill>
                  <a:srgbClr val="FFFFFF"/>
                </a:solidFill>
              </a:rPr>
              <a:pPr eaLnBrk="1" hangingPunct="1"/>
              <a:t>14</a:t>
            </a:fld>
            <a:endParaRPr lang="hr-HR" altLang="sr-Latn-RS">
              <a:solidFill>
                <a:srgbClr val="FFFFFF"/>
              </a:solidFill>
            </a:endParaRPr>
          </a:p>
        </p:txBody>
      </p:sp>
      <p:sp>
        <p:nvSpPr>
          <p:cNvPr id="19459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>
                <a:solidFill>
                  <a:schemeClr val="tx1"/>
                </a:solidFill>
              </a:rPr>
              <a:t>Analiza zakonskih propisa i zahtjeva</a:t>
            </a:r>
            <a:endParaRPr lang="hr-HR" altLang="en-US" smtClean="0"/>
          </a:p>
        </p:txBody>
      </p:sp>
      <p:sp>
        <p:nvSpPr>
          <p:cNvPr id="19460" name="Rezervirano mjesto sadržaja 3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429125"/>
          </a:xfrm>
        </p:spPr>
        <p:txBody>
          <a:bodyPr/>
          <a:lstStyle/>
          <a:p>
            <a:pPr eaLnBrk="1" hangingPunct="1"/>
            <a:r>
              <a:rPr lang="hr-HR" altLang="en-US" sz="2400" smtClean="0"/>
              <a:t>Zakon o arhivskom gradivu i arhivima</a:t>
            </a:r>
          </a:p>
          <a:p>
            <a:pPr lvl="1" eaLnBrk="1" hangingPunct="1"/>
            <a:r>
              <a:rPr lang="hr-HR" altLang="en-US" sz="2200" smtClean="0"/>
              <a:t>Pravilnik o upravljanju dokumentarnim gradivom izvan arhiva</a:t>
            </a:r>
          </a:p>
          <a:p>
            <a:pPr lvl="2" eaLnBrk="1" hangingPunct="1"/>
            <a:r>
              <a:rPr lang="hr-HR" altLang="en-US" smtClean="0"/>
              <a:t>propisati će postupak digitalizacije</a:t>
            </a:r>
          </a:p>
          <a:p>
            <a:pPr lvl="1" eaLnBrk="1" hangingPunct="1"/>
            <a:r>
              <a:rPr lang="hr-HR" altLang="en-US" smtClean="0"/>
              <a:t>jamstvo pouzdanosti i uporabivosti gradiva</a:t>
            </a:r>
          </a:p>
          <a:p>
            <a:pPr lvl="1" eaLnBrk="1" hangingPunct="1"/>
            <a:r>
              <a:rPr lang="hr-HR" altLang="en-US" smtClean="0"/>
              <a:t>razumno jamstvo da nije obavljeno neovlašteno i nedokumentirano</a:t>
            </a:r>
          </a:p>
          <a:p>
            <a:pPr lvl="2" eaLnBrk="1" hangingPunct="1"/>
            <a:r>
              <a:rPr lang="hr-HR" altLang="en-US" smtClean="0"/>
              <a:t>dodavanje </a:t>
            </a:r>
          </a:p>
          <a:p>
            <a:pPr lvl="2" eaLnBrk="1" hangingPunct="1"/>
            <a:r>
              <a:rPr lang="hr-HR" altLang="en-US" smtClean="0"/>
              <a:t>mijenjanje</a:t>
            </a:r>
          </a:p>
          <a:p>
            <a:pPr lvl="2" eaLnBrk="1" hangingPunct="1"/>
            <a:r>
              <a:rPr lang="hr-HR" altLang="en-US" smtClean="0"/>
              <a:t>uklanjanje svojstava gradiva </a:t>
            </a:r>
          </a:p>
          <a:p>
            <a:pPr lvl="2" eaLnBrk="1" hangingPunct="1"/>
            <a:r>
              <a:rPr lang="hr-HR" altLang="en-US" smtClean="0"/>
              <a:t>uklanjanje pojedinih podataka </a:t>
            </a:r>
          </a:p>
        </p:txBody>
      </p:sp>
      <p:pic>
        <p:nvPicPr>
          <p:cNvPr id="19461" name="Picture 4" descr="https://static01.nyt.com/images/2010/12/07/science/07puzzle/07puzzle-popu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244975"/>
            <a:ext cx="1836737" cy="229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zervirano mjesto broja slajda 2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490081D-F1A0-4229-A029-18AAD9E736A4}" type="slidenum">
              <a:rPr lang="hr-HR" altLang="sr-Latn-RS">
                <a:solidFill>
                  <a:srgbClr val="FFFFFF"/>
                </a:solidFill>
              </a:rPr>
              <a:pPr eaLnBrk="1" hangingPunct="1"/>
              <a:t>15</a:t>
            </a:fld>
            <a:endParaRPr lang="hr-HR" altLang="sr-Latn-RS">
              <a:solidFill>
                <a:srgbClr val="FFFFFF"/>
              </a:solidFill>
            </a:endParaRPr>
          </a:p>
        </p:txBody>
      </p:sp>
      <p:sp>
        <p:nvSpPr>
          <p:cNvPr id="2048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>
                <a:solidFill>
                  <a:schemeClr val="tx1"/>
                </a:solidFill>
              </a:rPr>
              <a:t>Rezultat analize</a:t>
            </a:r>
            <a:endParaRPr lang="hr-HR" altLang="en-US" smtClean="0"/>
          </a:p>
        </p:txBody>
      </p:sp>
      <p:sp>
        <p:nvSpPr>
          <p:cNvPr id="20484" name="Rezervirano mjesto sadržaja 3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8050213" cy="4429125"/>
          </a:xfrm>
        </p:spPr>
        <p:txBody>
          <a:bodyPr/>
          <a:lstStyle/>
          <a:p>
            <a:pPr eaLnBrk="1" hangingPunct="1"/>
            <a:r>
              <a:rPr lang="hr-HR" altLang="en-US" sz="2400" smtClean="0"/>
              <a:t>potrebno pojasniti</a:t>
            </a:r>
          </a:p>
          <a:p>
            <a:pPr lvl="1" eaLnBrk="1" hangingPunct="1"/>
            <a:r>
              <a:rPr lang="hr-HR" altLang="en-US" smtClean="0"/>
              <a:t>Čl. 11. ZAGA – propisuje evidentiranje podatka količina</a:t>
            </a:r>
          </a:p>
          <a:p>
            <a:pPr lvl="2" eaLnBrk="1" hangingPunct="1"/>
            <a:r>
              <a:rPr lang="hr-HR" altLang="en-US" smtClean="0"/>
              <a:t>odnosi li se na pojedini dokument</a:t>
            </a:r>
          </a:p>
          <a:p>
            <a:pPr lvl="2" eaLnBrk="1" hangingPunct="1"/>
            <a:r>
              <a:rPr lang="hr-HR" altLang="en-US" smtClean="0"/>
              <a:t>njegov broj stranica </a:t>
            </a:r>
          </a:p>
          <a:p>
            <a:pPr lvl="2" eaLnBrk="1" hangingPunct="1"/>
            <a:r>
              <a:rPr lang="hr-HR" altLang="en-US" smtClean="0"/>
              <a:t>broj dokumenata u dosjeu</a:t>
            </a:r>
          </a:p>
          <a:p>
            <a:pPr lvl="2" eaLnBrk="1" hangingPunct="1"/>
            <a:r>
              <a:rPr lang="hr-HR" altLang="en-US" smtClean="0"/>
              <a:t>dužne metre određene vrste dokumentacije</a:t>
            </a:r>
          </a:p>
          <a:p>
            <a:pPr lvl="1" eaLnBrk="1" hangingPunct="1"/>
            <a:r>
              <a:rPr lang="hr-HR" altLang="en-US" smtClean="0"/>
              <a:t>gdje se evidentira stanje gradiva nakon povrata</a:t>
            </a:r>
          </a:p>
          <a:p>
            <a:pPr lvl="1" eaLnBrk="1" hangingPunct="1"/>
            <a:r>
              <a:rPr lang="hr-HR" altLang="en-US" smtClean="0"/>
              <a:t>Čl. 14. Pravilnika o evidencijama u arhivima</a:t>
            </a:r>
          </a:p>
          <a:p>
            <a:pPr lvl="2" eaLnBrk="1" hangingPunct="1"/>
            <a:r>
              <a:rPr lang="hr-HR" altLang="en-US" smtClean="0"/>
              <a:t>propisani podaci o korištenju arhivskog gradiva</a:t>
            </a:r>
          </a:p>
          <a:p>
            <a:pPr lvl="2" eaLnBrk="1" hangingPunct="1"/>
            <a:r>
              <a:rPr lang="hr-HR" altLang="en-US" smtClean="0"/>
              <a:t>ne vodi se evidencija o korištenju dokumentarnog gradiva</a:t>
            </a:r>
          </a:p>
          <a:p>
            <a:pPr lvl="2" eaLnBrk="1" hangingPunct="1"/>
            <a:r>
              <a:rPr lang="hr-HR" altLang="en-US" smtClean="0"/>
              <a:t>ne vodi se evidencija o stanju korištenog gradiva nakon korištenja izvornika</a:t>
            </a:r>
          </a:p>
        </p:txBody>
      </p:sp>
      <p:pic>
        <p:nvPicPr>
          <p:cNvPr id="2048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04813"/>
            <a:ext cx="191135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zervirano mjesto broja slajda 2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9363287-C3C8-4606-BF0A-C4F224724C37}" type="slidenum">
              <a:rPr lang="hr-HR" altLang="sr-Latn-RS">
                <a:solidFill>
                  <a:srgbClr val="FFFFFF"/>
                </a:solidFill>
              </a:rPr>
              <a:pPr eaLnBrk="1" hangingPunct="1"/>
              <a:t>16</a:t>
            </a:fld>
            <a:endParaRPr lang="hr-HR" altLang="sr-Latn-RS">
              <a:solidFill>
                <a:srgbClr val="FFFFFF"/>
              </a:solidFill>
            </a:endParaRPr>
          </a:p>
        </p:txBody>
      </p:sp>
      <p:sp>
        <p:nvSpPr>
          <p:cNvPr id="21507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>
                <a:solidFill>
                  <a:schemeClr val="tx1"/>
                </a:solidFill>
              </a:rPr>
              <a:t>Rezultat analize</a:t>
            </a:r>
            <a:endParaRPr lang="hr-HR" altLang="en-US" smtClean="0"/>
          </a:p>
        </p:txBody>
      </p:sp>
      <p:sp>
        <p:nvSpPr>
          <p:cNvPr id="21508" name="Rezervirano mjesto sadržaja 3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429125"/>
          </a:xfrm>
        </p:spPr>
        <p:txBody>
          <a:bodyPr/>
          <a:lstStyle/>
          <a:p>
            <a:pPr eaLnBrk="1" hangingPunct="1"/>
            <a:r>
              <a:rPr lang="hr-HR" altLang="en-US" sz="2400" smtClean="0"/>
              <a:t>potrebno pojasniti (nastavak)</a:t>
            </a:r>
          </a:p>
          <a:p>
            <a:pPr lvl="1" eaLnBrk="1" hangingPunct="1"/>
            <a:r>
              <a:rPr lang="hr-HR" altLang="en-US" sz="2000" smtClean="0"/>
              <a:t>Pravilnik o evidencijama u arhivima – Članak 9.</a:t>
            </a:r>
          </a:p>
          <a:p>
            <a:pPr lvl="2" eaLnBrk="1" hangingPunct="1"/>
            <a:r>
              <a:rPr lang="hr-HR" altLang="en-US" smtClean="0"/>
              <a:t>propisuje vođenje podataka o snimljenom gradivu: broj snimaka, broj kilobajta, broj datoteke</a:t>
            </a:r>
          </a:p>
          <a:p>
            <a:pPr lvl="2" eaLnBrk="1" hangingPunct="1"/>
            <a:r>
              <a:rPr lang="hr-HR" altLang="en-US" smtClean="0"/>
              <a:t>ako nije poznat podatak na ulazu s čime uspoređujemo</a:t>
            </a:r>
          </a:p>
        </p:txBody>
      </p:sp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149725"/>
            <a:ext cx="2693988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zervirano mjesto broja slajda 2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D16404-D125-474C-BE20-4F518BBD1AB2}" type="slidenum">
              <a:rPr lang="hr-HR" altLang="sr-Latn-RS">
                <a:solidFill>
                  <a:srgbClr val="FFFFFF"/>
                </a:solidFill>
              </a:rPr>
              <a:pPr eaLnBrk="1" hangingPunct="1"/>
              <a:t>17</a:t>
            </a:fld>
            <a:endParaRPr lang="hr-HR" altLang="sr-Latn-RS">
              <a:solidFill>
                <a:srgbClr val="FFFFFF"/>
              </a:solidFill>
            </a:endParaRPr>
          </a:p>
        </p:txBody>
      </p:sp>
      <p:sp>
        <p:nvSpPr>
          <p:cNvPr id="22531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>
                <a:solidFill>
                  <a:schemeClr val="tx1"/>
                </a:solidFill>
              </a:rPr>
              <a:t>Zaključak</a:t>
            </a:r>
            <a:endParaRPr lang="hr-HR" altLang="en-US" smtClean="0"/>
          </a:p>
        </p:txBody>
      </p:sp>
      <p:sp>
        <p:nvSpPr>
          <p:cNvPr id="22532" name="Rezervirano mjesto sadržaja 3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429125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prijedlog evidencije podataka prije pretvorbe:</a:t>
            </a:r>
          </a:p>
          <a:p>
            <a:pPr lvl="1"/>
            <a:r>
              <a:rPr lang="hr-HR" altLang="sr-Latn-RS" smtClean="0"/>
              <a:t>faza prihvata</a:t>
            </a:r>
          </a:p>
          <a:p>
            <a:pPr lvl="2"/>
            <a:r>
              <a:rPr lang="hr-HR" altLang="en-US" b="1" smtClean="0"/>
              <a:t>veličina dokumenta</a:t>
            </a:r>
            <a:r>
              <a:rPr lang="hr-HR" altLang="en-US" smtClean="0"/>
              <a:t>, npr. A3, A4, A6 i slično;</a:t>
            </a:r>
            <a:endParaRPr lang="hr-HR" altLang="en-US" sz="1800" smtClean="0"/>
          </a:p>
          <a:p>
            <a:pPr lvl="2"/>
            <a:r>
              <a:rPr lang="hr-HR" altLang="en-US" b="1" smtClean="0"/>
              <a:t>kontrast podloge i otiska</a:t>
            </a:r>
            <a:r>
              <a:rPr lang="hr-HR" altLang="en-US" smtClean="0"/>
              <a:t>, npr. zelena podloga po kojoj je pisano grafitnom olovkom; </a:t>
            </a:r>
            <a:endParaRPr lang="hr-HR" altLang="en-US" sz="1800" smtClean="0"/>
          </a:p>
          <a:p>
            <a:pPr lvl="2"/>
            <a:r>
              <a:rPr lang="hr-HR" altLang="en-US" b="1" smtClean="0"/>
              <a:t>broj stranica dokumenta</a:t>
            </a:r>
            <a:r>
              <a:rPr lang="hr-HR" altLang="en-US" smtClean="0"/>
              <a:t>, npr. više stranični dokumenti;</a:t>
            </a:r>
            <a:endParaRPr lang="hr-HR" altLang="en-US" sz="1800" smtClean="0"/>
          </a:p>
          <a:p>
            <a:pPr lvl="2"/>
            <a:r>
              <a:rPr lang="hr-HR" altLang="en-US" b="1" smtClean="0"/>
              <a:t>broj praznih stranica dokumenta</a:t>
            </a:r>
            <a:r>
              <a:rPr lang="hr-HR" altLang="en-US" smtClean="0"/>
              <a:t>, npr. višestranični dokument ispisivan jednostrano;</a:t>
            </a:r>
            <a:endParaRPr lang="hr-HR" altLang="en-US" sz="1800" smtClean="0"/>
          </a:p>
          <a:p>
            <a:pPr lvl="2"/>
            <a:r>
              <a:rPr lang="hr-HR" altLang="en-US" b="1" smtClean="0"/>
              <a:t>tip dokumenta</a:t>
            </a:r>
            <a:r>
              <a:rPr lang="hr-HR" altLang="en-US" smtClean="0"/>
              <a:t>, npr. knjiga, uvezena dokumentacija i slično; </a:t>
            </a:r>
            <a:endParaRPr lang="hr-HR" altLang="en-US" sz="1800" smtClean="0"/>
          </a:p>
        </p:txBody>
      </p:sp>
      <p:grpSp>
        <p:nvGrpSpPr>
          <p:cNvPr id="22533" name="Group 6"/>
          <p:cNvGrpSpPr>
            <a:grpSpLocks/>
          </p:cNvGrpSpPr>
          <p:nvPr/>
        </p:nvGrpSpPr>
        <p:grpSpPr bwMode="auto">
          <a:xfrm>
            <a:off x="7092950" y="333375"/>
            <a:ext cx="1422400" cy="1397000"/>
            <a:chOff x="1824" y="633"/>
            <a:chExt cx="2834" cy="2849"/>
          </a:xfrm>
        </p:grpSpPr>
        <p:sp>
          <p:nvSpPr>
            <p:cNvPr id="22534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536 w 21600"/>
                <a:gd name="T1" fmla="*/ 1108 h 21600"/>
                <a:gd name="T2" fmla="*/ 1060 w 21600"/>
                <a:gd name="T3" fmla="*/ 1478 h 21600"/>
                <a:gd name="T4" fmla="*/ 680 w 21600"/>
                <a:gd name="T5" fmla="*/ 967 h 21600"/>
                <a:gd name="T6" fmla="*/ 1060 w 21600"/>
                <a:gd name="T7" fmla="*/ 492 h 21600"/>
                <a:gd name="T8" fmla="*/ 542 w 21600"/>
                <a:gd name="T9" fmla="*/ 4 h 21600"/>
                <a:gd name="T10" fmla="*/ 36 w 21600"/>
                <a:gd name="T11" fmla="*/ 477 h 21600"/>
                <a:gd name="T12" fmla="*/ 416 w 21600"/>
                <a:gd name="T13" fmla="*/ 948 h 21600"/>
                <a:gd name="T14" fmla="*/ 36 w 21600"/>
                <a:gd name="T15" fmla="*/ 147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269 w 21600"/>
                <a:gd name="T25" fmla="*/ 7718 h 21600"/>
                <a:gd name="T26" fmla="*/ 19157 w 21600"/>
                <a:gd name="T27" fmla="*/ 2023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35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 w 21600"/>
                <a:gd name="T1" fmla="*/ 855 h 21600"/>
                <a:gd name="T2" fmla="*/ 346 w 21600"/>
                <a:gd name="T3" fmla="*/ 1351 h 21600"/>
                <a:gd name="T4" fmla="*/ 856 w 21600"/>
                <a:gd name="T5" fmla="*/ 888 h 21600"/>
                <a:gd name="T6" fmla="*/ 1385 w 21600"/>
                <a:gd name="T7" fmla="*/ 1353 h 21600"/>
                <a:gd name="T8" fmla="*/ 1778 w 21600"/>
                <a:gd name="T9" fmla="*/ 963 h 21600"/>
                <a:gd name="T10" fmla="*/ 1390 w 21600"/>
                <a:gd name="T11" fmla="*/ 366 h 21600"/>
                <a:gd name="T12" fmla="*/ 889 w 21600"/>
                <a:gd name="T13" fmla="*/ 2 h 21600"/>
                <a:gd name="T14" fmla="*/ 346 w 21600"/>
                <a:gd name="T15" fmla="*/ 376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5394 w 21600"/>
                <a:gd name="T25" fmla="*/ 6735 h 21600"/>
                <a:gd name="T26" fmla="*/ 16182 w 21600"/>
                <a:gd name="T27" fmla="*/ 20441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36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412 w 21600"/>
                <a:gd name="T1" fmla="*/ 946 h 21600"/>
                <a:gd name="T2" fmla="*/ 22 w 21600"/>
                <a:gd name="T3" fmla="*/ 1382 h 21600"/>
                <a:gd name="T4" fmla="*/ 571 w 21600"/>
                <a:gd name="T5" fmla="*/ 1763 h 21600"/>
                <a:gd name="T6" fmla="*/ 1038 w 21600"/>
                <a:gd name="T7" fmla="*/ 1367 h 21600"/>
                <a:gd name="T8" fmla="*/ 693 w 21600"/>
                <a:gd name="T9" fmla="*/ 889 h 21600"/>
                <a:gd name="T10" fmla="*/ 1044 w 21600"/>
                <a:gd name="T11" fmla="*/ 385 h 21600"/>
                <a:gd name="T12" fmla="*/ 551 w 21600"/>
                <a:gd name="T13" fmla="*/ 1 h 21600"/>
                <a:gd name="T14" fmla="*/ 22 w 21600"/>
                <a:gd name="T15" fmla="*/ 385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075 w 21600"/>
                <a:gd name="T25" fmla="*/ 5660 h 21600"/>
                <a:gd name="T26" fmla="*/ 20210 w 21600"/>
                <a:gd name="T27" fmla="*/ 1597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37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395 w 21600"/>
                <a:gd name="T1" fmla="*/ 1026 h 21600"/>
                <a:gd name="T2" fmla="*/ 1415 w 21600"/>
                <a:gd name="T3" fmla="*/ 25 h 21600"/>
                <a:gd name="T4" fmla="*/ 394 w 21600"/>
                <a:gd name="T5" fmla="*/ 42 h 21600"/>
                <a:gd name="T6" fmla="*/ 420 w 21600"/>
                <a:gd name="T7" fmla="*/ 1022 h 21600"/>
                <a:gd name="T8" fmla="*/ 901 w 21600"/>
                <a:gd name="T9" fmla="*/ 627 h 21600"/>
                <a:gd name="T10" fmla="*/ 904 w 21600"/>
                <a:gd name="T11" fmla="*/ 424 h 21600"/>
                <a:gd name="T12" fmla="*/ 1800 w 21600"/>
                <a:gd name="T13" fmla="*/ 487 h 21600"/>
                <a:gd name="T14" fmla="*/ 5 w 21600"/>
                <a:gd name="T15" fmla="*/ 48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6084 w 21600"/>
                <a:gd name="T25" fmla="*/ 2569 h 21600"/>
                <a:gd name="T26" fmla="*/ 16128 w 21600"/>
                <a:gd name="T27" fmla="*/ 1954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zervirano mjesto broja slajda 2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E6B0CD3-50C7-4042-A938-47D39099915F}" type="slidenum">
              <a:rPr lang="hr-HR" altLang="sr-Latn-RS">
                <a:solidFill>
                  <a:srgbClr val="FFFFFF"/>
                </a:solidFill>
              </a:rPr>
              <a:pPr eaLnBrk="1" hangingPunct="1"/>
              <a:t>18</a:t>
            </a:fld>
            <a:endParaRPr lang="hr-HR" altLang="sr-Latn-RS">
              <a:solidFill>
                <a:srgbClr val="FFFFFF"/>
              </a:solidFill>
            </a:endParaRPr>
          </a:p>
        </p:txBody>
      </p:sp>
      <p:sp>
        <p:nvSpPr>
          <p:cNvPr id="23555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>
                <a:solidFill>
                  <a:schemeClr val="tx1"/>
                </a:solidFill>
              </a:rPr>
              <a:t>Zaključak (nastavak)</a:t>
            </a:r>
            <a:endParaRPr lang="hr-HR" altLang="en-US" smtClean="0"/>
          </a:p>
        </p:txBody>
      </p:sp>
      <p:sp>
        <p:nvSpPr>
          <p:cNvPr id="23556" name="Rezervirano mjesto sadržaja 3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8121650" cy="4429125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prijedlog evidencije podataka prije pretvorbe (nastavak):</a:t>
            </a:r>
          </a:p>
          <a:p>
            <a:pPr lvl="1"/>
            <a:r>
              <a:rPr lang="hr-HR" altLang="sr-Latn-RS" smtClean="0"/>
              <a:t>faza prihvata (nastavak)</a:t>
            </a:r>
          </a:p>
          <a:p>
            <a:pPr lvl="2"/>
            <a:r>
              <a:rPr lang="hr-HR" altLang="en-US" b="1" smtClean="0"/>
              <a:t>težina papira</a:t>
            </a:r>
            <a:r>
              <a:rPr lang="hr-HR" altLang="en-US" smtClean="0"/>
              <a:t>, npr. 80 gramski papir;</a:t>
            </a:r>
          </a:p>
          <a:p>
            <a:pPr lvl="2"/>
            <a:r>
              <a:rPr lang="hr-HR" altLang="en-US" b="1" smtClean="0"/>
              <a:t>postojanje kritičnih elemenata</a:t>
            </a:r>
            <a:r>
              <a:rPr lang="hr-HR" altLang="en-US" smtClean="0"/>
              <a:t>, npr. pečat, potpis, decimalni zarez, podatak o različitim veličinama fonta, sitni detalji, tablice, </a:t>
            </a:r>
          </a:p>
          <a:p>
            <a:pPr marL="868363" lvl="3" indent="0">
              <a:buFont typeface="Wingdings 2" panose="05020102010507070707" pitchFamily="18" charset="2"/>
              <a:buNone/>
            </a:pPr>
            <a:r>
              <a:rPr lang="hr-HR" altLang="en-US" smtClean="0"/>
              <a:t>grafikoni i sl.;</a:t>
            </a:r>
            <a:endParaRPr lang="hr-HR" altLang="en-US" sz="1800" smtClean="0"/>
          </a:p>
          <a:p>
            <a:pPr lvl="2"/>
            <a:r>
              <a:rPr lang="hr-HR" altLang="en-US" b="1" smtClean="0"/>
              <a:t>boja dokumenta</a:t>
            </a:r>
            <a:r>
              <a:rPr lang="hr-HR" altLang="en-US" smtClean="0"/>
              <a:t>, npr. sivi ton, bitonalno, boja ili kombinacija; </a:t>
            </a:r>
            <a:endParaRPr lang="hr-HR" altLang="en-US" sz="1800" smtClean="0"/>
          </a:p>
        </p:txBody>
      </p:sp>
      <p:grpSp>
        <p:nvGrpSpPr>
          <p:cNvPr id="23557" name="Group 6"/>
          <p:cNvGrpSpPr>
            <a:grpSpLocks/>
          </p:cNvGrpSpPr>
          <p:nvPr/>
        </p:nvGrpSpPr>
        <p:grpSpPr bwMode="auto">
          <a:xfrm>
            <a:off x="6645275" y="5013325"/>
            <a:ext cx="1423988" cy="1397000"/>
            <a:chOff x="1824" y="633"/>
            <a:chExt cx="2834" cy="2849"/>
          </a:xfrm>
        </p:grpSpPr>
        <p:sp>
          <p:nvSpPr>
            <p:cNvPr id="23558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536 w 21600"/>
                <a:gd name="T1" fmla="*/ 1108 h 21600"/>
                <a:gd name="T2" fmla="*/ 1060 w 21600"/>
                <a:gd name="T3" fmla="*/ 1478 h 21600"/>
                <a:gd name="T4" fmla="*/ 680 w 21600"/>
                <a:gd name="T5" fmla="*/ 967 h 21600"/>
                <a:gd name="T6" fmla="*/ 1060 w 21600"/>
                <a:gd name="T7" fmla="*/ 492 h 21600"/>
                <a:gd name="T8" fmla="*/ 542 w 21600"/>
                <a:gd name="T9" fmla="*/ 4 h 21600"/>
                <a:gd name="T10" fmla="*/ 36 w 21600"/>
                <a:gd name="T11" fmla="*/ 477 h 21600"/>
                <a:gd name="T12" fmla="*/ 416 w 21600"/>
                <a:gd name="T13" fmla="*/ 948 h 21600"/>
                <a:gd name="T14" fmla="*/ 36 w 21600"/>
                <a:gd name="T15" fmla="*/ 147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269 w 21600"/>
                <a:gd name="T25" fmla="*/ 7718 h 21600"/>
                <a:gd name="T26" fmla="*/ 19157 w 21600"/>
                <a:gd name="T27" fmla="*/ 2023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59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 w 21600"/>
                <a:gd name="T1" fmla="*/ 855 h 21600"/>
                <a:gd name="T2" fmla="*/ 346 w 21600"/>
                <a:gd name="T3" fmla="*/ 1351 h 21600"/>
                <a:gd name="T4" fmla="*/ 856 w 21600"/>
                <a:gd name="T5" fmla="*/ 888 h 21600"/>
                <a:gd name="T6" fmla="*/ 1385 w 21600"/>
                <a:gd name="T7" fmla="*/ 1353 h 21600"/>
                <a:gd name="T8" fmla="*/ 1778 w 21600"/>
                <a:gd name="T9" fmla="*/ 963 h 21600"/>
                <a:gd name="T10" fmla="*/ 1390 w 21600"/>
                <a:gd name="T11" fmla="*/ 366 h 21600"/>
                <a:gd name="T12" fmla="*/ 889 w 21600"/>
                <a:gd name="T13" fmla="*/ 2 h 21600"/>
                <a:gd name="T14" fmla="*/ 346 w 21600"/>
                <a:gd name="T15" fmla="*/ 376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5394 w 21600"/>
                <a:gd name="T25" fmla="*/ 6735 h 21600"/>
                <a:gd name="T26" fmla="*/ 16182 w 21600"/>
                <a:gd name="T27" fmla="*/ 20441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0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412 w 21600"/>
                <a:gd name="T1" fmla="*/ 946 h 21600"/>
                <a:gd name="T2" fmla="*/ 22 w 21600"/>
                <a:gd name="T3" fmla="*/ 1382 h 21600"/>
                <a:gd name="T4" fmla="*/ 571 w 21600"/>
                <a:gd name="T5" fmla="*/ 1763 h 21600"/>
                <a:gd name="T6" fmla="*/ 1038 w 21600"/>
                <a:gd name="T7" fmla="*/ 1367 h 21600"/>
                <a:gd name="T8" fmla="*/ 693 w 21600"/>
                <a:gd name="T9" fmla="*/ 889 h 21600"/>
                <a:gd name="T10" fmla="*/ 1044 w 21600"/>
                <a:gd name="T11" fmla="*/ 385 h 21600"/>
                <a:gd name="T12" fmla="*/ 551 w 21600"/>
                <a:gd name="T13" fmla="*/ 1 h 21600"/>
                <a:gd name="T14" fmla="*/ 22 w 21600"/>
                <a:gd name="T15" fmla="*/ 385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075 w 21600"/>
                <a:gd name="T25" fmla="*/ 5660 h 21600"/>
                <a:gd name="T26" fmla="*/ 20210 w 21600"/>
                <a:gd name="T27" fmla="*/ 1597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1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395 w 21600"/>
                <a:gd name="T1" fmla="*/ 1026 h 21600"/>
                <a:gd name="T2" fmla="*/ 1415 w 21600"/>
                <a:gd name="T3" fmla="*/ 25 h 21600"/>
                <a:gd name="T4" fmla="*/ 394 w 21600"/>
                <a:gd name="T5" fmla="*/ 42 h 21600"/>
                <a:gd name="T6" fmla="*/ 420 w 21600"/>
                <a:gd name="T7" fmla="*/ 1022 h 21600"/>
                <a:gd name="T8" fmla="*/ 901 w 21600"/>
                <a:gd name="T9" fmla="*/ 627 h 21600"/>
                <a:gd name="T10" fmla="*/ 904 w 21600"/>
                <a:gd name="T11" fmla="*/ 424 h 21600"/>
                <a:gd name="T12" fmla="*/ 1800 w 21600"/>
                <a:gd name="T13" fmla="*/ 487 h 21600"/>
                <a:gd name="T14" fmla="*/ 5 w 21600"/>
                <a:gd name="T15" fmla="*/ 48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6084 w 21600"/>
                <a:gd name="T25" fmla="*/ 2569 h 21600"/>
                <a:gd name="T26" fmla="*/ 16128 w 21600"/>
                <a:gd name="T27" fmla="*/ 1954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zervirano mjesto broja slajda 2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5AF6E2D-9680-4B7E-B887-A3955216DBF9}" type="slidenum">
              <a:rPr lang="hr-HR" altLang="sr-Latn-RS">
                <a:solidFill>
                  <a:srgbClr val="FFFFFF"/>
                </a:solidFill>
              </a:rPr>
              <a:pPr eaLnBrk="1" hangingPunct="1"/>
              <a:t>19</a:t>
            </a:fld>
            <a:endParaRPr lang="hr-HR" altLang="sr-Latn-RS">
              <a:solidFill>
                <a:srgbClr val="FFFFFF"/>
              </a:solidFill>
            </a:endParaRPr>
          </a:p>
        </p:txBody>
      </p:sp>
      <p:sp>
        <p:nvSpPr>
          <p:cNvPr id="24579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>
                <a:solidFill>
                  <a:schemeClr val="tx1"/>
                </a:solidFill>
              </a:rPr>
              <a:t>Zaključak (nastavak)</a:t>
            </a:r>
            <a:endParaRPr lang="hr-HR" altLang="en-US" smtClean="0"/>
          </a:p>
        </p:txBody>
      </p:sp>
      <p:sp>
        <p:nvSpPr>
          <p:cNvPr id="24580" name="Rezervirano mjesto sadržaja 3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8229600" cy="4429125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prijedlog evidencije podataka prije pretvorbe (nastavak):</a:t>
            </a:r>
          </a:p>
          <a:p>
            <a:pPr lvl="1"/>
            <a:r>
              <a:rPr lang="hr-HR" altLang="en-US" smtClean="0"/>
              <a:t>faza prihvata, sređivanja i dostupnosti</a:t>
            </a:r>
          </a:p>
          <a:p>
            <a:pPr lvl="2"/>
            <a:r>
              <a:rPr lang="hr-HR" altLang="en-US" b="1" smtClean="0"/>
              <a:t>vrsta dokumenta</a:t>
            </a:r>
            <a:r>
              <a:rPr lang="hr-HR" altLang="en-US" smtClean="0"/>
              <a:t>, npr. izvornik ili fotokopija;</a:t>
            </a:r>
            <a:endParaRPr lang="hr-HR" altLang="en-US" sz="1800" smtClean="0"/>
          </a:p>
          <a:p>
            <a:pPr lvl="2"/>
            <a:r>
              <a:rPr lang="hr-HR" altLang="en-US" b="1" smtClean="0"/>
              <a:t>popis dodataka dokumentu</a:t>
            </a:r>
            <a:r>
              <a:rPr lang="hr-HR" altLang="en-US" smtClean="0"/>
              <a:t>, npr. ručne zabilješke, bijeli korekturni dijelovi ili samoljepljiva traka;</a:t>
            </a:r>
            <a:endParaRPr lang="hr-HR" altLang="en-US" sz="1800" smtClean="0"/>
          </a:p>
          <a:p>
            <a:pPr lvl="1"/>
            <a:r>
              <a:rPr lang="hr-HR" altLang="en-US" smtClean="0"/>
              <a:t>faza sređivanja i dostupnosti</a:t>
            </a:r>
          </a:p>
          <a:p>
            <a:pPr lvl="2"/>
            <a:r>
              <a:rPr lang="hr-HR" altLang="en-US" b="1" smtClean="0"/>
              <a:t>stanje dokumenta</a:t>
            </a:r>
            <a:r>
              <a:rPr lang="hr-HR" altLang="en-US" smtClean="0"/>
              <a:t>, npr. original je previše osjetljiv za proces digitalizacije;</a:t>
            </a:r>
          </a:p>
          <a:p>
            <a:pPr lvl="2"/>
            <a:r>
              <a:rPr lang="hr-HR" altLang="en-US" b="1" smtClean="0"/>
              <a:t>postojanje mrlji</a:t>
            </a:r>
            <a:r>
              <a:rPr lang="hr-HR" altLang="en-US" smtClean="0"/>
              <a:t>, npr. od kave ili od vode; </a:t>
            </a:r>
            <a:endParaRPr lang="hr-HR" altLang="en-US" sz="1800" smtClean="0"/>
          </a:p>
          <a:p>
            <a:pPr lvl="2"/>
            <a:r>
              <a:rPr lang="hr-HR" altLang="en-US" smtClean="0"/>
              <a:t>potvrda </a:t>
            </a:r>
            <a:r>
              <a:rPr lang="hr-HR" altLang="en-US" b="1" smtClean="0"/>
              <a:t>očuvanja redoslijeda nastajanja gradiva</a:t>
            </a:r>
            <a:r>
              <a:rPr lang="hr-HR" altLang="en-US" smtClean="0"/>
              <a:t>;</a:t>
            </a:r>
          </a:p>
          <a:p>
            <a:pPr lvl="2"/>
            <a:r>
              <a:rPr lang="hr-HR" altLang="en-US" smtClean="0"/>
              <a:t>potvrda </a:t>
            </a:r>
            <a:r>
              <a:rPr lang="hr-HR" altLang="en-US" b="1" smtClean="0"/>
              <a:t>očuvanja redoslijeda stranica dokumenta</a:t>
            </a:r>
            <a:r>
              <a:rPr lang="hr-HR" altLang="en-US" smtClean="0"/>
              <a:t>;</a:t>
            </a:r>
            <a:endParaRPr lang="hr-HR" altLang="en-US" sz="1800" smtClean="0"/>
          </a:p>
          <a:p>
            <a:pPr lvl="2"/>
            <a:endParaRPr lang="hr-HR" altLang="en-US" smtClean="0"/>
          </a:p>
          <a:p>
            <a:pPr lvl="2"/>
            <a:endParaRPr lang="hr-HR" altLang="en-US" sz="1800" smtClean="0"/>
          </a:p>
        </p:txBody>
      </p:sp>
      <p:grpSp>
        <p:nvGrpSpPr>
          <p:cNvPr id="24581" name="Group 6"/>
          <p:cNvGrpSpPr>
            <a:grpSpLocks/>
          </p:cNvGrpSpPr>
          <p:nvPr/>
        </p:nvGrpSpPr>
        <p:grpSpPr bwMode="auto">
          <a:xfrm>
            <a:off x="7092950" y="333375"/>
            <a:ext cx="1422400" cy="1397000"/>
            <a:chOff x="1824" y="633"/>
            <a:chExt cx="2834" cy="2849"/>
          </a:xfrm>
        </p:grpSpPr>
        <p:sp>
          <p:nvSpPr>
            <p:cNvPr id="24582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536 w 21600"/>
                <a:gd name="T1" fmla="*/ 1108 h 21600"/>
                <a:gd name="T2" fmla="*/ 1060 w 21600"/>
                <a:gd name="T3" fmla="*/ 1478 h 21600"/>
                <a:gd name="T4" fmla="*/ 680 w 21600"/>
                <a:gd name="T5" fmla="*/ 967 h 21600"/>
                <a:gd name="T6" fmla="*/ 1060 w 21600"/>
                <a:gd name="T7" fmla="*/ 492 h 21600"/>
                <a:gd name="T8" fmla="*/ 542 w 21600"/>
                <a:gd name="T9" fmla="*/ 4 h 21600"/>
                <a:gd name="T10" fmla="*/ 36 w 21600"/>
                <a:gd name="T11" fmla="*/ 477 h 21600"/>
                <a:gd name="T12" fmla="*/ 416 w 21600"/>
                <a:gd name="T13" fmla="*/ 948 h 21600"/>
                <a:gd name="T14" fmla="*/ 36 w 21600"/>
                <a:gd name="T15" fmla="*/ 147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269 w 21600"/>
                <a:gd name="T25" fmla="*/ 7718 h 21600"/>
                <a:gd name="T26" fmla="*/ 19157 w 21600"/>
                <a:gd name="T27" fmla="*/ 2023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3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 w 21600"/>
                <a:gd name="T1" fmla="*/ 855 h 21600"/>
                <a:gd name="T2" fmla="*/ 346 w 21600"/>
                <a:gd name="T3" fmla="*/ 1351 h 21600"/>
                <a:gd name="T4" fmla="*/ 856 w 21600"/>
                <a:gd name="T5" fmla="*/ 888 h 21600"/>
                <a:gd name="T6" fmla="*/ 1385 w 21600"/>
                <a:gd name="T7" fmla="*/ 1353 h 21600"/>
                <a:gd name="T8" fmla="*/ 1778 w 21600"/>
                <a:gd name="T9" fmla="*/ 963 h 21600"/>
                <a:gd name="T10" fmla="*/ 1390 w 21600"/>
                <a:gd name="T11" fmla="*/ 366 h 21600"/>
                <a:gd name="T12" fmla="*/ 889 w 21600"/>
                <a:gd name="T13" fmla="*/ 2 h 21600"/>
                <a:gd name="T14" fmla="*/ 346 w 21600"/>
                <a:gd name="T15" fmla="*/ 376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5394 w 21600"/>
                <a:gd name="T25" fmla="*/ 6735 h 21600"/>
                <a:gd name="T26" fmla="*/ 16182 w 21600"/>
                <a:gd name="T27" fmla="*/ 20441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4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412 w 21600"/>
                <a:gd name="T1" fmla="*/ 946 h 21600"/>
                <a:gd name="T2" fmla="*/ 22 w 21600"/>
                <a:gd name="T3" fmla="*/ 1382 h 21600"/>
                <a:gd name="T4" fmla="*/ 571 w 21600"/>
                <a:gd name="T5" fmla="*/ 1763 h 21600"/>
                <a:gd name="T6" fmla="*/ 1038 w 21600"/>
                <a:gd name="T7" fmla="*/ 1367 h 21600"/>
                <a:gd name="T8" fmla="*/ 693 w 21600"/>
                <a:gd name="T9" fmla="*/ 889 h 21600"/>
                <a:gd name="T10" fmla="*/ 1044 w 21600"/>
                <a:gd name="T11" fmla="*/ 385 h 21600"/>
                <a:gd name="T12" fmla="*/ 551 w 21600"/>
                <a:gd name="T13" fmla="*/ 1 h 21600"/>
                <a:gd name="T14" fmla="*/ 22 w 21600"/>
                <a:gd name="T15" fmla="*/ 385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075 w 21600"/>
                <a:gd name="T25" fmla="*/ 5660 h 21600"/>
                <a:gd name="T26" fmla="*/ 20210 w 21600"/>
                <a:gd name="T27" fmla="*/ 1597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5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395 w 21600"/>
                <a:gd name="T1" fmla="*/ 1026 h 21600"/>
                <a:gd name="T2" fmla="*/ 1415 w 21600"/>
                <a:gd name="T3" fmla="*/ 25 h 21600"/>
                <a:gd name="T4" fmla="*/ 394 w 21600"/>
                <a:gd name="T5" fmla="*/ 42 h 21600"/>
                <a:gd name="T6" fmla="*/ 420 w 21600"/>
                <a:gd name="T7" fmla="*/ 1022 h 21600"/>
                <a:gd name="T8" fmla="*/ 901 w 21600"/>
                <a:gd name="T9" fmla="*/ 627 h 21600"/>
                <a:gd name="T10" fmla="*/ 904 w 21600"/>
                <a:gd name="T11" fmla="*/ 424 h 21600"/>
                <a:gd name="T12" fmla="*/ 1800 w 21600"/>
                <a:gd name="T13" fmla="*/ 487 h 21600"/>
                <a:gd name="T14" fmla="*/ 5 w 21600"/>
                <a:gd name="T15" fmla="*/ 48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6084 w 21600"/>
                <a:gd name="T25" fmla="*/ 2569 h 21600"/>
                <a:gd name="T26" fmla="*/ 16128 w 21600"/>
                <a:gd name="T27" fmla="*/ 1954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>
                <a:solidFill>
                  <a:schemeClr val="tx1"/>
                </a:solidFill>
              </a:rPr>
              <a:t>Sadržaj</a:t>
            </a:r>
            <a:endParaRPr lang="hr-HR" altLang="sr-Latn-RS" sz="3600" smtClean="0">
              <a:solidFill>
                <a:schemeClr val="tx1"/>
              </a:solidFill>
            </a:endParaRPr>
          </a:p>
        </p:txBody>
      </p:sp>
      <p:sp>
        <p:nvSpPr>
          <p:cNvPr id="7171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572000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Uvod</a:t>
            </a:r>
          </a:p>
          <a:p>
            <a:pPr eaLnBrk="1" hangingPunct="1"/>
            <a:r>
              <a:rPr lang="hr-HR" altLang="sr-Latn-RS" smtClean="0"/>
              <a:t>Koncept autentičnosti</a:t>
            </a:r>
          </a:p>
          <a:p>
            <a:pPr eaLnBrk="1" hangingPunct="1"/>
            <a:r>
              <a:rPr lang="hr-HR" altLang="sr-Latn-RS" smtClean="0"/>
              <a:t>Upravljanje dokumentarnim gradivom</a:t>
            </a:r>
          </a:p>
          <a:p>
            <a:pPr eaLnBrk="1" hangingPunct="1"/>
            <a:r>
              <a:rPr lang="hr-HR" altLang="sr-Latn-RS" smtClean="0"/>
              <a:t>Proces digitalizacije</a:t>
            </a:r>
          </a:p>
          <a:p>
            <a:pPr eaLnBrk="1" hangingPunct="1"/>
            <a:r>
              <a:rPr lang="hr-HR" altLang="sr-Latn-RS" smtClean="0"/>
              <a:t>Kontrola kvalitete</a:t>
            </a:r>
          </a:p>
          <a:p>
            <a:pPr eaLnBrk="1" hangingPunct="1"/>
            <a:r>
              <a:rPr lang="hr-HR" altLang="en-US" smtClean="0"/>
              <a:t>Analiza zakonskih propisa i zahtjeva</a:t>
            </a:r>
          </a:p>
          <a:p>
            <a:pPr eaLnBrk="1" hangingPunct="1"/>
            <a:r>
              <a:rPr lang="hr-HR" altLang="en-US" smtClean="0"/>
              <a:t>Rezultat analize</a:t>
            </a:r>
          </a:p>
          <a:p>
            <a:pPr eaLnBrk="1" hangingPunct="1"/>
            <a:r>
              <a:rPr lang="hr-HR" altLang="sr-Latn-RS" smtClean="0"/>
              <a:t>Zaključak</a:t>
            </a:r>
          </a:p>
        </p:txBody>
      </p:sp>
      <p:sp>
        <p:nvSpPr>
          <p:cNvPr id="7172" name="Rezervirano mjesto broja slajda 1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BD28BCD-62C1-44F1-987D-4FF4B15D952A}" type="slidenum">
              <a:rPr lang="hr-HR" altLang="sr-Latn-RS">
                <a:solidFill>
                  <a:srgbClr val="FFFFFF"/>
                </a:solidFill>
              </a:rPr>
              <a:pPr eaLnBrk="1" hangingPunct="1"/>
              <a:t>2</a:t>
            </a:fld>
            <a:endParaRPr lang="hr-HR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zervirano mjesto broja slajda 2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14A1C35-ED33-4AFB-BFD9-E297C925C353}" type="slidenum">
              <a:rPr lang="hr-HR" altLang="sr-Latn-RS">
                <a:solidFill>
                  <a:srgbClr val="FFFFFF"/>
                </a:solidFill>
              </a:rPr>
              <a:pPr eaLnBrk="1" hangingPunct="1"/>
              <a:t>20</a:t>
            </a:fld>
            <a:endParaRPr lang="hr-HR" altLang="sr-Latn-RS">
              <a:solidFill>
                <a:srgbClr val="FFFFFF"/>
              </a:solidFill>
            </a:endParaRPr>
          </a:p>
        </p:txBody>
      </p:sp>
      <p:sp>
        <p:nvSpPr>
          <p:cNvPr id="2560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>
                <a:solidFill>
                  <a:schemeClr val="tx1"/>
                </a:solidFill>
              </a:rPr>
              <a:t>Zaključak (nastavak)</a:t>
            </a:r>
            <a:endParaRPr lang="hr-HR" altLang="en-US" smtClean="0"/>
          </a:p>
        </p:txBody>
      </p:sp>
      <p:sp>
        <p:nvSpPr>
          <p:cNvPr id="22532" name="Rezervirano mjesto sadržaja 3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8050213" cy="4429125"/>
          </a:xfrm>
        </p:spPr>
        <p:txBody>
          <a:bodyPr/>
          <a:lstStyle/>
          <a:p>
            <a:pPr eaLnBrk="1" hangingPunct="1">
              <a:defRPr/>
            </a:pPr>
            <a:r>
              <a:rPr lang="hr-HR" altLang="sr-Latn-RS" dirty="0" smtClean="0"/>
              <a:t>prijedlog evidencije podataka prije pretvorbe (nastavak):</a:t>
            </a:r>
          </a:p>
          <a:p>
            <a:pPr lvl="1">
              <a:defRPr/>
            </a:pPr>
            <a:r>
              <a:rPr lang="hr-HR" dirty="0"/>
              <a:t>f</a:t>
            </a:r>
            <a:r>
              <a:rPr lang="hr-HR" dirty="0" smtClean="0"/>
              <a:t>aza korištenja i povrata – kontrola i evidentiranje</a:t>
            </a:r>
          </a:p>
          <a:p>
            <a:pPr lvl="2">
              <a:defRPr/>
            </a:pPr>
            <a:r>
              <a:rPr lang="hr-HR" b="1" dirty="0" smtClean="0"/>
              <a:t>vrsta dokumenta</a:t>
            </a:r>
            <a:r>
              <a:rPr lang="hr-HR" dirty="0" smtClean="0"/>
              <a:t>, npr. izvornik ili fotokopija;</a:t>
            </a:r>
            <a:endParaRPr lang="hr-HR" sz="1800" dirty="0" smtClean="0"/>
          </a:p>
          <a:p>
            <a:pPr lvl="2">
              <a:defRPr/>
            </a:pPr>
            <a:r>
              <a:rPr lang="hr-HR" b="1" dirty="0" smtClean="0"/>
              <a:t>popis dodataka dokumentu</a:t>
            </a:r>
            <a:r>
              <a:rPr lang="hr-HR" dirty="0" smtClean="0"/>
              <a:t>, npr. ručne zabilješke, bijeli korekturni dijelovi ili samoljepljiva traka.</a:t>
            </a:r>
            <a:endParaRPr lang="hr-HR" sz="1800" dirty="0" smtClean="0"/>
          </a:p>
          <a:p>
            <a:pPr marL="593725" lvl="2" indent="0">
              <a:buFont typeface="Wingdings 2" panose="05020102010507070707" pitchFamily="18" charset="2"/>
              <a:buNone/>
              <a:defRPr/>
            </a:pPr>
            <a:endParaRPr lang="hr-HR" dirty="0" smtClean="0"/>
          </a:p>
          <a:p>
            <a:pPr lvl="2">
              <a:defRPr/>
            </a:pPr>
            <a:endParaRPr lang="hr-HR" sz="1800" dirty="0"/>
          </a:p>
        </p:txBody>
      </p:sp>
      <p:grpSp>
        <p:nvGrpSpPr>
          <p:cNvPr id="25605" name="Group 6"/>
          <p:cNvGrpSpPr>
            <a:grpSpLocks/>
          </p:cNvGrpSpPr>
          <p:nvPr/>
        </p:nvGrpSpPr>
        <p:grpSpPr bwMode="auto">
          <a:xfrm>
            <a:off x="5854700" y="4652963"/>
            <a:ext cx="1422400" cy="1397000"/>
            <a:chOff x="1824" y="633"/>
            <a:chExt cx="2834" cy="2849"/>
          </a:xfrm>
        </p:grpSpPr>
        <p:sp>
          <p:nvSpPr>
            <p:cNvPr id="25606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536 w 21600"/>
                <a:gd name="T1" fmla="*/ 1108 h 21600"/>
                <a:gd name="T2" fmla="*/ 1060 w 21600"/>
                <a:gd name="T3" fmla="*/ 1478 h 21600"/>
                <a:gd name="T4" fmla="*/ 680 w 21600"/>
                <a:gd name="T5" fmla="*/ 967 h 21600"/>
                <a:gd name="T6" fmla="*/ 1060 w 21600"/>
                <a:gd name="T7" fmla="*/ 492 h 21600"/>
                <a:gd name="T8" fmla="*/ 542 w 21600"/>
                <a:gd name="T9" fmla="*/ 4 h 21600"/>
                <a:gd name="T10" fmla="*/ 36 w 21600"/>
                <a:gd name="T11" fmla="*/ 477 h 21600"/>
                <a:gd name="T12" fmla="*/ 416 w 21600"/>
                <a:gd name="T13" fmla="*/ 948 h 21600"/>
                <a:gd name="T14" fmla="*/ 36 w 21600"/>
                <a:gd name="T15" fmla="*/ 147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269 w 21600"/>
                <a:gd name="T25" fmla="*/ 7718 h 21600"/>
                <a:gd name="T26" fmla="*/ 19157 w 21600"/>
                <a:gd name="T27" fmla="*/ 2023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07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 w 21600"/>
                <a:gd name="T1" fmla="*/ 855 h 21600"/>
                <a:gd name="T2" fmla="*/ 346 w 21600"/>
                <a:gd name="T3" fmla="*/ 1351 h 21600"/>
                <a:gd name="T4" fmla="*/ 856 w 21600"/>
                <a:gd name="T5" fmla="*/ 888 h 21600"/>
                <a:gd name="T6" fmla="*/ 1385 w 21600"/>
                <a:gd name="T7" fmla="*/ 1353 h 21600"/>
                <a:gd name="T8" fmla="*/ 1778 w 21600"/>
                <a:gd name="T9" fmla="*/ 963 h 21600"/>
                <a:gd name="T10" fmla="*/ 1390 w 21600"/>
                <a:gd name="T11" fmla="*/ 366 h 21600"/>
                <a:gd name="T12" fmla="*/ 889 w 21600"/>
                <a:gd name="T13" fmla="*/ 2 h 21600"/>
                <a:gd name="T14" fmla="*/ 346 w 21600"/>
                <a:gd name="T15" fmla="*/ 376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5394 w 21600"/>
                <a:gd name="T25" fmla="*/ 6735 h 21600"/>
                <a:gd name="T26" fmla="*/ 16182 w 21600"/>
                <a:gd name="T27" fmla="*/ 20441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08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412 w 21600"/>
                <a:gd name="T1" fmla="*/ 946 h 21600"/>
                <a:gd name="T2" fmla="*/ 22 w 21600"/>
                <a:gd name="T3" fmla="*/ 1382 h 21600"/>
                <a:gd name="T4" fmla="*/ 571 w 21600"/>
                <a:gd name="T5" fmla="*/ 1763 h 21600"/>
                <a:gd name="T6" fmla="*/ 1038 w 21600"/>
                <a:gd name="T7" fmla="*/ 1367 h 21600"/>
                <a:gd name="T8" fmla="*/ 693 w 21600"/>
                <a:gd name="T9" fmla="*/ 889 h 21600"/>
                <a:gd name="T10" fmla="*/ 1044 w 21600"/>
                <a:gd name="T11" fmla="*/ 385 h 21600"/>
                <a:gd name="T12" fmla="*/ 551 w 21600"/>
                <a:gd name="T13" fmla="*/ 1 h 21600"/>
                <a:gd name="T14" fmla="*/ 22 w 21600"/>
                <a:gd name="T15" fmla="*/ 385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075 w 21600"/>
                <a:gd name="T25" fmla="*/ 5660 h 21600"/>
                <a:gd name="T26" fmla="*/ 20210 w 21600"/>
                <a:gd name="T27" fmla="*/ 1597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09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395 w 21600"/>
                <a:gd name="T1" fmla="*/ 1026 h 21600"/>
                <a:gd name="T2" fmla="*/ 1415 w 21600"/>
                <a:gd name="T3" fmla="*/ 25 h 21600"/>
                <a:gd name="T4" fmla="*/ 394 w 21600"/>
                <a:gd name="T5" fmla="*/ 42 h 21600"/>
                <a:gd name="T6" fmla="*/ 420 w 21600"/>
                <a:gd name="T7" fmla="*/ 1022 h 21600"/>
                <a:gd name="T8" fmla="*/ 901 w 21600"/>
                <a:gd name="T9" fmla="*/ 627 h 21600"/>
                <a:gd name="T10" fmla="*/ 904 w 21600"/>
                <a:gd name="T11" fmla="*/ 424 h 21600"/>
                <a:gd name="T12" fmla="*/ 1800 w 21600"/>
                <a:gd name="T13" fmla="*/ 487 h 21600"/>
                <a:gd name="T14" fmla="*/ 5 w 21600"/>
                <a:gd name="T15" fmla="*/ 48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6084 w 21600"/>
                <a:gd name="T25" fmla="*/ 2569 h 21600"/>
                <a:gd name="T26" fmla="*/ 16128 w 21600"/>
                <a:gd name="T27" fmla="*/ 1954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kstniOkvir 3"/>
          <p:cNvSpPr txBox="1">
            <a:spLocks noChangeArrowheads="1"/>
          </p:cNvSpPr>
          <p:nvPr/>
        </p:nvSpPr>
        <p:spPr bwMode="auto">
          <a:xfrm>
            <a:off x="107950" y="1557338"/>
            <a:ext cx="89281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hr-HR" altLang="en-US" sz="3200" b="1">
                <a:solidFill>
                  <a:schemeClr val="bg1"/>
                </a:solidFill>
              </a:rPr>
              <a:t>Proširenje upravljanja dokumentarnim gradivom za potrebe digitalizacije s ciljem stvaranja autentičnog digitaliziranog gradiva</a:t>
            </a:r>
            <a:endParaRPr lang="hr-HR" altLang="en-US" sz="3200">
              <a:solidFill>
                <a:schemeClr val="bg1"/>
              </a:solidFill>
            </a:endParaRPr>
          </a:p>
        </p:txBody>
      </p:sp>
      <p:sp>
        <p:nvSpPr>
          <p:cNvPr id="26627" name="TekstniOkvir 6"/>
          <p:cNvSpPr txBox="1">
            <a:spLocks noChangeArrowheads="1"/>
          </p:cNvSpPr>
          <p:nvPr/>
        </p:nvSpPr>
        <p:spPr bwMode="auto">
          <a:xfrm>
            <a:off x="107950" y="3130550"/>
            <a:ext cx="8928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sr-Latn-RS" b="1">
                <a:solidFill>
                  <a:schemeClr val="bg1"/>
                </a:solidFill>
              </a:rPr>
              <a:t>HAD – Savjetovanje – Slavonski Brod 2019.</a:t>
            </a:r>
          </a:p>
        </p:txBody>
      </p:sp>
      <p:sp>
        <p:nvSpPr>
          <p:cNvPr id="26628" name="TekstniOkvir 5"/>
          <p:cNvSpPr txBox="1">
            <a:spLocks noChangeArrowheads="1"/>
          </p:cNvSpPr>
          <p:nvPr/>
        </p:nvSpPr>
        <p:spPr bwMode="auto">
          <a:xfrm>
            <a:off x="755650" y="5468938"/>
            <a:ext cx="75612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/>
              <a:t>dr. sc. Edvin Buršić</a:t>
            </a:r>
          </a:p>
          <a:p>
            <a:pPr eaLnBrk="1" hangingPunct="1"/>
            <a:r>
              <a:rPr lang="hr-HR" altLang="sr-Latn-RS"/>
              <a:t>Financijska agencija</a:t>
            </a:r>
          </a:p>
        </p:txBody>
      </p:sp>
      <p:sp>
        <p:nvSpPr>
          <p:cNvPr id="26629" name="TextBox 1"/>
          <p:cNvSpPr txBox="1">
            <a:spLocks noChangeArrowheads="1"/>
          </p:cNvSpPr>
          <p:nvPr/>
        </p:nvSpPr>
        <p:spPr bwMode="auto">
          <a:xfrm>
            <a:off x="468313" y="3976688"/>
            <a:ext cx="813593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hr-HR" altLang="sr-Latn-RS" sz="4000" b="1"/>
              <a:t>HVALA NA PAŽNJI!</a:t>
            </a:r>
          </a:p>
          <a:p>
            <a:pPr algn="ctr"/>
            <a:r>
              <a:rPr lang="hr-HR" altLang="sr-Latn-RS" sz="4000" b="1"/>
              <a:t>Pitanja i diskusija!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>
                <a:solidFill>
                  <a:schemeClr val="tx1"/>
                </a:solidFill>
              </a:rPr>
              <a:t>Uvod</a:t>
            </a:r>
            <a:endParaRPr lang="hr-HR" altLang="sr-Latn-RS" sz="3600" smtClean="0">
              <a:solidFill>
                <a:schemeClr val="tx1"/>
              </a:solidFill>
            </a:endParaRPr>
          </a:p>
        </p:txBody>
      </p:sp>
      <p:sp>
        <p:nvSpPr>
          <p:cNvPr id="8195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572000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zakonski okvir</a:t>
            </a:r>
          </a:p>
          <a:p>
            <a:pPr lvl="1" eaLnBrk="1" hangingPunct="1"/>
            <a:r>
              <a:rPr lang="hr-HR" altLang="sr-Latn-RS" smtClean="0"/>
              <a:t>vođenje arhivskih jedinica u sređenom obliku</a:t>
            </a:r>
          </a:p>
          <a:p>
            <a:pPr lvl="1" eaLnBrk="1" hangingPunct="1"/>
            <a:r>
              <a:rPr lang="hr-HR" altLang="sr-Latn-RS" smtClean="0"/>
              <a:t>zapisnik o predaji gradiva</a:t>
            </a:r>
          </a:p>
          <a:p>
            <a:pPr lvl="1" eaLnBrk="1" hangingPunct="1"/>
            <a:r>
              <a:rPr lang="hr-HR" altLang="sr-Latn-RS" smtClean="0"/>
              <a:t>dodatni podaci – norma ISAD/G</a:t>
            </a:r>
          </a:p>
          <a:p>
            <a:pPr lvl="1" eaLnBrk="1" hangingPunct="1"/>
            <a:r>
              <a:rPr lang="hr-HR" altLang="sr-Latn-RS" smtClean="0"/>
              <a:t>nakon digitalizacije – cjelovitost snimanja</a:t>
            </a:r>
          </a:p>
          <a:p>
            <a:pPr eaLnBrk="1" hangingPunct="1"/>
            <a:r>
              <a:rPr lang="hr-HR" altLang="sr-Latn-RS" smtClean="0"/>
              <a:t>alati</a:t>
            </a:r>
          </a:p>
          <a:p>
            <a:pPr lvl="1" eaLnBrk="1" hangingPunct="1"/>
            <a:r>
              <a:rPr lang="hr-HR" altLang="sr-Latn-RS" smtClean="0"/>
              <a:t>skener i računala</a:t>
            </a:r>
          </a:p>
          <a:p>
            <a:pPr lvl="1" eaLnBrk="1" hangingPunct="1"/>
            <a:r>
              <a:rPr lang="hr-HR" altLang="sr-Latn-RS" smtClean="0"/>
              <a:t>softveri za prihvat i obradu slike</a:t>
            </a:r>
          </a:p>
          <a:p>
            <a:pPr eaLnBrk="1" hangingPunct="1"/>
            <a:r>
              <a:rPr lang="hr-HR" altLang="sr-Latn-RS" smtClean="0"/>
              <a:t>kontrola kvalitete – važan korak</a:t>
            </a:r>
          </a:p>
          <a:p>
            <a:pPr eaLnBrk="1" hangingPunct="1"/>
            <a:endParaRPr lang="hr-HR" altLang="sr-Latn-RS" smtClean="0"/>
          </a:p>
        </p:txBody>
      </p:sp>
      <p:sp>
        <p:nvSpPr>
          <p:cNvPr id="8196" name="Rezervirano mjesto broja slajda 1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1DF2550-C101-42FF-85DD-B692148763F8}" type="slidenum">
              <a:rPr lang="hr-HR" altLang="sr-Latn-RS">
                <a:solidFill>
                  <a:srgbClr val="FFFFFF"/>
                </a:solidFill>
              </a:rPr>
              <a:pPr eaLnBrk="1" hangingPunct="1"/>
              <a:t>3</a:t>
            </a:fld>
            <a:endParaRPr lang="hr-HR" altLang="sr-Latn-RS">
              <a:solidFill>
                <a:srgbClr val="FFFFFF"/>
              </a:solidFill>
            </a:endParaRPr>
          </a:p>
        </p:txBody>
      </p:sp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365625"/>
            <a:ext cx="2870200" cy="214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>
                <a:solidFill>
                  <a:schemeClr val="tx1"/>
                </a:solidFill>
              </a:rPr>
              <a:t>Uvod (nastavak)</a:t>
            </a:r>
          </a:p>
        </p:txBody>
      </p:sp>
      <p:sp>
        <p:nvSpPr>
          <p:cNvPr id="9219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572000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analiza propisa i zahtjeva</a:t>
            </a:r>
          </a:p>
          <a:p>
            <a:pPr lvl="1" eaLnBrk="1" hangingPunct="1"/>
            <a:r>
              <a:rPr lang="hr-HR" altLang="sr-Latn-RS" smtClean="0"/>
              <a:t>koncept autentičnosti digitaliziranog dokumenta</a:t>
            </a:r>
          </a:p>
          <a:p>
            <a:pPr lvl="1" eaLnBrk="1" hangingPunct="1"/>
            <a:r>
              <a:rPr lang="hr-HR" altLang="sr-Latn-RS" smtClean="0"/>
              <a:t>proces upravljanja dokumentarnim gradivom</a:t>
            </a:r>
          </a:p>
          <a:p>
            <a:pPr lvl="1" eaLnBrk="1" hangingPunct="1"/>
            <a:r>
              <a:rPr lang="hr-HR" altLang="sr-Latn-RS" smtClean="0"/>
              <a:t>faza kontrole kvalitete unutar procesa digitalizacije</a:t>
            </a:r>
          </a:p>
          <a:p>
            <a:pPr lvl="1" eaLnBrk="1" hangingPunct="1"/>
            <a:r>
              <a:rPr lang="hr-HR" altLang="sr-Latn-RS" smtClean="0"/>
              <a:t>zahtjevi za evidencijama – zakonski propisi</a:t>
            </a:r>
          </a:p>
          <a:p>
            <a:pPr eaLnBrk="1" hangingPunct="1"/>
            <a:r>
              <a:rPr lang="hr-HR" altLang="sr-Latn-RS" smtClean="0"/>
              <a:t>cilj</a:t>
            </a:r>
          </a:p>
          <a:p>
            <a:pPr lvl="1" eaLnBrk="1" hangingPunct="1"/>
            <a:r>
              <a:rPr lang="hr-HR" altLang="sr-Latn-RS" smtClean="0"/>
              <a:t>uočavanje kritičnih elemenata</a:t>
            </a:r>
          </a:p>
          <a:p>
            <a:pPr lvl="1" eaLnBrk="1" hangingPunct="1"/>
            <a:r>
              <a:rPr lang="hr-HR" altLang="sr-Latn-RS" smtClean="0"/>
              <a:t>ubrzavanje faze kontrole kvalitete</a:t>
            </a:r>
          </a:p>
        </p:txBody>
      </p:sp>
      <p:sp>
        <p:nvSpPr>
          <p:cNvPr id="9220" name="Rezervirano mjesto broja slajda 1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959A75-2772-4685-9B85-A13AF9CE3843}" type="slidenum">
              <a:rPr lang="hr-HR" altLang="sr-Latn-RS">
                <a:solidFill>
                  <a:srgbClr val="FFFFFF"/>
                </a:solidFill>
              </a:rPr>
              <a:pPr eaLnBrk="1" hangingPunct="1"/>
              <a:t>4</a:t>
            </a:fld>
            <a:endParaRPr lang="hr-HR" altLang="sr-Latn-RS">
              <a:solidFill>
                <a:srgbClr val="FFFFFF"/>
              </a:solidFill>
            </a:endParaRPr>
          </a:p>
        </p:txBody>
      </p:sp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575" y="4292600"/>
            <a:ext cx="302895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>
                <a:solidFill>
                  <a:schemeClr val="tx1"/>
                </a:solidFill>
              </a:rPr>
              <a:t>Uvod (nastavak)</a:t>
            </a:r>
          </a:p>
        </p:txBody>
      </p:sp>
      <p:sp>
        <p:nvSpPr>
          <p:cNvPr id="10243" name="Rezervirano mjesto broja slajda 1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8594B14-5376-48A3-97F4-0F395E49137F}" type="slidenum">
              <a:rPr lang="hr-HR" altLang="sr-Latn-RS">
                <a:solidFill>
                  <a:srgbClr val="FFFFFF"/>
                </a:solidFill>
              </a:rPr>
              <a:pPr eaLnBrk="1" hangingPunct="1"/>
              <a:t>5</a:t>
            </a:fld>
            <a:endParaRPr lang="hr-HR" altLang="sr-Latn-RS">
              <a:solidFill>
                <a:srgbClr val="FFFFFF"/>
              </a:solidFill>
            </a:endParaRPr>
          </a:p>
        </p:txBody>
      </p:sp>
      <p:grpSp>
        <p:nvGrpSpPr>
          <p:cNvPr id="10244" name="Grupa 5"/>
          <p:cNvGrpSpPr>
            <a:grpSpLocks/>
          </p:cNvGrpSpPr>
          <p:nvPr/>
        </p:nvGrpSpPr>
        <p:grpSpPr bwMode="auto">
          <a:xfrm>
            <a:off x="611188" y="2060575"/>
            <a:ext cx="7864475" cy="950913"/>
            <a:chOff x="611560" y="2996952"/>
            <a:chExt cx="7864470" cy="950659"/>
          </a:xfrm>
        </p:grpSpPr>
        <p:sp>
          <p:nvSpPr>
            <p:cNvPr id="10247" name="TekstniOkvir 1"/>
            <p:cNvSpPr txBox="1">
              <a:spLocks noChangeArrowheads="1"/>
            </p:cNvSpPr>
            <p:nvPr/>
          </p:nvSpPr>
          <p:spPr bwMode="auto">
            <a:xfrm>
              <a:off x="611560" y="2996952"/>
              <a:ext cx="2016224" cy="92333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r-HR" altLang="en-US"/>
                <a:t>ULAZ</a:t>
              </a:r>
            </a:p>
            <a:p>
              <a:pPr eaLnBrk="1" hangingPunct="1"/>
              <a:r>
                <a:rPr lang="hr-HR" altLang="en-US"/>
                <a:t>DOKUMENT NA </a:t>
              </a:r>
            </a:p>
            <a:p>
              <a:pPr eaLnBrk="1" hangingPunct="1"/>
              <a:r>
                <a:rPr lang="hr-HR" altLang="en-US"/>
                <a:t>PAPIRU</a:t>
              </a:r>
            </a:p>
          </p:txBody>
        </p:sp>
        <p:sp>
          <p:nvSpPr>
            <p:cNvPr id="3" name="Pravokutnik 2"/>
            <p:cNvSpPr/>
            <p:nvPr/>
          </p:nvSpPr>
          <p:spPr>
            <a:xfrm>
              <a:off x="3491283" y="2996952"/>
              <a:ext cx="2089149" cy="92367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hr-HR" dirty="0"/>
                <a:t>DIGITALIZACIJA</a:t>
              </a:r>
            </a:p>
            <a:p>
              <a:pPr algn="ctr">
                <a:defRPr/>
              </a:pPr>
              <a:r>
                <a:rPr lang="hr-HR" dirty="0"/>
                <a:t>CRNA KUTIJA</a:t>
              </a:r>
              <a:endParaRPr lang="hr-HR" dirty="0"/>
            </a:p>
          </p:txBody>
        </p:sp>
        <p:sp>
          <p:nvSpPr>
            <p:cNvPr id="10249" name="TekstniOkvir 6"/>
            <p:cNvSpPr txBox="1">
              <a:spLocks noChangeArrowheads="1"/>
            </p:cNvSpPr>
            <p:nvPr/>
          </p:nvSpPr>
          <p:spPr bwMode="auto">
            <a:xfrm>
              <a:off x="6459806" y="3024281"/>
              <a:ext cx="2016224" cy="92333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hr-HR" altLang="en-US"/>
                <a:t>IZLAZ</a:t>
              </a:r>
            </a:p>
            <a:p>
              <a:pPr eaLnBrk="1" hangingPunct="1"/>
              <a:r>
                <a:rPr lang="hr-HR" altLang="en-US"/>
                <a:t>DIGITALIZIRANI</a:t>
              </a:r>
            </a:p>
            <a:p>
              <a:pPr eaLnBrk="1" hangingPunct="1"/>
              <a:r>
                <a:rPr lang="hr-HR" altLang="en-US"/>
                <a:t>DOKUMENT</a:t>
              </a:r>
            </a:p>
          </p:txBody>
        </p:sp>
        <p:cxnSp>
          <p:nvCxnSpPr>
            <p:cNvPr id="5" name="Ravni poveznik sa strelicom 4"/>
            <p:cNvCxnSpPr>
              <a:stCxn id="10247" idx="3"/>
              <a:endCxn id="3" idx="1"/>
            </p:cNvCxnSpPr>
            <p:nvPr/>
          </p:nvCxnSpPr>
          <p:spPr>
            <a:xfrm>
              <a:off x="2627684" y="3458792"/>
              <a:ext cx="86359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ni poveznik sa strelicom 9"/>
            <p:cNvCxnSpPr/>
            <p:nvPr/>
          </p:nvCxnSpPr>
          <p:spPr>
            <a:xfrm>
              <a:off x="5596307" y="3477837"/>
              <a:ext cx="86359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45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611188" y="3357563"/>
            <a:ext cx="7864475" cy="1150937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cilj</a:t>
            </a:r>
          </a:p>
          <a:p>
            <a:pPr lvl="1" eaLnBrk="1" hangingPunct="1"/>
            <a:r>
              <a:rPr lang="hr-HR" altLang="sr-Latn-RS" smtClean="0"/>
              <a:t>moći provjeriti izlaz</a:t>
            </a:r>
          </a:p>
        </p:txBody>
      </p:sp>
      <p:pic>
        <p:nvPicPr>
          <p:cNvPr id="10246" name="Picture 5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538" y="4652963"/>
            <a:ext cx="1960562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>
                <a:solidFill>
                  <a:schemeClr val="tx1"/>
                </a:solidFill>
              </a:rPr>
              <a:t>Koncept autentičnosti</a:t>
            </a:r>
          </a:p>
        </p:txBody>
      </p:sp>
      <p:sp>
        <p:nvSpPr>
          <p:cNvPr id="11267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429125"/>
          </a:xfrm>
        </p:spPr>
        <p:txBody>
          <a:bodyPr/>
          <a:lstStyle/>
          <a:p>
            <a:r>
              <a:rPr lang="hr-HR" altLang="sr-Latn-RS" smtClean="0"/>
              <a:t>digitalizirani dokument je autentičan ukoliko je ispunjeno:</a:t>
            </a:r>
          </a:p>
          <a:p>
            <a:pPr marL="319088" lvl="1" indent="0">
              <a:buFont typeface="Wingdings 2" panose="05020102010507070707" pitchFamily="18" charset="2"/>
              <a:buNone/>
            </a:pPr>
            <a:r>
              <a:rPr lang="hr-HR" altLang="sr-Latn-RS" b="1" smtClean="0"/>
              <a:t>1. POTPUNOST</a:t>
            </a:r>
            <a:r>
              <a:rPr lang="hr-HR" altLang="sr-Latn-RS" smtClean="0"/>
              <a:t>: podaci i oznake su prisutni na dokumentu i povezani su s dokumentom, sve stranice dokumenta su snimljene uključujući obje strane svakog lista, pripadne dodatke te je poznat podatak o stvaratelju</a:t>
            </a:r>
          </a:p>
          <a:p>
            <a:pPr marL="319088" lvl="1" indent="0">
              <a:buFont typeface="Wingdings 2" panose="05020102010507070707" pitchFamily="18" charset="2"/>
              <a:buNone/>
            </a:pPr>
            <a:r>
              <a:rPr lang="hr-HR" altLang="sr-Latn-RS" b="1" smtClean="0"/>
              <a:t>2. POUZDANOST PROCESA</a:t>
            </a:r>
            <a:r>
              <a:rPr lang="hr-HR" altLang="sr-Latn-RS" smtClean="0"/>
              <a:t>: proces u kojem je dokument nastao je propisan, odobren i ovjeren prije početka digitalizacije, proces je nadziran i provjeravan tijekom digitalizacije i o tome postoje evidencije</a:t>
            </a:r>
          </a:p>
          <a:p>
            <a:pPr marL="319088" lvl="1" indent="0">
              <a:buFont typeface="Wingdings 2" panose="05020102010507070707" pitchFamily="18" charset="2"/>
              <a:buNone/>
            </a:pPr>
            <a:endParaRPr lang="hr-HR" altLang="sr-Latn-RS" smtClean="0"/>
          </a:p>
        </p:txBody>
      </p:sp>
      <p:sp>
        <p:nvSpPr>
          <p:cNvPr id="11268" name="Rezervirano mjesto broja slajda 1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F0CBFB2-3BD2-4832-B37E-542BF312F018}" type="slidenum">
              <a:rPr lang="hr-HR" altLang="sr-Latn-RS">
                <a:solidFill>
                  <a:srgbClr val="FFFFFF"/>
                </a:solidFill>
              </a:rPr>
              <a:pPr eaLnBrk="1" hangingPunct="1"/>
              <a:t>6</a:t>
            </a:fld>
            <a:endParaRPr lang="hr-HR" altLang="sr-Latn-RS">
              <a:solidFill>
                <a:srgbClr val="FFFFFF"/>
              </a:solidFill>
            </a:endParaRPr>
          </a:p>
        </p:txBody>
      </p:sp>
      <p:pic>
        <p:nvPicPr>
          <p:cNvPr id="5" name="Picture 4" descr="C:\Program Files\Microsoft Office\MEDIA\CAGCAT10\j0293844.wm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-4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321" y="188640"/>
            <a:ext cx="1738274" cy="1827886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>
                <a:solidFill>
                  <a:schemeClr val="tx1"/>
                </a:solidFill>
              </a:rPr>
              <a:t>Koncept autentičnosti (nastavak)</a:t>
            </a:r>
          </a:p>
        </p:txBody>
      </p:sp>
      <p:sp>
        <p:nvSpPr>
          <p:cNvPr id="12291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429125"/>
          </a:xfrm>
        </p:spPr>
        <p:txBody>
          <a:bodyPr/>
          <a:lstStyle/>
          <a:p>
            <a:pPr marL="319088" lvl="1" indent="0">
              <a:buFont typeface="Wingdings 2" panose="05020102010507070707" pitchFamily="18" charset="2"/>
              <a:buNone/>
            </a:pPr>
            <a:r>
              <a:rPr lang="hr-HR" altLang="sr-Latn-RS" b="1" smtClean="0"/>
              <a:t>3. INTEGRITET DOKUMENTA</a:t>
            </a:r>
            <a:r>
              <a:rPr lang="hr-HR" altLang="sr-Latn-RS" smtClean="0"/>
              <a:t>: podaci, oznake na dokumentu i pripadajuće poveznice s dokumentom nisu promijenjeni od trenutka stvaranja dokumenta ili od trenutka prihvata u poslovni sustav</a:t>
            </a:r>
          </a:p>
          <a:p>
            <a:pPr marL="319088" lvl="1" indent="0">
              <a:buFont typeface="Wingdings 2" panose="05020102010507070707" pitchFamily="18" charset="2"/>
              <a:buNone/>
            </a:pPr>
            <a:r>
              <a:rPr lang="hr-HR" altLang="sr-Latn-RS" b="1" smtClean="0"/>
              <a:t>4. DOSTUPNOST</a:t>
            </a:r>
            <a:r>
              <a:rPr lang="hr-HR" altLang="sr-Latn-RS" smtClean="0"/>
              <a:t>: dokumentu i svim podacima i oznakama na dokumentu i povezanim s dokumentom može se pravilno pristupiti i ispravno ih čitati i tumačiti</a:t>
            </a:r>
          </a:p>
        </p:txBody>
      </p:sp>
      <p:sp>
        <p:nvSpPr>
          <p:cNvPr id="12292" name="Rezervirano mjesto broja slajda 1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BA78FAD-0208-4B50-B6BC-2A6664BF456C}" type="slidenum">
              <a:rPr lang="hr-HR" altLang="sr-Latn-RS">
                <a:solidFill>
                  <a:srgbClr val="FFFFFF"/>
                </a:solidFill>
              </a:rPr>
              <a:pPr eaLnBrk="1" hangingPunct="1"/>
              <a:t>7</a:t>
            </a:fld>
            <a:endParaRPr lang="hr-HR" altLang="sr-Latn-RS">
              <a:solidFill>
                <a:srgbClr val="FFFFFF"/>
              </a:solidFill>
            </a:endParaRPr>
          </a:p>
        </p:txBody>
      </p:sp>
      <p:pic>
        <p:nvPicPr>
          <p:cNvPr id="1028" name="Picture 4" descr="C:\Program Files\Microsoft Office\MEDIA\CAGCAT10\j0293844.wm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-4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653136"/>
            <a:ext cx="1738274" cy="1827886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slov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121650" cy="1143000"/>
          </a:xfrm>
        </p:spPr>
        <p:txBody>
          <a:bodyPr/>
          <a:lstStyle/>
          <a:p>
            <a:pPr eaLnBrk="1" hangingPunct="1"/>
            <a:r>
              <a:rPr lang="hr-HR" altLang="sr-Latn-RS" smtClean="0">
                <a:solidFill>
                  <a:schemeClr val="tx1"/>
                </a:solidFill>
              </a:rPr>
              <a:t>Upravljanje dokumentarnim gradivom</a:t>
            </a:r>
          </a:p>
        </p:txBody>
      </p:sp>
      <p:sp>
        <p:nvSpPr>
          <p:cNvPr id="13315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429125"/>
          </a:xfrm>
        </p:spPr>
        <p:txBody>
          <a:bodyPr/>
          <a:lstStyle/>
          <a:p>
            <a:r>
              <a:rPr lang="hr-HR" altLang="sr-Latn-RS" smtClean="0"/>
              <a:t>fizički dokument – faze</a:t>
            </a:r>
          </a:p>
          <a:p>
            <a:pPr lvl="1"/>
            <a:r>
              <a:rPr lang="hr-HR" altLang="en-US" smtClean="0"/>
              <a:t>stvaranje</a:t>
            </a:r>
          </a:p>
          <a:p>
            <a:pPr lvl="1"/>
            <a:r>
              <a:rPr lang="hr-HR" altLang="en-US" smtClean="0"/>
              <a:t>prihvat i kretanje</a:t>
            </a:r>
          </a:p>
          <a:p>
            <a:pPr lvl="1"/>
            <a:r>
              <a:rPr lang="hr-HR" altLang="en-US" smtClean="0"/>
              <a:t>sređivanje i pohrana</a:t>
            </a:r>
          </a:p>
          <a:p>
            <a:pPr lvl="1"/>
            <a:r>
              <a:rPr lang="hr-HR" altLang="en-US" smtClean="0"/>
              <a:t>odabir i izlučivanje</a:t>
            </a:r>
          </a:p>
          <a:p>
            <a:pPr lvl="1"/>
            <a:r>
              <a:rPr lang="hr-HR" altLang="en-US" smtClean="0"/>
              <a:t>dugoročno čuvanje</a:t>
            </a:r>
          </a:p>
          <a:p>
            <a:pPr lvl="1"/>
            <a:r>
              <a:rPr lang="hr-HR" altLang="en-US" smtClean="0"/>
              <a:t>dostupnost</a:t>
            </a:r>
            <a:endParaRPr lang="hr-HR" altLang="sr-Latn-RS" smtClean="0"/>
          </a:p>
          <a:p>
            <a:pPr lvl="1"/>
            <a:endParaRPr lang="hr-HR" altLang="sr-Latn-RS" smtClean="0"/>
          </a:p>
          <a:p>
            <a:pPr lvl="1">
              <a:buFont typeface="Wingdings 2" panose="05020102010507070707" pitchFamily="18" charset="2"/>
              <a:buNone/>
            </a:pPr>
            <a:endParaRPr lang="hr-HR" altLang="sr-Latn-RS" smtClean="0"/>
          </a:p>
        </p:txBody>
      </p:sp>
      <p:sp>
        <p:nvSpPr>
          <p:cNvPr id="13316" name="Rezervirano mjesto broja slajda 1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6D0F52D-013C-4B4B-B38C-797432BC2085}" type="slidenum">
              <a:rPr lang="hr-HR" altLang="sr-Latn-RS">
                <a:solidFill>
                  <a:srgbClr val="FFFFFF"/>
                </a:solidFill>
              </a:rPr>
              <a:pPr eaLnBrk="1" hangingPunct="1"/>
              <a:t>8</a:t>
            </a:fld>
            <a:endParaRPr lang="hr-HR" altLang="sr-Latn-RS">
              <a:solidFill>
                <a:srgbClr val="FFFFFF"/>
              </a:solidFill>
            </a:endParaRPr>
          </a:p>
        </p:txBody>
      </p:sp>
      <p:pic>
        <p:nvPicPr>
          <p:cNvPr id="13317" name="Picture 6" descr="f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2924175"/>
            <a:ext cx="303530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zervirano mjesto broja slajda 2"/>
          <p:cNvSpPr>
            <a:spLocks noGrp="1"/>
          </p:cNvSpPr>
          <p:nvPr>
            <p:ph type="sldNum" sz="quarter" idx="12"/>
          </p:nvPr>
        </p:nvSpPr>
        <p:spPr bwMode="auto"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FD022EB-2BCF-4553-884D-E3B2F90715EE}" type="slidenum">
              <a:rPr lang="hr-HR" altLang="sr-Latn-RS">
                <a:solidFill>
                  <a:srgbClr val="FFFFFF"/>
                </a:solidFill>
              </a:rPr>
              <a:pPr eaLnBrk="1" hangingPunct="1"/>
              <a:t>9</a:t>
            </a:fld>
            <a:endParaRPr lang="hr-HR" altLang="sr-Latn-RS">
              <a:solidFill>
                <a:srgbClr val="FFFFFF"/>
              </a:solidFill>
            </a:endParaRPr>
          </a:p>
        </p:txBody>
      </p:sp>
      <p:sp>
        <p:nvSpPr>
          <p:cNvPr id="14339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smtClean="0">
                <a:solidFill>
                  <a:schemeClr val="tx1"/>
                </a:solidFill>
              </a:rPr>
              <a:t>Proces digitalizacije</a:t>
            </a:r>
            <a:endParaRPr lang="hr-HR" altLang="en-US" smtClean="0"/>
          </a:p>
        </p:txBody>
      </p:sp>
      <p:sp>
        <p:nvSpPr>
          <p:cNvPr id="14340" name="Rezervirano mjesto sadržaja 6"/>
          <p:cNvSpPr>
            <a:spLocks noGrp="1"/>
          </p:cNvSpPr>
          <p:nvPr>
            <p:ph sz="quarter" idx="1"/>
          </p:nvPr>
        </p:nvSpPr>
        <p:spPr>
          <a:xfrm>
            <a:off x="914400" y="1736725"/>
            <a:ext cx="7772400" cy="4429125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odabir i analiza gradiva</a:t>
            </a:r>
          </a:p>
          <a:p>
            <a:pPr eaLnBrk="1" hangingPunct="1"/>
            <a:r>
              <a:rPr lang="hr-HR" altLang="sr-Latn-RS" smtClean="0"/>
              <a:t>uspostavljanje procesa digitalizacije</a:t>
            </a:r>
          </a:p>
          <a:p>
            <a:pPr lvl="1" eaLnBrk="1" hangingPunct="1"/>
            <a:r>
              <a:rPr lang="hr-HR" altLang="sr-Latn-RS" smtClean="0"/>
              <a:t>korištenje testnog, reprezentativnog, uzorka</a:t>
            </a:r>
          </a:p>
          <a:p>
            <a:pPr lvl="1" eaLnBrk="1" hangingPunct="1"/>
            <a:r>
              <a:rPr lang="hr-HR" altLang="sr-Latn-RS" smtClean="0"/>
              <a:t>izrada Priručnika digitalizacijskih procedura</a:t>
            </a:r>
          </a:p>
          <a:p>
            <a:pPr eaLnBrk="1" hangingPunct="1"/>
            <a:r>
              <a:rPr lang="hr-HR" altLang="sr-Latn-RS" smtClean="0"/>
              <a:t>priprema</a:t>
            </a:r>
          </a:p>
          <a:p>
            <a:pPr eaLnBrk="1" hangingPunct="1"/>
            <a:r>
              <a:rPr lang="hr-HR" altLang="sr-Latn-RS" smtClean="0"/>
              <a:t>skeniranje</a:t>
            </a:r>
          </a:p>
          <a:p>
            <a:pPr lvl="1" eaLnBrk="1" hangingPunct="1"/>
            <a:r>
              <a:rPr lang="hr-HR" altLang="sr-Latn-RS" smtClean="0"/>
              <a:t>korišteni softveri</a:t>
            </a:r>
          </a:p>
          <a:p>
            <a:pPr lvl="1" eaLnBrk="1" hangingPunct="1"/>
            <a:r>
              <a:rPr lang="hr-HR" altLang="sr-Latn-RS" smtClean="0"/>
              <a:t>vizualna kontrola operatera tijekom skeniranja</a:t>
            </a:r>
          </a:p>
          <a:p>
            <a:pPr eaLnBrk="1" hangingPunct="1"/>
            <a:r>
              <a:rPr lang="hr-HR" altLang="sr-Latn-RS" smtClean="0"/>
              <a:t>slanje u repozitorij digitaliziranih slika</a:t>
            </a:r>
          </a:p>
        </p:txBody>
      </p:sp>
      <p:pic>
        <p:nvPicPr>
          <p:cNvPr id="14341" name="Picture 2" descr="https://isteam.wsimg.com/ip/244cc932-67f6-11e5-bb49-14feb5d39f58/ols/380_original/:/rs=w:600,h: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49275"/>
            <a:ext cx="2274888" cy="151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pital">
  <a:themeElements>
    <a:clrScheme name="Kapital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dvin - Doktorski rad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pita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25067</TotalTime>
  <Words>1036</Words>
  <Application>Microsoft Office PowerPoint</Application>
  <PresentationFormat>On-screen Show (4:3)</PresentationFormat>
  <Paragraphs>180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Times New Roman</vt:lpstr>
      <vt:lpstr>Arial</vt:lpstr>
      <vt:lpstr>Wingdings 2</vt:lpstr>
      <vt:lpstr>Calibri</vt:lpstr>
      <vt:lpstr>Kapital</vt:lpstr>
      <vt:lpstr>PowerPoint Presentation</vt:lpstr>
      <vt:lpstr>Sadržaj</vt:lpstr>
      <vt:lpstr>Uvod</vt:lpstr>
      <vt:lpstr>Uvod (nastavak)</vt:lpstr>
      <vt:lpstr>Uvod (nastavak)</vt:lpstr>
      <vt:lpstr>Koncept autentičnosti</vt:lpstr>
      <vt:lpstr>Koncept autentičnosti (nastavak)</vt:lpstr>
      <vt:lpstr>Upravljanje dokumentarnim gradivom</vt:lpstr>
      <vt:lpstr>Proces digitalizacije</vt:lpstr>
      <vt:lpstr>Proces digitalizacije (nastavak)</vt:lpstr>
      <vt:lpstr>Kontrola kvalitete</vt:lpstr>
      <vt:lpstr>Kontrola kvalitete (nastavak)</vt:lpstr>
      <vt:lpstr>Kontrola kvalitete (nastavak)</vt:lpstr>
      <vt:lpstr>Analiza zakonskih propisa i zahtjeva</vt:lpstr>
      <vt:lpstr>Rezultat analize</vt:lpstr>
      <vt:lpstr>Rezultat analize</vt:lpstr>
      <vt:lpstr>Zaključak</vt:lpstr>
      <vt:lpstr>Zaključak (nastavak)</vt:lpstr>
      <vt:lpstr>Zaključak (nastavak)</vt:lpstr>
      <vt:lpstr>Zaključak (nastavak)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Edvin Buršić</dc:creator>
  <cp:lastModifiedBy>word2</cp:lastModifiedBy>
  <cp:revision>117</cp:revision>
  <cp:lastPrinted>2019-10-18T09:00:52Z</cp:lastPrinted>
  <dcterms:created xsi:type="dcterms:W3CDTF">2018-06-08T06:50:02Z</dcterms:created>
  <dcterms:modified xsi:type="dcterms:W3CDTF">2019-11-07T17:47:20Z</dcterms:modified>
</cp:coreProperties>
</file>